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98.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76.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2.xml" ContentType="application/vnd.openxmlformats-officedocument.presentationml.slide+xml"/>
  <Override PartName="/ppt/slides/slide191.xml" ContentType="application/vnd.openxmlformats-officedocument.presentationml.slide+xml"/>
  <Override PartName="/ppt/slides/slide190.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1.xml" ContentType="application/vnd.openxmlformats-officedocument.presentationml.slide+xml"/>
  <Override PartName="/ppt/slides/slide150.xml" ContentType="application/vnd.openxmlformats-officedocument.presentationml.slide+xml"/>
  <Override PartName="/ppt/slides/slide149.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4.xml" ContentType="application/vnd.openxmlformats-officedocument.presentationml.slide+xml"/>
  <Override PartName="/ppt/slides/slide163.xml" ContentType="application/vnd.openxmlformats-officedocument.presentationml.slide+xml"/>
  <Override PartName="/ppt/slides/slide162.xml" ContentType="application/vnd.openxmlformats-officedocument.presentationml.slide+xml"/>
  <Override PartName="/ppt/slides/slide161.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9.xml" ContentType="application/vnd.openxmlformats-officedocument.presentationml.slide+xml"/>
  <Override PartName="/ppt/slides/slide1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197.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208.xml" ContentType="application/vnd.openxmlformats-officedocument.presentationml.slide+xml"/>
  <Override PartName="/ppt/slides/slide207.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06.xml" ContentType="application/vnd.openxmlformats-officedocument.presentationml.slide+xml"/>
  <Override PartName="/ppt/slides/slide205.xml" ContentType="application/vnd.openxmlformats-officedocument.presentationml.slide+xml"/>
  <Override PartName="/ppt/slides/slide20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34.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59.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60.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2.xml" ContentType="application/vnd.openxmlformats-officedocument.presentationml.slide+xml"/>
  <Override PartName="/ppt/slides/slide49.xml" ContentType="application/vnd.openxmlformats-officedocument.presentationml.slide+xml"/>
  <Override PartName="/ppt/slides/slide53.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commentAuthors.xml" ContentType="application/vnd.openxmlformats-officedocument.presentationml.commentAuthors+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handoutMasters/handoutMaster1.xml" ContentType="application/vnd.openxmlformats-officedocument.presentationml.handoutMaster+xml"/>
  <Override PartName="/ppt/diagrams/layout5.xml" ContentType="application/vnd.openxmlformats-officedocument.drawingml.diagramLayout+xml"/>
  <Override PartName="/ppt/notesMasters/notesMaster1.xml" ContentType="application/vnd.openxmlformats-officedocument.presentationml.notesMaster+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theme/theme1.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10" r:id="rId2"/>
  </p:sldMasterIdLst>
  <p:notesMasterIdLst>
    <p:notesMasterId r:id="rId219"/>
  </p:notesMasterIdLst>
  <p:handoutMasterIdLst>
    <p:handoutMasterId r:id="rId220"/>
  </p:handoutMasterIdLst>
  <p:sldIdLst>
    <p:sldId id="517" r:id="rId3"/>
    <p:sldId id="522" r:id="rId4"/>
    <p:sldId id="523" r:id="rId5"/>
    <p:sldId id="525" r:id="rId6"/>
    <p:sldId id="526" r:id="rId7"/>
    <p:sldId id="527" r:id="rId8"/>
    <p:sldId id="528" r:id="rId9"/>
    <p:sldId id="529" r:id="rId10"/>
    <p:sldId id="530" r:id="rId11"/>
    <p:sldId id="703" r:id="rId12"/>
    <p:sldId id="532" r:id="rId13"/>
    <p:sldId id="533" r:id="rId14"/>
    <p:sldId id="534" r:id="rId15"/>
    <p:sldId id="535" r:id="rId16"/>
    <p:sldId id="536" r:id="rId17"/>
    <p:sldId id="537" r:id="rId18"/>
    <p:sldId id="538" r:id="rId19"/>
    <p:sldId id="704" r:id="rId20"/>
    <p:sldId id="539" r:id="rId21"/>
    <p:sldId id="540" r:id="rId22"/>
    <p:sldId id="541" r:id="rId23"/>
    <p:sldId id="542" r:id="rId24"/>
    <p:sldId id="543" r:id="rId25"/>
    <p:sldId id="544" r:id="rId26"/>
    <p:sldId id="545" r:id="rId27"/>
    <p:sldId id="546" r:id="rId28"/>
    <p:sldId id="547" r:id="rId29"/>
    <p:sldId id="548" r:id="rId30"/>
    <p:sldId id="549" r:id="rId31"/>
    <p:sldId id="550" r:id="rId32"/>
    <p:sldId id="551" r:id="rId33"/>
    <p:sldId id="552" r:id="rId34"/>
    <p:sldId id="553" r:id="rId35"/>
    <p:sldId id="554" r:id="rId36"/>
    <p:sldId id="702" r:id="rId37"/>
    <p:sldId id="555" r:id="rId38"/>
    <p:sldId id="556" r:id="rId39"/>
    <p:sldId id="557" r:id="rId40"/>
    <p:sldId id="558" r:id="rId41"/>
    <p:sldId id="559" r:id="rId42"/>
    <p:sldId id="560" r:id="rId43"/>
    <p:sldId id="561" r:id="rId44"/>
    <p:sldId id="562" r:id="rId45"/>
    <p:sldId id="563" r:id="rId46"/>
    <p:sldId id="564" r:id="rId47"/>
    <p:sldId id="565" r:id="rId48"/>
    <p:sldId id="566" r:id="rId49"/>
    <p:sldId id="743" r:id="rId50"/>
    <p:sldId id="739" r:id="rId51"/>
    <p:sldId id="568" r:id="rId52"/>
    <p:sldId id="706" r:id="rId53"/>
    <p:sldId id="707" r:id="rId54"/>
    <p:sldId id="708" r:id="rId55"/>
    <p:sldId id="705" r:id="rId56"/>
    <p:sldId id="569" r:id="rId57"/>
    <p:sldId id="570" r:id="rId58"/>
    <p:sldId id="571" r:id="rId59"/>
    <p:sldId id="572" r:id="rId60"/>
    <p:sldId id="709" r:id="rId61"/>
    <p:sldId id="573" r:id="rId62"/>
    <p:sldId id="574" r:id="rId63"/>
    <p:sldId id="575" r:id="rId64"/>
    <p:sldId id="576" r:id="rId65"/>
    <p:sldId id="577" r:id="rId66"/>
    <p:sldId id="578" r:id="rId67"/>
    <p:sldId id="579" r:id="rId68"/>
    <p:sldId id="580" r:id="rId69"/>
    <p:sldId id="581" r:id="rId70"/>
    <p:sldId id="582" r:id="rId71"/>
    <p:sldId id="583" r:id="rId72"/>
    <p:sldId id="734" r:id="rId73"/>
    <p:sldId id="584" r:id="rId74"/>
    <p:sldId id="585" r:id="rId75"/>
    <p:sldId id="586" r:id="rId76"/>
    <p:sldId id="587" r:id="rId77"/>
    <p:sldId id="588" r:id="rId78"/>
    <p:sldId id="735" r:id="rId79"/>
    <p:sldId id="711" r:id="rId80"/>
    <p:sldId id="589" r:id="rId81"/>
    <p:sldId id="590" r:id="rId82"/>
    <p:sldId id="741" r:id="rId83"/>
    <p:sldId id="592" r:id="rId84"/>
    <p:sldId id="593" r:id="rId85"/>
    <p:sldId id="594" r:id="rId86"/>
    <p:sldId id="595" r:id="rId87"/>
    <p:sldId id="596" r:id="rId88"/>
    <p:sldId id="597" r:id="rId89"/>
    <p:sldId id="598" r:id="rId90"/>
    <p:sldId id="599" r:id="rId91"/>
    <p:sldId id="600" r:id="rId92"/>
    <p:sldId id="601" r:id="rId93"/>
    <p:sldId id="602" r:id="rId94"/>
    <p:sldId id="733" r:id="rId95"/>
    <p:sldId id="603" r:id="rId96"/>
    <p:sldId id="604" r:id="rId97"/>
    <p:sldId id="742" r:id="rId98"/>
    <p:sldId id="606" r:id="rId99"/>
    <p:sldId id="607" r:id="rId100"/>
    <p:sldId id="608" r:id="rId101"/>
    <p:sldId id="710" r:id="rId102"/>
    <p:sldId id="609" r:id="rId103"/>
    <p:sldId id="610" r:id="rId104"/>
    <p:sldId id="715" r:id="rId105"/>
    <p:sldId id="611" r:id="rId106"/>
    <p:sldId id="613" r:id="rId107"/>
    <p:sldId id="736" r:id="rId108"/>
    <p:sldId id="614" r:id="rId109"/>
    <p:sldId id="615" r:id="rId110"/>
    <p:sldId id="616" r:id="rId111"/>
    <p:sldId id="716" r:id="rId112"/>
    <p:sldId id="717" r:id="rId113"/>
    <p:sldId id="718" r:id="rId114"/>
    <p:sldId id="618" r:id="rId115"/>
    <p:sldId id="619" r:id="rId116"/>
    <p:sldId id="620" r:id="rId117"/>
    <p:sldId id="621" r:id="rId118"/>
    <p:sldId id="622" r:id="rId119"/>
    <p:sldId id="623" r:id="rId120"/>
    <p:sldId id="624" r:id="rId121"/>
    <p:sldId id="625" r:id="rId122"/>
    <p:sldId id="626" r:id="rId123"/>
    <p:sldId id="627" r:id="rId124"/>
    <p:sldId id="628" r:id="rId125"/>
    <p:sldId id="629" r:id="rId126"/>
    <p:sldId id="630" r:id="rId127"/>
    <p:sldId id="631" r:id="rId128"/>
    <p:sldId id="632" r:id="rId129"/>
    <p:sldId id="737" r:id="rId130"/>
    <p:sldId id="738" r:id="rId131"/>
    <p:sldId id="633" r:id="rId132"/>
    <p:sldId id="634" r:id="rId133"/>
    <p:sldId id="635" r:id="rId134"/>
    <p:sldId id="636" r:id="rId135"/>
    <p:sldId id="637" r:id="rId136"/>
    <p:sldId id="638" r:id="rId137"/>
    <p:sldId id="639" r:id="rId138"/>
    <p:sldId id="640" r:id="rId139"/>
    <p:sldId id="641" r:id="rId140"/>
    <p:sldId id="642" r:id="rId141"/>
    <p:sldId id="643" r:id="rId142"/>
    <p:sldId id="644" r:id="rId143"/>
    <p:sldId id="645" r:id="rId144"/>
    <p:sldId id="646" r:id="rId145"/>
    <p:sldId id="647" r:id="rId146"/>
    <p:sldId id="648" r:id="rId147"/>
    <p:sldId id="649" r:id="rId148"/>
    <p:sldId id="650" r:id="rId149"/>
    <p:sldId id="651" r:id="rId150"/>
    <p:sldId id="652" r:id="rId151"/>
    <p:sldId id="653" r:id="rId152"/>
    <p:sldId id="712" r:id="rId153"/>
    <p:sldId id="713" r:id="rId154"/>
    <p:sldId id="654" r:id="rId155"/>
    <p:sldId id="655" r:id="rId156"/>
    <p:sldId id="656" r:id="rId157"/>
    <p:sldId id="657" r:id="rId158"/>
    <p:sldId id="658" r:id="rId159"/>
    <p:sldId id="659" r:id="rId160"/>
    <p:sldId id="660" r:id="rId161"/>
    <p:sldId id="661" r:id="rId162"/>
    <p:sldId id="662" r:id="rId163"/>
    <p:sldId id="663" r:id="rId164"/>
    <p:sldId id="664" r:id="rId165"/>
    <p:sldId id="665" r:id="rId166"/>
    <p:sldId id="666" r:id="rId167"/>
    <p:sldId id="667" r:id="rId168"/>
    <p:sldId id="668" r:id="rId169"/>
    <p:sldId id="714" r:id="rId170"/>
    <p:sldId id="669" r:id="rId171"/>
    <p:sldId id="670" r:id="rId172"/>
    <p:sldId id="671" r:id="rId173"/>
    <p:sldId id="672" r:id="rId174"/>
    <p:sldId id="673" r:id="rId175"/>
    <p:sldId id="674" r:id="rId176"/>
    <p:sldId id="675" r:id="rId177"/>
    <p:sldId id="676" r:id="rId178"/>
    <p:sldId id="677" r:id="rId179"/>
    <p:sldId id="678" r:id="rId180"/>
    <p:sldId id="679" r:id="rId181"/>
    <p:sldId id="680" r:id="rId182"/>
    <p:sldId id="681" r:id="rId183"/>
    <p:sldId id="719" r:id="rId184"/>
    <p:sldId id="725" r:id="rId185"/>
    <p:sldId id="682" r:id="rId186"/>
    <p:sldId id="683" r:id="rId187"/>
    <p:sldId id="684" r:id="rId188"/>
    <p:sldId id="685" r:id="rId189"/>
    <p:sldId id="686" r:id="rId190"/>
    <p:sldId id="687" r:id="rId191"/>
    <p:sldId id="688" r:id="rId192"/>
    <p:sldId id="689" r:id="rId193"/>
    <p:sldId id="690" r:id="rId194"/>
    <p:sldId id="691" r:id="rId195"/>
    <p:sldId id="692" r:id="rId196"/>
    <p:sldId id="693" r:id="rId197"/>
    <p:sldId id="694" r:id="rId198"/>
    <p:sldId id="695" r:id="rId199"/>
    <p:sldId id="696" r:id="rId200"/>
    <p:sldId id="697" r:id="rId201"/>
    <p:sldId id="698" r:id="rId202"/>
    <p:sldId id="699" r:id="rId203"/>
    <p:sldId id="700" r:id="rId204"/>
    <p:sldId id="701" r:id="rId205"/>
    <p:sldId id="732" r:id="rId206"/>
    <p:sldId id="720" r:id="rId207"/>
    <p:sldId id="721" r:id="rId208"/>
    <p:sldId id="722" r:id="rId209"/>
    <p:sldId id="723" r:id="rId210"/>
    <p:sldId id="724" r:id="rId211"/>
    <p:sldId id="726" r:id="rId212"/>
    <p:sldId id="729" r:id="rId213"/>
    <p:sldId id="730" r:id="rId214"/>
    <p:sldId id="727" r:id="rId215"/>
    <p:sldId id="731" r:id="rId216"/>
    <p:sldId id="728" r:id="rId217"/>
    <p:sldId id="260" r:id="rId218"/>
  </p:sldIdLst>
  <p:sldSz cx="9906000" cy="6858000" type="A4"/>
  <p:notesSz cx="9926638" cy="14301788"/>
  <p:defaultTextStyle>
    <a:defPPr>
      <a:defRPr lang="ca-ES"/>
    </a:defPPr>
    <a:lvl1pPr algn="l" rtl="0" fontAlgn="base">
      <a:spcBef>
        <a:spcPct val="50000"/>
      </a:spcBef>
      <a:spcAft>
        <a:spcPct val="0"/>
      </a:spcAft>
      <a:defRPr sz="2200" b="1" kern="1200">
        <a:solidFill>
          <a:schemeClr val="tx1"/>
        </a:solidFill>
        <a:latin typeface="Arial" charset="0"/>
        <a:ea typeface="+mn-ea"/>
        <a:cs typeface="+mn-cs"/>
      </a:defRPr>
    </a:lvl1pPr>
    <a:lvl2pPr marL="457200" algn="l" rtl="0" fontAlgn="base">
      <a:spcBef>
        <a:spcPct val="50000"/>
      </a:spcBef>
      <a:spcAft>
        <a:spcPct val="0"/>
      </a:spcAft>
      <a:defRPr sz="2200" b="1" kern="1200">
        <a:solidFill>
          <a:schemeClr val="tx1"/>
        </a:solidFill>
        <a:latin typeface="Arial" charset="0"/>
        <a:ea typeface="+mn-ea"/>
        <a:cs typeface="+mn-cs"/>
      </a:defRPr>
    </a:lvl2pPr>
    <a:lvl3pPr marL="914400" algn="l" rtl="0" fontAlgn="base">
      <a:spcBef>
        <a:spcPct val="50000"/>
      </a:spcBef>
      <a:spcAft>
        <a:spcPct val="0"/>
      </a:spcAft>
      <a:defRPr sz="2200" b="1" kern="1200">
        <a:solidFill>
          <a:schemeClr val="tx1"/>
        </a:solidFill>
        <a:latin typeface="Arial" charset="0"/>
        <a:ea typeface="+mn-ea"/>
        <a:cs typeface="+mn-cs"/>
      </a:defRPr>
    </a:lvl3pPr>
    <a:lvl4pPr marL="1371600" algn="l" rtl="0" fontAlgn="base">
      <a:spcBef>
        <a:spcPct val="50000"/>
      </a:spcBef>
      <a:spcAft>
        <a:spcPct val="0"/>
      </a:spcAft>
      <a:defRPr sz="2200" b="1" kern="1200">
        <a:solidFill>
          <a:schemeClr val="tx1"/>
        </a:solidFill>
        <a:latin typeface="Arial" charset="0"/>
        <a:ea typeface="+mn-ea"/>
        <a:cs typeface="+mn-cs"/>
      </a:defRPr>
    </a:lvl4pPr>
    <a:lvl5pPr marL="1828800" algn="l" rtl="0" fontAlgn="base">
      <a:spcBef>
        <a:spcPct val="5000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1">
          <p15:clr>
            <a:srgbClr val="A4A3A4"/>
          </p15:clr>
        </p15:guide>
        <p15:guide id="2" orient="horz" pos="3956">
          <p15:clr>
            <a:srgbClr val="A4A3A4"/>
          </p15:clr>
        </p15:guide>
        <p15:guide id="3" orient="horz" pos="790">
          <p15:clr>
            <a:srgbClr val="A4A3A4"/>
          </p15:clr>
        </p15:guide>
        <p15:guide id="4" pos="216">
          <p15:clr>
            <a:srgbClr val="A4A3A4"/>
          </p15:clr>
        </p15:guide>
        <p15:guide id="5" pos="590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n Albert, Cristina (ES - Barcelona)" initials="MA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C5"/>
    <a:srgbClr val="003300"/>
    <a:srgbClr val="CCECFF"/>
    <a:srgbClr val="800000"/>
    <a:srgbClr val="B80000"/>
    <a:srgbClr val="F7F7F7"/>
    <a:srgbClr val="E6E6E6"/>
    <a:srgbClr val="92D400"/>
    <a:srgbClr val="000000"/>
    <a:srgbClr val="FF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autoAdjust="0"/>
    <p:restoredTop sz="65542" autoAdjust="0"/>
  </p:normalViewPr>
  <p:slideViewPr>
    <p:cSldViewPr snapToGrid="0" snapToObjects="1">
      <p:cViewPr varScale="1">
        <p:scale>
          <a:sx n="74" d="100"/>
          <a:sy n="74" d="100"/>
        </p:scale>
        <p:origin x="1278" y="60"/>
      </p:cViewPr>
      <p:guideLst>
        <p:guide orient="horz" pos="51"/>
        <p:guide orient="horz" pos="3956"/>
        <p:guide orient="horz" pos="790"/>
        <p:guide pos="216"/>
        <p:guide pos="5909"/>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customXml" Target="../customXml/item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customXml" Target="../customXml/item2.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customXml" Target="../customXml/item3.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notesMaster" Target="notesMasters/notesMaster1.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handoutMaster" Target="handoutMasters/handoutMaster1.xml"/><Relationship Id="rId225"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commentAuthors" Target="commentAuthor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theme" Target="theme/theme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92303-F6EE-4C9C-B196-4AE02AE56419}" type="doc">
      <dgm:prSet loTypeId="urn:microsoft.com/office/officeart/2005/8/layout/hChevron3" loCatId="process" qsTypeId="urn:microsoft.com/office/officeart/2005/8/quickstyle/simple3" qsCatId="simple" csTypeId="urn:microsoft.com/office/officeart/2005/8/colors/accent1_2" csCatId="accent1" phldr="1"/>
      <dgm:spPr/>
      <dgm:t>
        <a:bodyPr/>
        <a:lstStyle/>
        <a:p>
          <a:endParaRPr lang="ca-ES"/>
        </a:p>
      </dgm:t>
    </dgm:pt>
    <dgm:pt modelId="{4D0E28D4-25E0-498B-8269-243C517609AD}">
      <dgm:prSet/>
      <dgm:spPr/>
      <dgm:t>
        <a:bodyPr/>
        <a:lstStyle/>
        <a:p>
          <a:pPr rtl="0"/>
          <a:r>
            <a:rPr lang="ca-ES" b="0" dirty="0" smtClean="0"/>
            <a:t>Fase I</a:t>
          </a:r>
          <a:endParaRPr lang="es-ES" dirty="0"/>
        </a:p>
      </dgm:t>
    </dgm:pt>
    <dgm:pt modelId="{C31F660F-4B97-42E2-982C-9B3E38009AA5}" type="parTrans" cxnId="{A0393643-70DF-4244-B64A-2A5DE6F9AD66}">
      <dgm:prSet/>
      <dgm:spPr/>
      <dgm:t>
        <a:bodyPr/>
        <a:lstStyle/>
        <a:p>
          <a:endParaRPr lang="ca-ES"/>
        </a:p>
      </dgm:t>
    </dgm:pt>
    <dgm:pt modelId="{90FD8E35-01D7-470A-B0BD-3557EF71952D}" type="sibTrans" cxnId="{A0393643-70DF-4244-B64A-2A5DE6F9AD66}">
      <dgm:prSet/>
      <dgm:spPr/>
      <dgm:t>
        <a:bodyPr/>
        <a:lstStyle/>
        <a:p>
          <a:endParaRPr lang="ca-ES"/>
        </a:p>
      </dgm:t>
    </dgm:pt>
    <dgm:pt modelId="{119CA6CD-E1F9-42C9-B506-461B24DFCABC}">
      <dgm:prSet/>
      <dgm:spPr/>
      <dgm:t>
        <a:bodyPr/>
        <a:lstStyle/>
        <a:p>
          <a:pPr rtl="0"/>
          <a:endParaRPr lang="es-ES" dirty="0"/>
        </a:p>
      </dgm:t>
    </dgm:pt>
    <dgm:pt modelId="{9AB22B97-05ED-4FA3-85DC-C2C0A6C958DD}" type="parTrans" cxnId="{8B9D3E99-75AD-478E-A9AE-E9D7923F8BCF}">
      <dgm:prSet/>
      <dgm:spPr/>
      <dgm:t>
        <a:bodyPr/>
        <a:lstStyle/>
        <a:p>
          <a:endParaRPr lang="ca-ES"/>
        </a:p>
      </dgm:t>
    </dgm:pt>
    <dgm:pt modelId="{53A20A2C-4BC4-4FB2-983D-FAD05950441E}" type="sibTrans" cxnId="{8B9D3E99-75AD-478E-A9AE-E9D7923F8BCF}">
      <dgm:prSet/>
      <dgm:spPr/>
      <dgm:t>
        <a:bodyPr/>
        <a:lstStyle/>
        <a:p>
          <a:endParaRPr lang="ca-ES"/>
        </a:p>
      </dgm:t>
    </dgm:pt>
    <dgm:pt modelId="{F6377E6E-2294-4FCC-83FA-1C543652E075}">
      <dgm:prSet/>
      <dgm:spPr/>
      <dgm:t>
        <a:bodyPr/>
        <a:lstStyle/>
        <a:p>
          <a:pPr rtl="0"/>
          <a:endParaRPr lang="es-ES" dirty="0"/>
        </a:p>
      </dgm:t>
    </dgm:pt>
    <dgm:pt modelId="{D39C78E0-4D0C-4D55-BB4F-DC2354B2C6F4}" type="parTrans" cxnId="{38008139-1EF0-4D12-A660-99C661AA4209}">
      <dgm:prSet/>
      <dgm:spPr/>
      <dgm:t>
        <a:bodyPr/>
        <a:lstStyle/>
        <a:p>
          <a:endParaRPr lang="ca-ES"/>
        </a:p>
      </dgm:t>
    </dgm:pt>
    <dgm:pt modelId="{212651D7-A0EB-45B2-862F-2404CD50236B}" type="sibTrans" cxnId="{38008139-1EF0-4D12-A660-99C661AA4209}">
      <dgm:prSet/>
      <dgm:spPr/>
      <dgm:t>
        <a:bodyPr/>
        <a:lstStyle/>
        <a:p>
          <a:endParaRPr lang="ca-ES"/>
        </a:p>
      </dgm:t>
    </dgm:pt>
    <dgm:pt modelId="{465E02ED-77ED-47EC-9AE5-BEA06612A468}">
      <dgm:prSet/>
      <dgm:spPr/>
      <dgm:t>
        <a:bodyPr/>
        <a:lstStyle/>
        <a:p>
          <a:pPr rtl="0"/>
          <a:r>
            <a:rPr lang="es-ES" dirty="0" smtClean="0"/>
            <a:t>Fase N</a:t>
          </a:r>
          <a:endParaRPr lang="es-ES" dirty="0"/>
        </a:p>
      </dgm:t>
    </dgm:pt>
    <dgm:pt modelId="{71806A11-2626-4E61-A74D-755D6B3A653C}" type="parTrans" cxnId="{B98FBBD7-D541-4170-9270-0713C9113589}">
      <dgm:prSet/>
      <dgm:spPr/>
      <dgm:t>
        <a:bodyPr/>
        <a:lstStyle/>
        <a:p>
          <a:endParaRPr lang="ca-ES"/>
        </a:p>
      </dgm:t>
    </dgm:pt>
    <dgm:pt modelId="{84476C1F-89EB-4EFA-BB5C-30A490BB85BC}" type="sibTrans" cxnId="{B98FBBD7-D541-4170-9270-0713C9113589}">
      <dgm:prSet/>
      <dgm:spPr/>
      <dgm:t>
        <a:bodyPr/>
        <a:lstStyle/>
        <a:p>
          <a:endParaRPr lang="ca-ES"/>
        </a:p>
      </dgm:t>
    </dgm:pt>
    <dgm:pt modelId="{4B19F914-170B-4EC0-BF0B-63FD0F643FD6}" type="pres">
      <dgm:prSet presAssocID="{8E992303-F6EE-4C9C-B196-4AE02AE56419}" presName="Name0" presStyleCnt="0">
        <dgm:presLayoutVars>
          <dgm:dir/>
          <dgm:resizeHandles val="exact"/>
        </dgm:presLayoutVars>
      </dgm:prSet>
      <dgm:spPr/>
      <dgm:t>
        <a:bodyPr/>
        <a:lstStyle/>
        <a:p>
          <a:endParaRPr lang="ca-ES"/>
        </a:p>
      </dgm:t>
    </dgm:pt>
    <dgm:pt modelId="{8544AC4C-0020-406A-A566-9C73E432667B}" type="pres">
      <dgm:prSet presAssocID="{4D0E28D4-25E0-498B-8269-243C517609AD}" presName="parTxOnly" presStyleLbl="node1" presStyleIdx="0" presStyleCnt="4">
        <dgm:presLayoutVars>
          <dgm:bulletEnabled val="1"/>
        </dgm:presLayoutVars>
      </dgm:prSet>
      <dgm:spPr/>
      <dgm:t>
        <a:bodyPr/>
        <a:lstStyle/>
        <a:p>
          <a:endParaRPr lang="ca-ES"/>
        </a:p>
      </dgm:t>
    </dgm:pt>
    <dgm:pt modelId="{AC40C3A1-FB94-4D8E-BDD1-0F3BB5C850A1}" type="pres">
      <dgm:prSet presAssocID="{90FD8E35-01D7-470A-B0BD-3557EF71952D}" presName="parSpace" presStyleCnt="0"/>
      <dgm:spPr/>
    </dgm:pt>
    <dgm:pt modelId="{69B8F2C2-7F4B-404F-96B3-E92D7200BDB0}" type="pres">
      <dgm:prSet presAssocID="{119CA6CD-E1F9-42C9-B506-461B24DFCABC}" presName="parTxOnly" presStyleLbl="node1" presStyleIdx="1" presStyleCnt="4">
        <dgm:presLayoutVars>
          <dgm:bulletEnabled val="1"/>
        </dgm:presLayoutVars>
      </dgm:prSet>
      <dgm:spPr/>
      <dgm:t>
        <a:bodyPr/>
        <a:lstStyle/>
        <a:p>
          <a:endParaRPr lang="ca-ES"/>
        </a:p>
      </dgm:t>
    </dgm:pt>
    <dgm:pt modelId="{9F21AC13-E05E-4E7F-9182-BA9043CAF4D8}" type="pres">
      <dgm:prSet presAssocID="{53A20A2C-4BC4-4FB2-983D-FAD05950441E}" presName="parSpace" presStyleCnt="0"/>
      <dgm:spPr/>
    </dgm:pt>
    <dgm:pt modelId="{300FFC40-11DC-4F09-9895-CF504AF37817}" type="pres">
      <dgm:prSet presAssocID="{F6377E6E-2294-4FCC-83FA-1C543652E075}" presName="parTxOnly" presStyleLbl="node1" presStyleIdx="2" presStyleCnt="4">
        <dgm:presLayoutVars>
          <dgm:bulletEnabled val="1"/>
        </dgm:presLayoutVars>
      </dgm:prSet>
      <dgm:spPr/>
      <dgm:t>
        <a:bodyPr/>
        <a:lstStyle/>
        <a:p>
          <a:endParaRPr lang="ca-ES"/>
        </a:p>
      </dgm:t>
    </dgm:pt>
    <dgm:pt modelId="{DCEB8C58-9F28-4550-B5AB-BED127FAC1B3}" type="pres">
      <dgm:prSet presAssocID="{212651D7-A0EB-45B2-862F-2404CD50236B}" presName="parSpace" presStyleCnt="0"/>
      <dgm:spPr/>
    </dgm:pt>
    <dgm:pt modelId="{690B39D8-8F70-49E3-B59A-91A6E5A8F64B}" type="pres">
      <dgm:prSet presAssocID="{465E02ED-77ED-47EC-9AE5-BEA06612A468}" presName="parTxOnly" presStyleLbl="node1" presStyleIdx="3" presStyleCnt="4">
        <dgm:presLayoutVars>
          <dgm:bulletEnabled val="1"/>
        </dgm:presLayoutVars>
      </dgm:prSet>
      <dgm:spPr/>
      <dgm:t>
        <a:bodyPr/>
        <a:lstStyle/>
        <a:p>
          <a:endParaRPr lang="ca-ES"/>
        </a:p>
      </dgm:t>
    </dgm:pt>
  </dgm:ptLst>
  <dgm:cxnLst>
    <dgm:cxn modelId="{BA70BD33-59D9-4BD6-9BB9-8BA08A774765}" type="presOf" srcId="{4D0E28D4-25E0-498B-8269-243C517609AD}" destId="{8544AC4C-0020-406A-A566-9C73E432667B}" srcOrd="0" destOrd="0" presId="urn:microsoft.com/office/officeart/2005/8/layout/hChevron3"/>
    <dgm:cxn modelId="{B98FBBD7-D541-4170-9270-0713C9113589}" srcId="{8E992303-F6EE-4C9C-B196-4AE02AE56419}" destId="{465E02ED-77ED-47EC-9AE5-BEA06612A468}" srcOrd="3" destOrd="0" parTransId="{71806A11-2626-4E61-A74D-755D6B3A653C}" sibTransId="{84476C1F-89EB-4EFA-BB5C-30A490BB85BC}"/>
    <dgm:cxn modelId="{38008139-1EF0-4D12-A660-99C661AA4209}" srcId="{8E992303-F6EE-4C9C-B196-4AE02AE56419}" destId="{F6377E6E-2294-4FCC-83FA-1C543652E075}" srcOrd="2" destOrd="0" parTransId="{D39C78E0-4D0C-4D55-BB4F-DC2354B2C6F4}" sibTransId="{212651D7-A0EB-45B2-862F-2404CD50236B}"/>
    <dgm:cxn modelId="{811B0C9A-B093-4A19-923D-2107AA7CD484}" type="presOf" srcId="{465E02ED-77ED-47EC-9AE5-BEA06612A468}" destId="{690B39D8-8F70-49E3-B59A-91A6E5A8F64B}" srcOrd="0" destOrd="0" presId="urn:microsoft.com/office/officeart/2005/8/layout/hChevron3"/>
    <dgm:cxn modelId="{A0393643-70DF-4244-B64A-2A5DE6F9AD66}" srcId="{8E992303-F6EE-4C9C-B196-4AE02AE56419}" destId="{4D0E28D4-25E0-498B-8269-243C517609AD}" srcOrd="0" destOrd="0" parTransId="{C31F660F-4B97-42E2-982C-9B3E38009AA5}" sibTransId="{90FD8E35-01D7-470A-B0BD-3557EF71952D}"/>
    <dgm:cxn modelId="{0AE6C9CE-9496-4287-A339-54BBEE766C08}" type="presOf" srcId="{119CA6CD-E1F9-42C9-B506-461B24DFCABC}" destId="{69B8F2C2-7F4B-404F-96B3-E92D7200BDB0}" srcOrd="0" destOrd="0" presId="urn:microsoft.com/office/officeart/2005/8/layout/hChevron3"/>
    <dgm:cxn modelId="{021499D8-A8F7-4223-835E-D7518B8437AD}" type="presOf" srcId="{F6377E6E-2294-4FCC-83FA-1C543652E075}" destId="{300FFC40-11DC-4F09-9895-CF504AF37817}" srcOrd="0" destOrd="0" presId="urn:microsoft.com/office/officeart/2005/8/layout/hChevron3"/>
    <dgm:cxn modelId="{8B9D3E99-75AD-478E-A9AE-E9D7923F8BCF}" srcId="{8E992303-F6EE-4C9C-B196-4AE02AE56419}" destId="{119CA6CD-E1F9-42C9-B506-461B24DFCABC}" srcOrd="1" destOrd="0" parTransId="{9AB22B97-05ED-4FA3-85DC-C2C0A6C958DD}" sibTransId="{53A20A2C-4BC4-4FB2-983D-FAD05950441E}"/>
    <dgm:cxn modelId="{07BF3AF2-2878-408B-8E40-2082D8D50F30}" type="presOf" srcId="{8E992303-F6EE-4C9C-B196-4AE02AE56419}" destId="{4B19F914-170B-4EC0-BF0B-63FD0F643FD6}" srcOrd="0" destOrd="0" presId="urn:microsoft.com/office/officeart/2005/8/layout/hChevron3"/>
    <dgm:cxn modelId="{2FE31984-7231-4418-92AA-00231D1355ED}" type="presParOf" srcId="{4B19F914-170B-4EC0-BF0B-63FD0F643FD6}" destId="{8544AC4C-0020-406A-A566-9C73E432667B}" srcOrd="0" destOrd="0" presId="urn:microsoft.com/office/officeart/2005/8/layout/hChevron3"/>
    <dgm:cxn modelId="{E8F2DEF0-CFBB-4C6A-AE92-D01869DCA423}" type="presParOf" srcId="{4B19F914-170B-4EC0-BF0B-63FD0F643FD6}" destId="{AC40C3A1-FB94-4D8E-BDD1-0F3BB5C850A1}" srcOrd="1" destOrd="0" presId="urn:microsoft.com/office/officeart/2005/8/layout/hChevron3"/>
    <dgm:cxn modelId="{47A6F864-1341-40F9-986F-4D8F4648D8DA}" type="presParOf" srcId="{4B19F914-170B-4EC0-BF0B-63FD0F643FD6}" destId="{69B8F2C2-7F4B-404F-96B3-E92D7200BDB0}" srcOrd="2" destOrd="0" presId="urn:microsoft.com/office/officeart/2005/8/layout/hChevron3"/>
    <dgm:cxn modelId="{F23BB786-6C2B-4479-88AB-B33F7DD85CD2}" type="presParOf" srcId="{4B19F914-170B-4EC0-BF0B-63FD0F643FD6}" destId="{9F21AC13-E05E-4E7F-9182-BA9043CAF4D8}" srcOrd="3" destOrd="0" presId="urn:microsoft.com/office/officeart/2005/8/layout/hChevron3"/>
    <dgm:cxn modelId="{F106A57E-671E-454E-8B0F-C00D0CB72D40}" type="presParOf" srcId="{4B19F914-170B-4EC0-BF0B-63FD0F643FD6}" destId="{300FFC40-11DC-4F09-9895-CF504AF37817}" srcOrd="4" destOrd="0" presId="urn:microsoft.com/office/officeart/2005/8/layout/hChevron3"/>
    <dgm:cxn modelId="{4C86BF38-E25E-48E7-A2AD-A460EED81A28}" type="presParOf" srcId="{4B19F914-170B-4EC0-BF0B-63FD0F643FD6}" destId="{DCEB8C58-9F28-4550-B5AB-BED127FAC1B3}" srcOrd="5" destOrd="0" presId="urn:microsoft.com/office/officeart/2005/8/layout/hChevron3"/>
    <dgm:cxn modelId="{9E0D87D1-A778-43FB-8710-9163E6CA9F6F}" type="presParOf" srcId="{4B19F914-170B-4EC0-BF0B-63FD0F643FD6}" destId="{690B39D8-8F70-49E3-B59A-91A6E5A8F64B}"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FA6561-713E-4D84-BC6A-03242C4B8E5C}" type="doc">
      <dgm:prSet loTypeId="urn:microsoft.com/office/officeart/2005/8/layout/hChevron3" loCatId="process" qsTypeId="urn:microsoft.com/office/officeart/2005/8/quickstyle/simple1" qsCatId="simple" csTypeId="urn:microsoft.com/office/officeart/2005/8/colors/accent1_1" csCatId="accent1" phldr="1"/>
      <dgm:spPr/>
      <dgm:t>
        <a:bodyPr/>
        <a:lstStyle/>
        <a:p>
          <a:endParaRPr lang="ca-ES"/>
        </a:p>
      </dgm:t>
    </dgm:pt>
    <dgm:pt modelId="{E524480F-281D-47A8-B923-71176FE605AF}">
      <dgm:prSet custT="1"/>
      <dgm:spPr/>
      <dgm:t>
        <a:bodyPr/>
        <a:lstStyle/>
        <a:p>
          <a:pPr rtl="0"/>
          <a:r>
            <a:rPr lang="ca-ES" sz="1100" b="1" dirty="0" smtClean="0"/>
            <a:t>Inici</a:t>
          </a:r>
          <a:endParaRPr lang="es-ES" sz="1100" dirty="0"/>
        </a:p>
      </dgm:t>
    </dgm:pt>
    <dgm:pt modelId="{EFB27D12-E810-4F0C-82CF-103899ADC6A7}" type="parTrans" cxnId="{11D34198-892B-4C24-929D-EE7DF44238E8}">
      <dgm:prSet/>
      <dgm:spPr/>
      <dgm:t>
        <a:bodyPr/>
        <a:lstStyle/>
        <a:p>
          <a:endParaRPr lang="ca-ES" sz="1100"/>
        </a:p>
      </dgm:t>
    </dgm:pt>
    <dgm:pt modelId="{ABD5D16B-4878-4025-A31A-20BB17BD8707}" type="sibTrans" cxnId="{11D34198-892B-4C24-929D-EE7DF44238E8}">
      <dgm:prSet/>
      <dgm:spPr/>
      <dgm:t>
        <a:bodyPr/>
        <a:lstStyle/>
        <a:p>
          <a:endParaRPr lang="ca-ES" sz="1100"/>
        </a:p>
      </dgm:t>
    </dgm:pt>
    <dgm:pt modelId="{C4BB8B19-B3E6-4950-930C-0C6569136634}">
      <dgm:prSet custT="1"/>
      <dgm:spPr/>
      <dgm:t>
        <a:bodyPr/>
        <a:lstStyle/>
        <a:p>
          <a:pPr rtl="0"/>
          <a:r>
            <a:rPr lang="ca-ES" sz="1100" b="0" dirty="0" smtClean="0"/>
            <a:t>S’estableix el nivell de gestió que es vol pel projecte</a:t>
          </a:r>
          <a:endParaRPr lang="es-ES" sz="1100" dirty="0"/>
        </a:p>
      </dgm:t>
    </dgm:pt>
    <dgm:pt modelId="{8883AED5-D5DC-423A-BEA0-9FB7353E5C88}" type="parTrans" cxnId="{8DC4EBBD-3DE4-4C47-8F5F-4145388A5544}">
      <dgm:prSet/>
      <dgm:spPr/>
      <dgm:t>
        <a:bodyPr/>
        <a:lstStyle/>
        <a:p>
          <a:endParaRPr lang="ca-ES" sz="1100"/>
        </a:p>
      </dgm:t>
    </dgm:pt>
    <dgm:pt modelId="{BB845524-A301-460E-9DF2-A269F785781E}" type="sibTrans" cxnId="{8DC4EBBD-3DE4-4C47-8F5F-4145388A5544}">
      <dgm:prSet/>
      <dgm:spPr/>
      <dgm:t>
        <a:bodyPr/>
        <a:lstStyle/>
        <a:p>
          <a:endParaRPr lang="ca-ES" sz="1100"/>
        </a:p>
      </dgm:t>
    </dgm:pt>
    <dgm:pt modelId="{1323BCD1-61B8-4100-AAC6-569C110F92F0}">
      <dgm:prSet custT="1"/>
      <dgm:spPr/>
      <dgm:t>
        <a:bodyPr/>
        <a:lstStyle/>
        <a:p>
          <a:pPr rtl="0"/>
          <a:r>
            <a:rPr lang="ca-ES" sz="1100" b="0" dirty="0" smtClean="0"/>
            <a:t>S’inicia formalment  el projecte, en aquells casos en què sigui requerit. (Reunió de </a:t>
          </a:r>
          <a:r>
            <a:rPr lang="en-US" sz="1100" b="0" i="1" dirty="0" smtClean="0"/>
            <a:t>kickoff</a:t>
          </a:r>
          <a:r>
            <a:rPr lang="ca-ES" sz="1100" b="0" dirty="0" smtClean="0"/>
            <a:t>)</a:t>
          </a:r>
          <a:endParaRPr lang="es-ES" sz="1100" dirty="0"/>
        </a:p>
      </dgm:t>
    </dgm:pt>
    <dgm:pt modelId="{232C17A2-47D3-4CE8-92E2-D91F88EE2926}" type="parTrans" cxnId="{402EFD5B-04E2-402A-95C9-E6607195BFEB}">
      <dgm:prSet/>
      <dgm:spPr/>
      <dgm:t>
        <a:bodyPr/>
        <a:lstStyle/>
        <a:p>
          <a:endParaRPr lang="ca-ES" sz="1100"/>
        </a:p>
      </dgm:t>
    </dgm:pt>
    <dgm:pt modelId="{9FDFA01F-815B-442E-AB9A-959640F47E60}" type="sibTrans" cxnId="{402EFD5B-04E2-402A-95C9-E6607195BFEB}">
      <dgm:prSet/>
      <dgm:spPr/>
      <dgm:t>
        <a:bodyPr/>
        <a:lstStyle/>
        <a:p>
          <a:endParaRPr lang="ca-ES" sz="1100"/>
        </a:p>
      </dgm:t>
    </dgm:pt>
    <dgm:pt modelId="{B36A88C1-C492-479E-A38C-4BFDBF4E3B37}">
      <dgm:prSet custT="1"/>
      <dgm:spPr/>
      <dgm:t>
        <a:bodyPr/>
        <a:lstStyle/>
        <a:p>
          <a:pPr rtl="0"/>
          <a:r>
            <a:rPr lang="ca-ES" sz="1100" b="1" dirty="0" smtClean="0"/>
            <a:t>Planificació</a:t>
          </a:r>
          <a:endParaRPr lang="es-ES" sz="1100" dirty="0"/>
        </a:p>
      </dgm:t>
    </dgm:pt>
    <dgm:pt modelId="{EDA38852-D0CB-4509-94D5-895EC181F1FC}" type="parTrans" cxnId="{071FA1FA-7983-4D2E-93C0-EDAC12CBC3D0}">
      <dgm:prSet/>
      <dgm:spPr/>
      <dgm:t>
        <a:bodyPr/>
        <a:lstStyle/>
        <a:p>
          <a:endParaRPr lang="ca-ES" sz="1100"/>
        </a:p>
      </dgm:t>
    </dgm:pt>
    <dgm:pt modelId="{458C75C4-BDB3-4484-BB0F-4C953B9799CE}" type="sibTrans" cxnId="{071FA1FA-7983-4D2E-93C0-EDAC12CBC3D0}">
      <dgm:prSet/>
      <dgm:spPr/>
      <dgm:t>
        <a:bodyPr/>
        <a:lstStyle/>
        <a:p>
          <a:endParaRPr lang="ca-ES" sz="1100"/>
        </a:p>
      </dgm:t>
    </dgm:pt>
    <dgm:pt modelId="{07A423F0-E70B-4BA7-B129-3995A7DEAFA7}">
      <dgm:prSet custT="1"/>
      <dgm:spPr/>
      <dgm:t>
        <a:bodyPr/>
        <a:lstStyle/>
        <a:p>
          <a:pPr rtl="0"/>
          <a:r>
            <a:rPr lang="ca-ES" sz="1100" b="0" dirty="0" smtClean="0"/>
            <a:t>S’obtenen les línies base (Abast, temps i cost)</a:t>
          </a:r>
          <a:endParaRPr lang="es-ES" sz="1100" dirty="0"/>
        </a:p>
      </dgm:t>
    </dgm:pt>
    <dgm:pt modelId="{C47DBF24-6066-40A2-8785-19FEE3C5DE14}" type="parTrans" cxnId="{5C894911-2FA8-49AF-81D5-74D8E823DAE5}">
      <dgm:prSet/>
      <dgm:spPr/>
      <dgm:t>
        <a:bodyPr/>
        <a:lstStyle/>
        <a:p>
          <a:endParaRPr lang="ca-ES" sz="1100"/>
        </a:p>
      </dgm:t>
    </dgm:pt>
    <dgm:pt modelId="{30E5E7CC-107B-4A55-AF96-F02C42751C41}" type="sibTrans" cxnId="{5C894911-2FA8-49AF-81D5-74D8E823DAE5}">
      <dgm:prSet/>
      <dgm:spPr/>
      <dgm:t>
        <a:bodyPr/>
        <a:lstStyle/>
        <a:p>
          <a:endParaRPr lang="ca-ES" sz="1100"/>
        </a:p>
      </dgm:t>
    </dgm:pt>
    <dgm:pt modelId="{C980897F-6AA6-4745-AB8F-47C2CD542BA4}">
      <dgm:prSet custT="1"/>
      <dgm:spPr>
        <a:solidFill>
          <a:srgbClr val="FFE5E5"/>
        </a:solidFill>
      </dgm:spPr>
      <dgm:t>
        <a:bodyPr/>
        <a:lstStyle/>
        <a:p>
          <a:pPr rtl="0"/>
          <a:r>
            <a:rPr lang="ca-ES" sz="1100" b="1" dirty="0" smtClean="0">
              <a:solidFill>
                <a:srgbClr val="C00000"/>
              </a:solidFill>
            </a:rPr>
            <a:t>Fases d’execució</a:t>
          </a:r>
          <a:endParaRPr lang="es-ES" sz="1100" dirty="0">
            <a:solidFill>
              <a:srgbClr val="C00000"/>
            </a:solidFill>
          </a:endParaRPr>
        </a:p>
      </dgm:t>
    </dgm:pt>
    <dgm:pt modelId="{18D3E22D-9E07-4647-AD11-767DE90567C2}" type="parTrans" cxnId="{AC7E3C4F-B773-4979-8CF2-9F5B23C7B58D}">
      <dgm:prSet/>
      <dgm:spPr/>
      <dgm:t>
        <a:bodyPr/>
        <a:lstStyle/>
        <a:p>
          <a:endParaRPr lang="ca-ES" sz="1100"/>
        </a:p>
      </dgm:t>
    </dgm:pt>
    <dgm:pt modelId="{F401CB3D-2F12-481B-BE5E-7557BC222614}" type="sibTrans" cxnId="{AC7E3C4F-B773-4979-8CF2-9F5B23C7B58D}">
      <dgm:prSet/>
      <dgm:spPr/>
      <dgm:t>
        <a:bodyPr/>
        <a:lstStyle/>
        <a:p>
          <a:endParaRPr lang="ca-ES" sz="1100"/>
        </a:p>
      </dgm:t>
    </dgm:pt>
    <dgm:pt modelId="{6CD542C4-1EE9-4D45-812A-4F124C87601B}">
      <dgm:prSet custT="1"/>
      <dgm:spPr>
        <a:solidFill>
          <a:srgbClr val="FFE5E5"/>
        </a:solidFill>
      </dgm:spPr>
      <dgm:t>
        <a:bodyPr/>
        <a:lstStyle/>
        <a:p>
          <a:pPr rtl="0"/>
          <a:r>
            <a:rPr lang="ca-ES" sz="1100" b="0" dirty="0" smtClean="0"/>
            <a:t>S’obtenen els </a:t>
          </a:r>
          <a:r>
            <a:rPr lang="ca-ES" sz="1100" b="0" i="1" dirty="0" err="1" smtClean="0"/>
            <a:t>lliurables</a:t>
          </a:r>
          <a:r>
            <a:rPr lang="ca-ES" sz="1100" b="0" dirty="0" smtClean="0"/>
            <a:t>  productius del projecte</a:t>
          </a:r>
          <a:endParaRPr lang="es-ES" sz="1100" b="0" dirty="0"/>
        </a:p>
      </dgm:t>
    </dgm:pt>
    <dgm:pt modelId="{10BB415F-D327-4985-B640-A8D5040369D7}" type="parTrans" cxnId="{0BC7BD79-BE9D-4422-A908-B68CBE1EC8E4}">
      <dgm:prSet/>
      <dgm:spPr/>
      <dgm:t>
        <a:bodyPr/>
        <a:lstStyle/>
        <a:p>
          <a:endParaRPr lang="ca-ES" sz="1100"/>
        </a:p>
      </dgm:t>
    </dgm:pt>
    <dgm:pt modelId="{74D3BC26-CC01-4128-8382-7D26684E97DA}" type="sibTrans" cxnId="{0BC7BD79-BE9D-4422-A908-B68CBE1EC8E4}">
      <dgm:prSet/>
      <dgm:spPr/>
      <dgm:t>
        <a:bodyPr/>
        <a:lstStyle/>
        <a:p>
          <a:endParaRPr lang="ca-ES" sz="1100"/>
        </a:p>
      </dgm:t>
    </dgm:pt>
    <dgm:pt modelId="{4680C824-A0F4-4F26-A748-AA00B679FDD1}">
      <dgm:prSet custT="1"/>
      <dgm:spPr>
        <a:solidFill>
          <a:srgbClr val="FFE5E5"/>
        </a:solidFill>
      </dgm:spPr>
      <dgm:t>
        <a:bodyPr/>
        <a:lstStyle/>
        <a:p>
          <a:pPr rtl="0"/>
          <a:r>
            <a:rPr lang="ca-ES" sz="1100" b="0" dirty="0" smtClean="0"/>
            <a:t>Es generaran dades sobre la pròpia execució.</a:t>
          </a:r>
          <a:endParaRPr lang="es-ES" sz="1100" b="0" dirty="0"/>
        </a:p>
      </dgm:t>
    </dgm:pt>
    <dgm:pt modelId="{129EFF70-CD31-494E-B26A-41EB9B17D1A0}" type="parTrans" cxnId="{8AB42AE1-5883-4571-8426-65F4F56ADBD4}">
      <dgm:prSet/>
      <dgm:spPr/>
      <dgm:t>
        <a:bodyPr/>
        <a:lstStyle/>
        <a:p>
          <a:endParaRPr lang="ca-ES" sz="1100"/>
        </a:p>
      </dgm:t>
    </dgm:pt>
    <dgm:pt modelId="{D5849FC2-C8A3-4D0E-902E-763C3EAAF6B1}" type="sibTrans" cxnId="{8AB42AE1-5883-4571-8426-65F4F56ADBD4}">
      <dgm:prSet/>
      <dgm:spPr/>
      <dgm:t>
        <a:bodyPr/>
        <a:lstStyle/>
        <a:p>
          <a:endParaRPr lang="ca-ES" sz="1100"/>
        </a:p>
      </dgm:t>
    </dgm:pt>
    <dgm:pt modelId="{855998C8-1BF8-4747-B932-477E4CBEC594}">
      <dgm:prSet custT="1"/>
      <dgm:spPr/>
      <dgm:t>
        <a:bodyPr/>
        <a:lstStyle/>
        <a:p>
          <a:pPr rtl="0"/>
          <a:r>
            <a:rPr lang="ca-ES" sz="1100" b="1" dirty="0" smtClean="0"/>
            <a:t>Tancament</a:t>
          </a:r>
          <a:endParaRPr lang="es-ES" sz="1100" dirty="0"/>
        </a:p>
      </dgm:t>
    </dgm:pt>
    <dgm:pt modelId="{EF372BB4-C23F-4DFF-9344-BA8694443DF2}" type="parTrans" cxnId="{0B68E8B3-96D2-446E-B16B-228E801F3796}">
      <dgm:prSet/>
      <dgm:spPr/>
      <dgm:t>
        <a:bodyPr/>
        <a:lstStyle/>
        <a:p>
          <a:endParaRPr lang="ca-ES" sz="1100"/>
        </a:p>
      </dgm:t>
    </dgm:pt>
    <dgm:pt modelId="{D7FB54C1-8469-4BAF-8B96-E5591691413F}" type="sibTrans" cxnId="{0B68E8B3-96D2-446E-B16B-228E801F3796}">
      <dgm:prSet/>
      <dgm:spPr/>
      <dgm:t>
        <a:bodyPr/>
        <a:lstStyle/>
        <a:p>
          <a:endParaRPr lang="ca-ES" sz="1100"/>
        </a:p>
      </dgm:t>
    </dgm:pt>
    <dgm:pt modelId="{4A6E45BF-CE02-4AEB-98CA-91FC8DBA7DEF}">
      <dgm:prSet custT="1"/>
      <dgm:spPr/>
      <dgm:t>
        <a:bodyPr/>
        <a:lstStyle/>
        <a:p>
          <a:pPr rtl="0"/>
          <a:r>
            <a:rPr lang="ca-ES" sz="1100" b="0" dirty="0" smtClean="0"/>
            <a:t>Es realitza l’informe final del projecte i un conjunt de tasques administratives, (</a:t>
          </a:r>
          <a:r>
            <a:rPr lang="ca-ES" sz="1100" b="0" dirty="0" err="1" smtClean="0"/>
            <a:t>p.e</a:t>
          </a:r>
          <a:r>
            <a:rPr lang="ca-ES" sz="1100" b="0" dirty="0" smtClean="0"/>
            <a:t>.:  tancament del </a:t>
          </a:r>
          <a:r>
            <a:rPr lang="ca-ES" sz="1100" b="0" i="1" dirty="0" err="1" smtClean="0"/>
            <a:t>reporting</a:t>
          </a:r>
          <a:r>
            <a:rPr lang="ca-ES" sz="1100" b="0" dirty="0" smtClean="0"/>
            <a:t>)  i logístiques  (</a:t>
          </a:r>
          <a:r>
            <a:rPr lang="ca-ES" sz="1100" b="0" dirty="0" err="1" smtClean="0"/>
            <a:t>p.e</a:t>
          </a:r>
          <a:r>
            <a:rPr lang="ca-ES" sz="1100" b="0" dirty="0" smtClean="0"/>
            <a:t>.: lliurament de recursos utilitzats, arxiu d’informació)</a:t>
          </a:r>
          <a:endParaRPr lang="es-ES" sz="1100" b="0" dirty="0"/>
        </a:p>
      </dgm:t>
    </dgm:pt>
    <dgm:pt modelId="{7CB2F3E3-1A54-42BB-8DF2-B4621073AFF4}" type="parTrans" cxnId="{EBD7F47D-7FDE-4C32-8475-210495290189}">
      <dgm:prSet/>
      <dgm:spPr/>
      <dgm:t>
        <a:bodyPr/>
        <a:lstStyle/>
        <a:p>
          <a:endParaRPr lang="ca-ES" sz="1100"/>
        </a:p>
      </dgm:t>
    </dgm:pt>
    <dgm:pt modelId="{6250AEB7-9FF8-48C9-A33B-EC9DE46C0AD6}" type="sibTrans" cxnId="{EBD7F47D-7FDE-4C32-8475-210495290189}">
      <dgm:prSet/>
      <dgm:spPr/>
      <dgm:t>
        <a:bodyPr/>
        <a:lstStyle/>
        <a:p>
          <a:endParaRPr lang="ca-ES" sz="1100"/>
        </a:p>
      </dgm:t>
    </dgm:pt>
    <dgm:pt modelId="{4D7F1AF6-4A69-48F4-BF63-6E8763A1803B}">
      <dgm:prSet custT="1"/>
      <dgm:spPr/>
      <dgm:t>
        <a:bodyPr/>
        <a:lstStyle/>
        <a:p>
          <a:pPr rtl="0"/>
          <a:r>
            <a:rPr lang="ca-ES" sz="1100" b="0" dirty="0" smtClean="0"/>
            <a:t>S’elabora el pla de gestió de projecte.</a:t>
          </a:r>
          <a:endParaRPr lang="es-ES" sz="1100" dirty="0"/>
        </a:p>
      </dgm:t>
    </dgm:pt>
    <dgm:pt modelId="{CAAFB007-0F3A-4EE6-9AFD-B0958F7260C4}" type="parTrans" cxnId="{AE67583A-3AF9-4752-A017-F1635B6874CC}">
      <dgm:prSet/>
      <dgm:spPr/>
      <dgm:t>
        <a:bodyPr/>
        <a:lstStyle/>
        <a:p>
          <a:endParaRPr lang="ca-ES"/>
        </a:p>
      </dgm:t>
    </dgm:pt>
    <dgm:pt modelId="{14039114-BC19-4A7C-B397-B0710D8AE550}" type="sibTrans" cxnId="{AE67583A-3AF9-4752-A017-F1635B6874CC}">
      <dgm:prSet/>
      <dgm:spPr/>
      <dgm:t>
        <a:bodyPr/>
        <a:lstStyle/>
        <a:p>
          <a:endParaRPr lang="ca-ES"/>
        </a:p>
      </dgm:t>
    </dgm:pt>
    <dgm:pt modelId="{32237B3C-F7E7-424D-90F3-CDB3D6B02CBD}" type="pres">
      <dgm:prSet presAssocID="{0DFA6561-713E-4D84-BC6A-03242C4B8E5C}" presName="Name0" presStyleCnt="0">
        <dgm:presLayoutVars>
          <dgm:dir/>
          <dgm:resizeHandles val="exact"/>
        </dgm:presLayoutVars>
      </dgm:prSet>
      <dgm:spPr/>
      <dgm:t>
        <a:bodyPr/>
        <a:lstStyle/>
        <a:p>
          <a:endParaRPr lang="ca-ES"/>
        </a:p>
      </dgm:t>
    </dgm:pt>
    <dgm:pt modelId="{49D3920F-CB60-492C-9829-414D634BC84F}" type="pres">
      <dgm:prSet presAssocID="{E524480F-281D-47A8-B923-71176FE605AF}" presName="parAndChTx" presStyleLbl="node1" presStyleIdx="0" presStyleCnt="4" custScaleX="89977">
        <dgm:presLayoutVars>
          <dgm:bulletEnabled val="1"/>
        </dgm:presLayoutVars>
      </dgm:prSet>
      <dgm:spPr/>
      <dgm:t>
        <a:bodyPr/>
        <a:lstStyle/>
        <a:p>
          <a:endParaRPr lang="ca-ES"/>
        </a:p>
      </dgm:t>
    </dgm:pt>
    <dgm:pt modelId="{26394180-A8B2-4845-8E61-393D22266E5C}" type="pres">
      <dgm:prSet presAssocID="{ABD5D16B-4878-4025-A31A-20BB17BD8707}" presName="parAndChSpace" presStyleCnt="0"/>
      <dgm:spPr/>
    </dgm:pt>
    <dgm:pt modelId="{DC43152D-340F-4A32-914F-E94BE5E76F90}" type="pres">
      <dgm:prSet presAssocID="{B36A88C1-C492-479E-A38C-4BFDBF4E3B37}" presName="parAndChTx" presStyleLbl="node1" presStyleIdx="1" presStyleCnt="4">
        <dgm:presLayoutVars>
          <dgm:bulletEnabled val="1"/>
        </dgm:presLayoutVars>
      </dgm:prSet>
      <dgm:spPr/>
      <dgm:t>
        <a:bodyPr/>
        <a:lstStyle/>
        <a:p>
          <a:endParaRPr lang="ca-ES"/>
        </a:p>
      </dgm:t>
    </dgm:pt>
    <dgm:pt modelId="{3A49FDDD-4B72-42D0-833B-C934023FB905}" type="pres">
      <dgm:prSet presAssocID="{458C75C4-BDB3-4484-BB0F-4C953B9799CE}" presName="parAndChSpace" presStyleCnt="0"/>
      <dgm:spPr/>
    </dgm:pt>
    <dgm:pt modelId="{2BD4970A-7054-4E94-AF57-FF2DF800459C}" type="pres">
      <dgm:prSet presAssocID="{C980897F-6AA6-4745-AB8F-47C2CD542BA4}" presName="parAndChTx" presStyleLbl="node1" presStyleIdx="2" presStyleCnt="4">
        <dgm:presLayoutVars>
          <dgm:bulletEnabled val="1"/>
        </dgm:presLayoutVars>
      </dgm:prSet>
      <dgm:spPr/>
      <dgm:t>
        <a:bodyPr/>
        <a:lstStyle/>
        <a:p>
          <a:endParaRPr lang="ca-ES"/>
        </a:p>
      </dgm:t>
    </dgm:pt>
    <dgm:pt modelId="{AAF2A6A5-4C40-4AF7-8DAD-756F6B62B8F9}" type="pres">
      <dgm:prSet presAssocID="{F401CB3D-2F12-481B-BE5E-7557BC222614}" presName="parAndChSpace" presStyleCnt="0"/>
      <dgm:spPr/>
    </dgm:pt>
    <dgm:pt modelId="{E8612424-0EB0-417C-B967-9AC9E0C3A084}" type="pres">
      <dgm:prSet presAssocID="{855998C8-1BF8-4747-B932-477E4CBEC594}" presName="parAndChTx" presStyleLbl="node1" presStyleIdx="3" presStyleCnt="4">
        <dgm:presLayoutVars>
          <dgm:bulletEnabled val="1"/>
        </dgm:presLayoutVars>
      </dgm:prSet>
      <dgm:spPr/>
      <dgm:t>
        <a:bodyPr/>
        <a:lstStyle/>
        <a:p>
          <a:endParaRPr lang="ca-ES"/>
        </a:p>
      </dgm:t>
    </dgm:pt>
  </dgm:ptLst>
  <dgm:cxnLst>
    <dgm:cxn modelId="{0B68E8B3-96D2-446E-B16B-228E801F3796}" srcId="{0DFA6561-713E-4D84-BC6A-03242C4B8E5C}" destId="{855998C8-1BF8-4747-B932-477E4CBEC594}" srcOrd="3" destOrd="0" parTransId="{EF372BB4-C23F-4DFF-9344-BA8694443DF2}" sibTransId="{D7FB54C1-8469-4BAF-8B96-E5591691413F}"/>
    <dgm:cxn modelId="{E022F12C-E009-448B-A2B2-D080393F51D6}" type="presOf" srcId="{4D7F1AF6-4A69-48F4-BF63-6E8763A1803B}" destId="{DC43152D-340F-4A32-914F-E94BE5E76F90}" srcOrd="0" destOrd="2" presId="urn:microsoft.com/office/officeart/2005/8/layout/hChevron3"/>
    <dgm:cxn modelId="{CD17B4A0-19FB-471D-84FB-E8A59CBD9BD9}" type="presOf" srcId="{C4BB8B19-B3E6-4950-930C-0C6569136634}" destId="{49D3920F-CB60-492C-9829-414D634BC84F}" srcOrd="0" destOrd="1" presId="urn:microsoft.com/office/officeart/2005/8/layout/hChevron3"/>
    <dgm:cxn modelId="{8AB42AE1-5883-4571-8426-65F4F56ADBD4}" srcId="{C980897F-6AA6-4745-AB8F-47C2CD542BA4}" destId="{4680C824-A0F4-4F26-A748-AA00B679FDD1}" srcOrd="1" destOrd="0" parTransId="{129EFF70-CD31-494E-B26A-41EB9B17D1A0}" sibTransId="{D5849FC2-C8A3-4D0E-902E-763C3EAAF6B1}"/>
    <dgm:cxn modelId="{8DC4EBBD-3DE4-4C47-8F5F-4145388A5544}" srcId="{E524480F-281D-47A8-B923-71176FE605AF}" destId="{C4BB8B19-B3E6-4950-930C-0C6569136634}" srcOrd="0" destOrd="0" parTransId="{8883AED5-D5DC-423A-BEA0-9FB7353E5C88}" sibTransId="{BB845524-A301-460E-9DF2-A269F785781E}"/>
    <dgm:cxn modelId="{AE67583A-3AF9-4752-A017-F1635B6874CC}" srcId="{B36A88C1-C492-479E-A38C-4BFDBF4E3B37}" destId="{4D7F1AF6-4A69-48F4-BF63-6E8763A1803B}" srcOrd="1" destOrd="0" parTransId="{CAAFB007-0F3A-4EE6-9AFD-B0958F7260C4}" sibTransId="{14039114-BC19-4A7C-B397-B0710D8AE550}"/>
    <dgm:cxn modelId="{0BC7BD79-BE9D-4422-A908-B68CBE1EC8E4}" srcId="{C980897F-6AA6-4745-AB8F-47C2CD542BA4}" destId="{6CD542C4-1EE9-4D45-812A-4F124C87601B}" srcOrd="0" destOrd="0" parTransId="{10BB415F-D327-4985-B640-A8D5040369D7}" sibTransId="{74D3BC26-CC01-4128-8382-7D26684E97DA}"/>
    <dgm:cxn modelId="{2745E32A-D295-459C-A426-09504602EBEB}" type="presOf" srcId="{4680C824-A0F4-4F26-A748-AA00B679FDD1}" destId="{2BD4970A-7054-4E94-AF57-FF2DF800459C}" srcOrd="0" destOrd="2" presId="urn:microsoft.com/office/officeart/2005/8/layout/hChevron3"/>
    <dgm:cxn modelId="{5D29DAE1-3AF2-4EBA-817B-51697832366C}" type="presOf" srcId="{1323BCD1-61B8-4100-AAC6-569C110F92F0}" destId="{49D3920F-CB60-492C-9829-414D634BC84F}" srcOrd="0" destOrd="2" presId="urn:microsoft.com/office/officeart/2005/8/layout/hChevron3"/>
    <dgm:cxn modelId="{5C894911-2FA8-49AF-81D5-74D8E823DAE5}" srcId="{B36A88C1-C492-479E-A38C-4BFDBF4E3B37}" destId="{07A423F0-E70B-4BA7-B129-3995A7DEAFA7}" srcOrd="0" destOrd="0" parTransId="{C47DBF24-6066-40A2-8785-19FEE3C5DE14}" sibTransId="{30E5E7CC-107B-4A55-AF96-F02C42751C41}"/>
    <dgm:cxn modelId="{402EFD5B-04E2-402A-95C9-E6607195BFEB}" srcId="{E524480F-281D-47A8-B923-71176FE605AF}" destId="{1323BCD1-61B8-4100-AAC6-569C110F92F0}" srcOrd="1" destOrd="0" parTransId="{232C17A2-47D3-4CE8-92E2-D91F88EE2926}" sibTransId="{9FDFA01F-815B-442E-AB9A-959640F47E60}"/>
    <dgm:cxn modelId="{0C1289F3-D512-4F49-8E8E-FA8D55828730}" type="presOf" srcId="{07A423F0-E70B-4BA7-B129-3995A7DEAFA7}" destId="{DC43152D-340F-4A32-914F-E94BE5E76F90}" srcOrd="0" destOrd="1" presId="urn:microsoft.com/office/officeart/2005/8/layout/hChevron3"/>
    <dgm:cxn modelId="{EF166BDE-B299-4161-9544-67F705A1E942}" type="presOf" srcId="{E524480F-281D-47A8-B923-71176FE605AF}" destId="{49D3920F-CB60-492C-9829-414D634BC84F}" srcOrd="0" destOrd="0" presId="urn:microsoft.com/office/officeart/2005/8/layout/hChevron3"/>
    <dgm:cxn modelId="{AC7E3C4F-B773-4979-8CF2-9F5B23C7B58D}" srcId="{0DFA6561-713E-4D84-BC6A-03242C4B8E5C}" destId="{C980897F-6AA6-4745-AB8F-47C2CD542BA4}" srcOrd="2" destOrd="0" parTransId="{18D3E22D-9E07-4647-AD11-767DE90567C2}" sibTransId="{F401CB3D-2F12-481B-BE5E-7557BC222614}"/>
    <dgm:cxn modelId="{FC97C0C3-FC3E-4C15-8717-D1B7E3A073B1}" type="presOf" srcId="{4A6E45BF-CE02-4AEB-98CA-91FC8DBA7DEF}" destId="{E8612424-0EB0-417C-B967-9AC9E0C3A084}" srcOrd="0" destOrd="1" presId="urn:microsoft.com/office/officeart/2005/8/layout/hChevron3"/>
    <dgm:cxn modelId="{41B2FE89-44B0-4966-9538-D1D421C728C6}" type="presOf" srcId="{0DFA6561-713E-4D84-BC6A-03242C4B8E5C}" destId="{32237B3C-F7E7-424D-90F3-CDB3D6B02CBD}" srcOrd="0" destOrd="0" presId="urn:microsoft.com/office/officeart/2005/8/layout/hChevron3"/>
    <dgm:cxn modelId="{EBD7F47D-7FDE-4C32-8475-210495290189}" srcId="{855998C8-1BF8-4747-B932-477E4CBEC594}" destId="{4A6E45BF-CE02-4AEB-98CA-91FC8DBA7DEF}" srcOrd="0" destOrd="0" parTransId="{7CB2F3E3-1A54-42BB-8DF2-B4621073AFF4}" sibTransId="{6250AEB7-9FF8-48C9-A33B-EC9DE46C0AD6}"/>
    <dgm:cxn modelId="{9DD1BB0D-B595-44CE-B55A-703DEE8B64DE}" type="presOf" srcId="{B36A88C1-C492-479E-A38C-4BFDBF4E3B37}" destId="{DC43152D-340F-4A32-914F-E94BE5E76F90}" srcOrd="0" destOrd="0" presId="urn:microsoft.com/office/officeart/2005/8/layout/hChevron3"/>
    <dgm:cxn modelId="{54F75CCE-92F2-43BD-B12E-D26FD82DBBFC}" type="presOf" srcId="{855998C8-1BF8-4747-B932-477E4CBEC594}" destId="{E8612424-0EB0-417C-B967-9AC9E0C3A084}" srcOrd="0" destOrd="0" presId="urn:microsoft.com/office/officeart/2005/8/layout/hChevron3"/>
    <dgm:cxn modelId="{572F5FB2-B2B9-4CA5-A174-659EA5E3F712}" type="presOf" srcId="{C980897F-6AA6-4745-AB8F-47C2CD542BA4}" destId="{2BD4970A-7054-4E94-AF57-FF2DF800459C}" srcOrd="0" destOrd="0" presId="urn:microsoft.com/office/officeart/2005/8/layout/hChevron3"/>
    <dgm:cxn modelId="{071FA1FA-7983-4D2E-93C0-EDAC12CBC3D0}" srcId="{0DFA6561-713E-4D84-BC6A-03242C4B8E5C}" destId="{B36A88C1-C492-479E-A38C-4BFDBF4E3B37}" srcOrd="1" destOrd="0" parTransId="{EDA38852-D0CB-4509-94D5-895EC181F1FC}" sibTransId="{458C75C4-BDB3-4484-BB0F-4C953B9799CE}"/>
    <dgm:cxn modelId="{86BA971A-3086-4580-B7E5-FF95B93F3076}" type="presOf" srcId="{6CD542C4-1EE9-4D45-812A-4F124C87601B}" destId="{2BD4970A-7054-4E94-AF57-FF2DF800459C}" srcOrd="0" destOrd="1" presId="urn:microsoft.com/office/officeart/2005/8/layout/hChevron3"/>
    <dgm:cxn modelId="{11D34198-892B-4C24-929D-EE7DF44238E8}" srcId="{0DFA6561-713E-4D84-BC6A-03242C4B8E5C}" destId="{E524480F-281D-47A8-B923-71176FE605AF}" srcOrd="0" destOrd="0" parTransId="{EFB27D12-E810-4F0C-82CF-103899ADC6A7}" sibTransId="{ABD5D16B-4878-4025-A31A-20BB17BD8707}"/>
    <dgm:cxn modelId="{7D9D7806-C3A7-4981-A311-EB9879D5D6E9}" type="presParOf" srcId="{32237B3C-F7E7-424D-90F3-CDB3D6B02CBD}" destId="{49D3920F-CB60-492C-9829-414D634BC84F}" srcOrd="0" destOrd="0" presId="urn:microsoft.com/office/officeart/2005/8/layout/hChevron3"/>
    <dgm:cxn modelId="{B951C51C-D516-44D9-808C-50B85CDF64AA}" type="presParOf" srcId="{32237B3C-F7E7-424D-90F3-CDB3D6B02CBD}" destId="{26394180-A8B2-4845-8E61-393D22266E5C}" srcOrd="1" destOrd="0" presId="urn:microsoft.com/office/officeart/2005/8/layout/hChevron3"/>
    <dgm:cxn modelId="{5EF341D8-E41F-4581-BEFF-97944634388A}" type="presParOf" srcId="{32237B3C-F7E7-424D-90F3-CDB3D6B02CBD}" destId="{DC43152D-340F-4A32-914F-E94BE5E76F90}" srcOrd="2" destOrd="0" presId="urn:microsoft.com/office/officeart/2005/8/layout/hChevron3"/>
    <dgm:cxn modelId="{B0CFAD77-1353-49F9-88F2-010C4E2F6366}" type="presParOf" srcId="{32237B3C-F7E7-424D-90F3-CDB3D6B02CBD}" destId="{3A49FDDD-4B72-42D0-833B-C934023FB905}" srcOrd="3" destOrd="0" presId="urn:microsoft.com/office/officeart/2005/8/layout/hChevron3"/>
    <dgm:cxn modelId="{55B699D1-7424-4BAC-80DE-4AC5C3FC15C9}" type="presParOf" srcId="{32237B3C-F7E7-424D-90F3-CDB3D6B02CBD}" destId="{2BD4970A-7054-4E94-AF57-FF2DF800459C}" srcOrd="4" destOrd="0" presId="urn:microsoft.com/office/officeart/2005/8/layout/hChevron3"/>
    <dgm:cxn modelId="{F8C86DED-F30D-4844-8C54-FF2BF367BA33}" type="presParOf" srcId="{32237B3C-F7E7-424D-90F3-CDB3D6B02CBD}" destId="{AAF2A6A5-4C40-4AF7-8DAD-756F6B62B8F9}" srcOrd="5" destOrd="0" presId="urn:microsoft.com/office/officeart/2005/8/layout/hChevron3"/>
    <dgm:cxn modelId="{8106C9D2-C600-45DC-A0D8-BB8AF33C709B}" type="presParOf" srcId="{32237B3C-F7E7-424D-90F3-CDB3D6B02CBD}" destId="{E8612424-0EB0-417C-B967-9AC9E0C3A084}"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3D5AC6-52AE-49F4-BC5B-1E967BD8A15F}" type="doc">
      <dgm:prSet loTypeId="urn:microsoft.com/office/officeart/2005/8/layout/hChevron3" loCatId="process" qsTypeId="urn:microsoft.com/office/officeart/2005/8/quickstyle/simple1" qsCatId="simple" csTypeId="urn:microsoft.com/office/officeart/2005/8/colors/accent1_1" csCatId="accent1" phldr="1"/>
      <dgm:spPr/>
      <dgm:t>
        <a:bodyPr/>
        <a:lstStyle/>
        <a:p>
          <a:endParaRPr lang="ca-ES"/>
        </a:p>
      </dgm:t>
    </dgm:pt>
    <dgm:pt modelId="{346AB5A8-F727-4843-A549-6F93F98596FA}">
      <dgm:prSet custT="1"/>
      <dgm:spPr/>
      <dgm:t>
        <a:bodyPr/>
        <a:lstStyle/>
        <a:p>
          <a:pPr rtl="0"/>
          <a:r>
            <a:rPr lang="ca-ES" sz="1100" b="1" dirty="0" smtClean="0"/>
            <a:t>Seguiment i Control</a:t>
          </a:r>
          <a:endParaRPr lang="es-ES" sz="1100" b="1" dirty="0"/>
        </a:p>
      </dgm:t>
    </dgm:pt>
    <dgm:pt modelId="{FEC4D25A-645B-47FB-8E7A-7B2E66C04822}" type="parTrans" cxnId="{778CEFFA-A046-4223-8299-14916BF80ED9}">
      <dgm:prSet/>
      <dgm:spPr/>
      <dgm:t>
        <a:bodyPr/>
        <a:lstStyle/>
        <a:p>
          <a:endParaRPr lang="ca-ES" sz="1100"/>
        </a:p>
      </dgm:t>
    </dgm:pt>
    <dgm:pt modelId="{E1E72BE1-4B35-4D54-946F-4430850ABEA9}" type="sibTrans" cxnId="{778CEFFA-A046-4223-8299-14916BF80ED9}">
      <dgm:prSet/>
      <dgm:spPr/>
      <dgm:t>
        <a:bodyPr/>
        <a:lstStyle/>
        <a:p>
          <a:endParaRPr lang="ca-ES" sz="1100"/>
        </a:p>
      </dgm:t>
    </dgm:pt>
    <dgm:pt modelId="{AEDB50B4-DB7B-4E42-80E5-AC54FFFB9A3F}">
      <dgm:prSet custT="1"/>
      <dgm:spPr/>
      <dgm:t>
        <a:bodyPr/>
        <a:lstStyle/>
        <a:p>
          <a:pPr rtl="0"/>
          <a:r>
            <a:rPr lang="ca-ES" sz="1100" b="0" dirty="0" smtClean="0"/>
            <a:t>Així mateix, s’ elaboren i distribueixen els informes del projecte.</a:t>
          </a:r>
          <a:endParaRPr lang="es-ES" sz="1100" dirty="0"/>
        </a:p>
      </dgm:t>
    </dgm:pt>
    <dgm:pt modelId="{4C4B1B4F-1242-4B35-A83F-52CFA725146E}" type="parTrans" cxnId="{3D3E59BF-542F-45B6-A74B-500DCCEA9329}">
      <dgm:prSet/>
      <dgm:spPr/>
      <dgm:t>
        <a:bodyPr/>
        <a:lstStyle/>
        <a:p>
          <a:endParaRPr lang="ca-ES" sz="1100"/>
        </a:p>
      </dgm:t>
    </dgm:pt>
    <dgm:pt modelId="{A54F8B54-E3BE-46DA-AE9C-021D20AF896C}" type="sibTrans" cxnId="{3D3E59BF-542F-45B6-A74B-500DCCEA9329}">
      <dgm:prSet/>
      <dgm:spPr/>
      <dgm:t>
        <a:bodyPr/>
        <a:lstStyle/>
        <a:p>
          <a:endParaRPr lang="ca-ES" sz="1100"/>
        </a:p>
      </dgm:t>
    </dgm:pt>
    <dgm:pt modelId="{E1CD7270-2027-4EB8-83E3-B7F10C092CFD}">
      <dgm:prSet custT="1"/>
      <dgm:spPr/>
      <dgm:t>
        <a:bodyPr/>
        <a:lstStyle/>
        <a:p>
          <a:pPr rtl="0"/>
          <a:r>
            <a:rPr lang="ca-ES" sz="1100" b="0" dirty="0" smtClean="0"/>
            <a:t>Es gestionen els  temes pendents, els canvis en el projecte i els riscos identificats. </a:t>
          </a:r>
          <a:endParaRPr lang="es-ES" sz="1100" dirty="0"/>
        </a:p>
      </dgm:t>
    </dgm:pt>
    <dgm:pt modelId="{84DAC040-7457-4ED1-B252-713BD7CE0BD6}" type="parTrans" cxnId="{96CE668D-D1BD-4C6E-9B40-CD24028DE1EF}">
      <dgm:prSet/>
      <dgm:spPr/>
      <dgm:t>
        <a:bodyPr/>
        <a:lstStyle/>
        <a:p>
          <a:endParaRPr lang="ca-ES" sz="1100"/>
        </a:p>
      </dgm:t>
    </dgm:pt>
    <dgm:pt modelId="{CD9ABEAA-1C56-48BB-BCAB-D9FD55704B8A}" type="sibTrans" cxnId="{96CE668D-D1BD-4C6E-9B40-CD24028DE1EF}">
      <dgm:prSet/>
      <dgm:spPr/>
      <dgm:t>
        <a:bodyPr/>
        <a:lstStyle/>
        <a:p>
          <a:endParaRPr lang="ca-ES" sz="1100"/>
        </a:p>
      </dgm:t>
    </dgm:pt>
    <dgm:pt modelId="{663632B1-6FF7-45E9-973D-9BC83F57F705}" type="pres">
      <dgm:prSet presAssocID="{E03D5AC6-52AE-49F4-BC5B-1E967BD8A15F}" presName="Name0" presStyleCnt="0">
        <dgm:presLayoutVars>
          <dgm:dir/>
          <dgm:resizeHandles val="exact"/>
        </dgm:presLayoutVars>
      </dgm:prSet>
      <dgm:spPr/>
      <dgm:t>
        <a:bodyPr/>
        <a:lstStyle/>
        <a:p>
          <a:endParaRPr lang="ca-ES"/>
        </a:p>
      </dgm:t>
    </dgm:pt>
    <dgm:pt modelId="{C8CD0D45-0B95-46D2-A515-45910954091A}" type="pres">
      <dgm:prSet presAssocID="{346AB5A8-F727-4843-A549-6F93F98596FA}" presName="parAndChTx" presStyleLbl="node1" presStyleIdx="0" presStyleCnt="1">
        <dgm:presLayoutVars>
          <dgm:bulletEnabled val="1"/>
        </dgm:presLayoutVars>
      </dgm:prSet>
      <dgm:spPr/>
      <dgm:t>
        <a:bodyPr/>
        <a:lstStyle/>
        <a:p>
          <a:endParaRPr lang="ca-ES"/>
        </a:p>
      </dgm:t>
    </dgm:pt>
  </dgm:ptLst>
  <dgm:cxnLst>
    <dgm:cxn modelId="{E1C86F17-A76A-4527-B2C2-2AEE085B7366}" type="presOf" srcId="{E1CD7270-2027-4EB8-83E3-B7F10C092CFD}" destId="{C8CD0D45-0B95-46D2-A515-45910954091A}" srcOrd="0" destOrd="1" presId="urn:microsoft.com/office/officeart/2005/8/layout/hChevron3"/>
    <dgm:cxn modelId="{A8314D5C-5D83-484F-B675-74DEDBEE8510}" type="presOf" srcId="{E03D5AC6-52AE-49F4-BC5B-1E967BD8A15F}" destId="{663632B1-6FF7-45E9-973D-9BC83F57F705}" srcOrd="0" destOrd="0" presId="urn:microsoft.com/office/officeart/2005/8/layout/hChevron3"/>
    <dgm:cxn modelId="{778CEFFA-A046-4223-8299-14916BF80ED9}" srcId="{E03D5AC6-52AE-49F4-BC5B-1E967BD8A15F}" destId="{346AB5A8-F727-4843-A549-6F93F98596FA}" srcOrd="0" destOrd="0" parTransId="{FEC4D25A-645B-47FB-8E7A-7B2E66C04822}" sibTransId="{E1E72BE1-4B35-4D54-946F-4430850ABEA9}"/>
    <dgm:cxn modelId="{5E57E031-295B-4BF7-B81F-164E2E9F7D47}" type="presOf" srcId="{AEDB50B4-DB7B-4E42-80E5-AC54FFFB9A3F}" destId="{C8CD0D45-0B95-46D2-A515-45910954091A}" srcOrd="0" destOrd="2" presId="urn:microsoft.com/office/officeart/2005/8/layout/hChevron3"/>
    <dgm:cxn modelId="{8BC30D3B-E727-4478-87ED-9C9B69823D86}" type="presOf" srcId="{346AB5A8-F727-4843-A549-6F93F98596FA}" destId="{C8CD0D45-0B95-46D2-A515-45910954091A}" srcOrd="0" destOrd="0" presId="urn:microsoft.com/office/officeart/2005/8/layout/hChevron3"/>
    <dgm:cxn modelId="{3D3E59BF-542F-45B6-A74B-500DCCEA9329}" srcId="{346AB5A8-F727-4843-A549-6F93F98596FA}" destId="{AEDB50B4-DB7B-4E42-80E5-AC54FFFB9A3F}" srcOrd="1" destOrd="0" parTransId="{4C4B1B4F-1242-4B35-A83F-52CFA725146E}" sibTransId="{A54F8B54-E3BE-46DA-AE9C-021D20AF896C}"/>
    <dgm:cxn modelId="{96CE668D-D1BD-4C6E-9B40-CD24028DE1EF}" srcId="{346AB5A8-F727-4843-A549-6F93F98596FA}" destId="{E1CD7270-2027-4EB8-83E3-B7F10C092CFD}" srcOrd="0" destOrd="0" parTransId="{84DAC040-7457-4ED1-B252-713BD7CE0BD6}" sibTransId="{CD9ABEAA-1C56-48BB-BCAB-D9FD55704B8A}"/>
    <dgm:cxn modelId="{9FE8BBB6-0AF9-4A34-81D2-387E4B6EC3CC}" type="presParOf" srcId="{663632B1-6FF7-45E9-973D-9BC83F57F705}" destId="{C8CD0D45-0B95-46D2-A515-45910954091A}" srcOrd="0"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77C191-397F-4074-9B5E-56F76F887D6A}"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31EEB466-E5F6-4531-8E5B-F83115481773}">
      <dgm:prSet custT="1"/>
      <dgm:spPr/>
      <dgm:t>
        <a:bodyPr/>
        <a:lstStyle/>
        <a:p>
          <a:pPr rtl="0"/>
          <a:r>
            <a:rPr lang="ca-ES" sz="1500" b="1" noProof="0" dirty="0" smtClean="0">
              <a:solidFill>
                <a:schemeClr val="accent1">
                  <a:lumMod val="75000"/>
                </a:schemeClr>
              </a:solidFill>
            </a:rPr>
            <a:t>EAC </a:t>
          </a:r>
          <a:r>
            <a:rPr lang="ca-ES" sz="1500" noProof="0" dirty="0" smtClean="0"/>
            <a:t>es una previsió del cost total del projecte usualment basada en el rendiment obtingut fins a la data i en la quantificació dels riscos.</a:t>
          </a:r>
          <a:endParaRPr lang="ca-ES" sz="1500" noProof="0" dirty="0"/>
        </a:p>
      </dgm:t>
    </dgm:pt>
    <dgm:pt modelId="{D86AC7CB-2849-4D7D-A88D-3B93363A5C6B}" type="parTrans" cxnId="{62EBBA4A-6A45-487B-B11A-FF5E46A2F1C4}">
      <dgm:prSet/>
      <dgm:spPr/>
      <dgm:t>
        <a:bodyPr/>
        <a:lstStyle/>
        <a:p>
          <a:endParaRPr lang="es-ES" sz="1500"/>
        </a:p>
      </dgm:t>
    </dgm:pt>
    <dgm:pt modelId="{DA545DC2-1A67-4929-813A-6FE54B2109E1}" type="sibTrans" cxnId="{62EBBA4A-6A45-487B-B11A-FF5E46A2F1C4}">
      <dgm:prSet/>
      <dgm:spPr/>
      <dgm:t>
        <a:bodyPr/>
        <a:lstStyle/>
        <a:p>
          <a:endParaRPr lang="es-ES" sz="1500"/>
        </a:p>
      </dgm:t>
    </dgm:pt>
    <dgm:pt modelId="{00A3401D-EF04-46B5-9219-FE195E3B4138}" type="pres">
      <dgm:prSet presAssocID="{0677C191-397F-4074-9B5E-56F76F887D6A}" presName="linear" presStyleCnt="0">
        <dgm:presLayoutVars>
          <dgm:animLvl val="lvl"/>
          <dgm:resizeHandles val="exact"/>
        </dgm:presLayoutVars>
      </dgm:prSet>
      <dgm:spPr/>
      <dgm:t>
        <a:bodyPr/>
        <a:lstStyle/>
        <a:p>
          <a:endParaRPr lang="es-ES"/>
        </a:p>
      </dgm:t>
    </dgm:pt>
    <dgm:pt modelId="{D064857B-B8A7-4096-896C-FF3739C559F9}" type="pres">
      <dgm:prSet presAssocID="{31EEB466-E5F6-4531-8E5B-F83115481773}" presName="parentText" presStyleLbl="node1" presStyleIdx="0" presStyleCnt="1" custLinFactNeighborY="-1387">
        <dgm:presLayoutVars>
          <dgm:chMax val="0"/>
          <dgm:bulletEnabled val="1"/>
        </dgm:presLayoutVars>
      </dgm:prSet>
      <dgm:spPr/>
      <dgm:t>
        <a:bodyPr/>
        <a:lstStyle/>
        <a:p>
          <a:endParaRPr lang="es-ES"/>
        </a:p>
      </dgm:t>
    </dgm:pt>
  </dgm:ptLst>
  <dgm:cxnLst>
    <dgm:cxn modelId="{62EBBA4A-6A45-487B-B11A-FF5E46A2F1C4}" srcId="{0677C191-397F-4074-9B5E-56F76F887D6A}" destId="{31EEB466-E5F6-4531-8E5B-F83115481773}" srcOrd="0" destOrd="0" parTransId="{D86AC7CB-2849-4D7D-A88D-3B93363A5C6B}" sibTransId="{DA545DC2-1A67-4929-813A-6FE54B2109E1}"/>
    <dgm:cxn modelId="{23256CDC-7984-467A-B919-DDBE11ABC079}" type="presOf" srcId="{31EEB466-E5F6-4531-8E5B-F83115481773}" destId="{D064857B-B8A7-4096-896C-FF3739C559F9}" srcOrd="0" destOrd="0" presId="urn:microsoft.com/office/officeart/2005/8/layout/vList2"/>
    <dgm:cxn modelId="{AF5353BA-6685-41D7-B718-40745D3B624E}" type="presOf" srcId="{0677C191-397F-4074-9B5E-56F76F887D6A}" destId="{00A3401D-EF04-46B5-9219-FE195E3B4138}" srcOrd="0" destOrd="0" presId="urn:microsoft.com/office/officeart/2005/8/layout/vList2"/>
    <dgm:cxn modelId="{653E17E7-476F-4A84-84B4-51E17E826FEE}" type="presParOf" srcId="{00A3401D-EF04-46B5-9219-FE195E3B4138}" destId="{D064857B-B8A7-4096-896C-FF3739C559F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507182-4138-4ED5-8D65-72E459142F79}"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ca-ES"/>
        </a:p>
      </dgm:t>
    </dgm:pt>
    <dgm:pt modelId="{226D4AAF-36B0-49E8-B468-FB59F9B78B73}">
      <dgm:prSet custT="1"/>
      <dgm:spPr/>
      <dgm:t>
        <a:bodyPr/>
        <a:lstStyle/>
        <a:p>
          <a:pPr algn="ctr" rtl="0"/>
          <a:r>
            <a:rPr lang="es-ES_tradnl" sz="1100" b="1" i="1" dirty="0" smtClean="0">
              <a:solidFill>
                <a:schemeClr val="accent1">
                  <a:lumMod val="50000"/>
                </a:schemeClr>
              </a:solidFill>
            </a:rPr>
            <a:t>EAC = BAC / CPI</a:t>
          </a:r>
          <a:endParaRPr lang="ca-ES" sz="1100" b="1" dirty="0">
            <a:solidFill>
              <a:schemeClr val="accent1">
                <a:lumMod val="50000"/>
              </a:schemeClr>
            </a:solidFill>
          </a:endParaRPr>
        </a:p>
      </dgm:t>
    </dgm:pt>
    <dgm:pt modelId="{6E67FB03-553F-4EB1-B78E-11957D3EB6C6}" type="parTrans" cxnId="{72A85433-D8AF-41BB-AE15-DE80DF01B232}">
      <dgm:prSet/>
      <dgm:spPr/>
      <dgm:t>
        <a:bodyPr/>
        <a:lstStyle/>
        <a:p>
          <a:pPr algn="ctr"/>
          <a:endParaRPr lang="ca-ES" sz="1100" b="1">
            <a:solidFill>
              <a:schemeClr val="accent1">
                <a:lumMod val="50000"/>
              </a:schemeClr>
            </a:solidFill>
          </a:endParaRPr>
        </a:p>
      </dgm:t>
    </dgm:pt>
    <dgm:pt modelId="{FC41678D-B757-49FD-A2DE-6E8BFA5DE1F4}" type="sibTrans" cxnId="{72A85433-D8AF-41BB-AE15-DE80DF01B232}">
      <dgm:prSet/>
      <dgm:spPr/>
      <dgm:t>
        <a:bodyPr/>
        <a:lstStyle/>
        <a:p>
          <a:pPr algn="ctr"/>
          <a:endParaRPr lang="ca-ES" sz="1100" b="1">
            <a:solidFill>
              <a:schemeClr val="accent1">
                <a:lumMod val="50000"/>
              </a:schemeClr>
            </a:solidFill>
          </a:endParaRPr>
        </a:p>
      </dgm:t>
    </dgm:pt>
    <dgm:pt modelId="{74228AEE-DEE0-4209-A1B3-11C4AFACD7BC}" type="pres">
      <dgm:prSet presAssocID="{41507182-4138-4ED5-8D65-72E459142F79}" presName="linear" presStyleCnt="0">
        <dgm:presLayoutVars>
          <dgm:animLvl val="lvl"/>
          <dgm:resizeHandles val="exact"/>
        </dgm:presLayoutVars>
      </dgm:prSet>
      <dgm:spPr/>
      <dgm:t>
        <a:bodyPr/>
        <a:lstStyle/>
        <a:p>
          <a:endParaRPr lang="ca-ES"/>
        </a:p>
      </dgm:t>
    </dgm:pt>
    <dgm:pt modelId="{9061CCB1-4605-4C68-96D4-C0A68DE87D32}" type="pres">
      <dgm:prSet presAssocID="{226D4AAF-36B0-49E8-B468-FB59F9B78B73}" presName="parentText" presStyleLbl="node1" presStyleIdx="0" presStyleCnt="1">
        <dgm:presLayoutVars>
          <dgm:chMax val="0"/>
          <dgm:bulletEnabled val="1"/>
        </dgm:presLayoutVars>
      </dgm:prSet>
      <dgm:spPr/>
      <dgm:t>
        <a:bodyPr/>
        <a:lstStyle/>
        <a:p>
          <a:endParaRPr lang="ca-ES"/>
        </a:p>
      </dgm:t>
    </dgm:pt>
  </dgm:ptLst>
  <dgm:cxnLst>
    <dgm:cxn modelId="{6C0A35FF-95D3-4FA8-AA25-EA536CAAE95A}" type="presOf" srcId="{226D4AAF-36B0-49E8-B468-FB59F9B78B73}" destId="{9061CCB1-4605-4C68-96D4-C0A68DE87D32}" srcOrd="0" destOrd="0" presId="urn:microsoft.com/office/officeart/2005/8/layout/vList2"/>
    <dgm:cxn modelId="{72A85433-D8AF-41BB-AE15-DE80DF01B232}" srcId="{41507182-4138-4ED5-8D65-72E459142F79}" destId="{226D4AAF-36B0-49E8-B468-FB59F9B78B73}" srcOrd="0" destOrd="0" parTransId="{6E67FB03-553F-4EB1-B78E-11957D3EB6C6}" sibTransId="{FC41678D-B757-49FD-A2DE-6E8BFA5DE1F4}"/>
    <dgm:cxn modelId="{88F64397-B49D-47A9-BAE6-EE13E7C30B4D}" type="presOf" srcId="{41507182-4138-4ED5-8D65-72E459142F79}" destId="{74228AEE-DEE0-4209-A1B3-11C4AFACD7BC}" srcOrd="0" destOrd="0" presId="urn:microsoft.com/office/officeart/2005/8/layout/vList2"/>
    <dgm:cxn modelId="{B95D2847-D115-4F67-9386-C4E46B81A8FB}" type="presParOf" srcId="{74228AEE-DEE0-4209-A1B3-11C4AFACD7BC}" destId="{9061CCB1-4605-4C68-96D4-C0A68DE87D32}"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4AC4C-0020-406A-A566-9C73E432667B}">
      <dsp:nvSpPr>
        <dsp:cNvPr id="0" name=""/>
        <dsp:cNvSpPr/>
      </dsp:nvSpPr>
      <dsp:spPr>
        <a:xfrm>
          <a:off x="653" y="507502"/>
          <a:ext cx="655668" cy="262267"/>
        </a:xfrm>
        <a:prstGeom prst="homePlat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72" tIns="21336" rIns="10668" bIns="21336" numCol="1" spcCol="1270" anchor="ctr" anchorCtr="0">
          <a:noAutofit/>
        </a:bodyPr>
        <a:lstStyle/>
        <a:p>
          <a:pPr lvl="0" algn="ctr" defTabSz="355600" rtl="0">
            <a:lnSpc>
              <a:spcPct val="90000"/>
            </a:lnSpc>
            <a:spcBef>
              <a:spcPct val="0"/>
            </a:spcBef>
            <a:spcAft>
              <a:spcPct val="35000"/>
            </a:spcAft>
          </a:pPr>
          <a:r>
            <a:rPr lang="ca-ES" sz="800" b="0" kern="1200" dirty="0" smtClean="0"/>
            <a:t>Fase I</a:t>
          </a:r>
          <a:endParaRPr lang="es-ES" sz="800" kern="1200" dirty="0"/>
        </a:p>
      </dsp:txBody>
      <dsp:txXfrm>
        <a:off x="653" y="507502"/>
        <a:ext cx="590101" cy="262267"/>
      </dsp:txXfrm>
    </dsp:sp>
    <dsp:sp modelId="{69B8F2C2-7F4B-404F-96B3-E92D7200BDB0}">
      <dsp:nvSpPr>
        <dsp:cNvPr id="0" name=""/>
        <dsp:cNvSpPr/>
      </dsp:nvSpPr>
      <dsp:spPr>
        <a:xfrm>
          <a:off x="525188" y="507502"/>
          <a:ext cx="655668" cy="26226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004" tIns="21336" rIns="10668" bIns="21336" numCol="1" spcCol="1270" anchor="ctr" anchorCtr="0">
          <a:noAutofit/>
        </a:bodyPr>
        <a:lstStyle/>
        <a:p>
          <a:pPr lvl="0" algn="ctr" defTabSz="355600" rtl="0">
            <a:lnSpc>
              <a:spcPct val="90000"/>
            </a:lnSpc>
            <a:spcBef>
              <a:spcPct val="0"/>
            </a:spcBef>
            <a:spcAft>
              <a:spcPct val="35000"/>
            </a:spcAft>
          </a:pPr>
          <a:endParaRPr lang="es-ES" sz="800" kern="1200" dirty="0"/>
        </a:p>
      </dsp:txBody>
      <dsp:txXfrm>
        <a:off x="656322" y="507502"/>
        <a:ext cx="393401" cy="262267"/>
      </dsp:txXfrm>
    </dsp:sp>
    <dsp:sp modelId="{300FFC40-11DC-4F09-9895-CF504AF37817}">
      <dsp:nvSpPr>
        <dsp:cNvPr id="0" name=""/>
        <dsp:cNvSpPr/>
      </dsp:nvSpPr>
      <dsp:spPr>
        <a:xfrm>
          <a:off x="1049723" y="507502"/>
          <a:ext cx="655668" cy="26226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004" tIns="21336" rIns="10668" bIns="21336" numCol="1" spcCol="1270" anchor="ctr" anchorCtr="0">
          <a:noAutofit/>
        </a:bodyPr>
        <a:lstStyle/>
        <a:p>
          <a:pPr lvl="0" algn="ctr" defTabSz="355600" rtl="0">
            <a:lnSpc>
              <a:spcPct val="90000"/>
            </a:lnSpc>
            <a:spcBef>
              <a:spcPct val="0"/>
            </a:spcBef>
            <a:spcAft>
              <a:spcPct val="35000"/>
            </a:spcAft>
          </a:pPr>
          <a:endParaRPr lang="es-ES" sz="800" kern="1200" dirty="0"/>
        </a:p>
      </dsp:txBody>
      <dsp:txXfrm>
        <a:off x="1180857" y="507502"/>
        <a:ext cx="393401" cy="262267"/>
      </dsp:txXfrm>
    </dsp:sp>
    <dsp:sp modelId="{690B39D8-8F70-49E3-B59A-91A6E5A8F64B}">
      <dsp:nvSpPr>
        <dsp:cNvPr id="0" name=""/>
        <dsp:cNvSpPr/>
      </dsp:nvSpPr>
      <dsp:spPr>
        <a:xfrm>
          <a:off x="1574258" y="507502"/>
          <a:ext cx="655668" cy="26226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2004" tIns="21336" rIns="10668" bIns="21336" numCol="1" spcCol="1270" anchor="ctr" anchorCtr="0">
          <a:noAutofit/>
        </a:bodyPr>
        <a:lstStyle/>
        <a:p>
          <a:pPr lvl="0" algn="ctr" defTabSz="355600" rtl="0">
            <a:lnSpc>
              <a:spcPct val="90000"/>
            </a:lnSpc>
            <a:spcBef>
              <a:spcPct val="0"/>
            </a:spcBef>
            <a:spcAft>
              <a:spcPct val="35000"/>
            </a:spcAft>
          </a:pPr>
          <a:r>
            <a:rPr lang="es-ES" sz="800" kern="1200" dirty="0" smtClean="0"/>
            <a:t>Fase N</a:t>
          </a:r>
          <a:endParaRPr lang="es-ES" sz="800" kern="1200" dirty="0"/>
        </a:p>
      </dsp:txBody>
      <dsp:txXfrm>
        <a:off x="1705392" y="507502"/>
        <a:ext cx="393401" cy="262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3920F-CB60-492C-9829-414D634BC84F}">
      <dsp:nvSpPr>
        <dsp:cNvPr id="0" name=""/>
        <dsp:cNvSpPr/>
      </dsp:nvSpPr>
      <dsp:spPr>
        <a:xfrm>
          <a:off x="4771" y="679727"/>
          <a:ext cx="2484487" cy="2208997"/>
        </a:xfrm>
        <a:prstGeom prst="homePlate">
          <a:avLst>
            <a:gd name="adj" fmla="val 2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11" tIns="27940" rIns="389643" bIns="27940" numCol="1" spcCol="1270" anchor="t" anchorCtr="0">
          <a:noAutofit/>
        </a:bodyPr>
        <a:lstStyle/>
        <a:p>
          <a:pPr lvl="0" algn="l" defTabSz="488950" rtl="0">
            <a:lnSpc>
              <a:spcPct val="90000"/>
            </a:lnSpc>
            <a:spcBef>
              <a:spcPct val="0"/>
            </a:spcBef>
            <a:spcAft>
              <a:spcPct val="35000"/>
            </a:spcAft>
          </a:pPr>
          <a:r>
            <a:rPr lang="ca-ES" sz="1100" b="1" kern="1200" dirty="0" smtClean="0"/>
            <a:t>Inici</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S’estableix el nivell de gestió que es vol pel projecte</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S’inicia formalment  el projecte, en aquells casos en què sigui requerit. (Reunió de </a:t>
          </a:r>
          <a:r>
            <a:rPr lang="en-US" sz="1100" b="0" i="1" kern="1200" dirty="0" smtClean="0"/>
            <a:t>kickoff</a:t>
          </a:r>
          <a:r>
            <a:rPr lang="ca-ES" sz="1100" b="0" kern="1200" dirty="0" smtClean="0"/>
            <a:t>)</a:t>
          </a:r>
          <a:endParaRPr lang="es-ES" sz="1100" kern="1200" dirty="0"/>
        </a:p>
      </dsp:txBody>
      <dsp:txXfrm>
        <a:off x="4771" y="679727"/>
        <a:ext cx="2208362" cy="2208997"/>
      </dsp:txXfrm>
    </dsp:sp>
    <dsp:sp modelId="{DC43152D-340F-4A32-914F-E94BE5E76F90}">
      <dsp:nvSpPr>
        <dsp:cNvPr id="0" name=""/>
        <dsp:cNvSpPr/>
      </dsp:nvSpPr>
      <dsp:spPr>
        <a:xfrm>
          <a:off x="1937008" y="679727"/>
          <a:ext cx="2761246" cy="2208997"/>
        </a:xfrm>
        <a:prstGeom prst="chevron">
          <a:avLst>
            <a:gd name="adj" fmla="val 2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11" tIns="27940" rIns="97411" bIns="27940" numCol="1" spcCol="1270" anchor="t" anchorCtr="0">
          <a:noAutofit/>
        </a:bodyPr>
        <a:lstStyle/>
        <a:p>
          <a:pPr lvl="0" algn="l" defTabSz="488950" rtl="0">
            <a:lnSpc>
              <a:spcPct val="90000"/>
            </a:lnSpc>
            <a:spcBef>
              <a:spcPct val="0"/>
            </a:spcBef>
            <a:spcAft>
              <a:spcPct val="35000"/>
            </a:spcAft>
          </a:pPr>
          <a:r>
            <a:rPr lang="ca-ES" sz="1100" b="1" kern="1200" dirty="0" smtClean="0"/>
            <a:t>Planificació</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S’obtenen les línies base (Abast, temps i cost)</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S’elabora el pla de gestió de projecte.</a:t>
          </a:r>
          <a:endParaRPr lang="es-ES" sz="1100" kern="1200" dirty="0"/>
        </a:p>
      </dsp:txBody>
      <dsp:txXfrm>
        <a:off x="2489257" y="679727"/>
        <a:ext cx="1656748" cy="2208997"/>
      </dsp:txXfrm>
    </dsp:sp>
    <dsp:sp modelId="{2BD4970A-7054-4E94-AF57-FF2DF800459C}">
      <dsp:nvSpPr>
        <dsp:cNvPr id="0" name=""/>
        <dsp:cNvSpPr/>
      </dsp:nvSpPr>
      <dsp:spPr>
        <a:xfrm>
          <a:off x="4146006" y="679727"/>
          <a:ext cx="2761246" cy="2208997"/>
        </a:xfrm>
        <a:prstGeom prst="chevron">
          <a:avLst>
            <a:gd name="adj" fmla="val 25000"/>
          </a:avLst>
        </a:prstGeom>
        <a:solidFill>
          <a:srgbClr val="FFE5E5"/>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11" tIns="27940" rIns="97411" bIns="27940" numCol="1" spcCol="1270" anchor="t" anchorCtr="0">
          <a:noAutofit/>
        </a:bodyPr>
        <a:lstStyle/>
        <a:p>
          <a:pPr lvl="0" algn="l" defTabSz="488950" rtl="0">
            <a:lnSpc>
              <a:spcPct val="90000"/>
            </a:lnSpc>
            <a:spcBef>
              <a:spcPct val="0"/>
            </a:spcBef>
            <a:spcAft>
              <a:spcPct val="35000"/>
            </a:spcAft>
          </a:pPr>
          <a:r>
            <a:rPr lang="ca-ES" sz="1100" b="1" kern="1200" dirty="0" smtClean="0">
              <a:solidFill>
                <a:srgbClr val="C00000"/>
              </a:solidFill>
            </a:rPr>
            <a:t>Fases d’execució</a:t>
          </a:r>
          <a:endParaRPr lang="es-ES" sz="1100" kern="1200" dirty="0">
            <a:solidFill>
              <a:srgbClr val="C00000"/>
            </a:solidFill>
          </a:endParaRPr>
        </a:p>
        <a:p>
          <a:pPr marL="57150" lvl="1" indent="-57150" algn="l" defTabSz="488950" rtl="0">
            <a:lnSpc>
              <a:spcPct val="90000"/>
            </a:lnSpc>
            <a:spcBef>
              <a:spcPct val="0"/>
            </a:spcBef>
            <a:spcAft>
              <a:spcPct val="15000"/>
            </a:spcAft>
            <a:buChar char="••"/>
          </a:pPr>
          <a:r>
            <a:rPr lang="ca-ES" sz="1100" b="0" kern="1200" dirty="0" smtClean="0"/>
            <a:t>S’obtenen els </a:t>
          </a:r>
          <a:r>
            <a:rPr lang="ca-ES" sz="1100" b="0" i="1" kern="1200" dirty="0" err="1" smtClean="0"/>
            <a:t>lliurables</a:t>
          </a:r>
          <a:r>
            <a:rPr lang="ca-ES" sz="1100" b="0" kern="1200" dirty="0" smtClean="0"/>
            <a:t>  productius del projecte</a:t>
          </a:r>
          <a:endParaRPr lang="es-ES" sz="1100" b="0" kern="1200" dirty="0"/>
        </a:p>
        <a:p>
          <a:pPr marL="57150" lvl="1" indent="-57150" algn="l" defTabSz="488950" rtl="0">
            <a:lnSpc>
              <a:spcPct val="90000"/>
            </a:lnSpc>
            <a:spcBef>
              <a:spcPct val="0"/>
            </a:spcBef>
            <a:spcAft>
              <a:spcPct val="15000"/>
            </a:spcAft>
            <a:buChar char="••"/>
          </a:pPr>
          <a:r>
            <a:rPr lang="ca-ES" sz="1100" b="0" kern="1200" dirty="0" smtClean="0"/>
            <a:t>Es generaran dades sobre la pròpia execució.</a:t>
          </a:r>
          <a:endParaRPr lang="es-ES" sz="1100" b="0" kern="1200" dirty="0"/>
        </a:p>
      </dsp:txBody>
      <dsp:txXfrm>
        <a:off x="4698255" y="679727"/>
        <a:ext cx="1656748" cy="2208997"/>
      </dsp:txXfrm>
    </dsp:sp>
    <dsp:sp modelId="{E8612424-0EB0-417C-B967-9AC9E0C3A084}">
      <dsp:nvSpPr>
        <dsp:cNvPr id="0" name=""/>
        <dsp:cNvSpPr/>
      </dsp:nvSpPr>
      <dsp:spPr>
        <a:xfrm>
          <a:off x="6355003" y="679727"/>
          <a:ext cx="2761246" cy="2208997"/>
        </a:xfrm>
        <a:prstGeom prst="chevron">
          <a:avLst>
            <a:gd name="adj" fmla="val 2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411" tIns="27940" rIns="97411" bIns="27940" numCol="1" spcCol="1270" anchor="t" anchorCtr="0">
          <a:noAutofit/>
        </a:bodyPr>
        <a:lstStyle/>
        <a:p>
          <a:pPr lvl="0" algn="l" defTabSz="488950" rtl="0">
            <a:lnSpc>
              <a:spcPct val="90000"/>
            </a:lnSpc>
            <a:spcBef>
              <a:spcPct val="0"/>
            </a:spcBef>
            <a:spcAft>
              <a:spcPct val="35000"/>
            </a:spcAft>
          </a:pPr>
          <a:r>
            <a:rPr lang="ca-ES" sz="1100" b="1" kern="1200" dirty="0" smtClean="0"/>
            <a:t>Tancament</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Es realitza l’informe final del projecte i un conjunt de tasques administratives, (</a:t>
          </a:r>
          <a:r>
            <a:rPr lang="ca-ES" sz="1100" b="0" kern="1200" dirty="0" err="1" smtClean="0"/>
            <a:t>p.e</a:t>
          </a:r>
          <a:r>
            <a:rPr lang="ca-ES" sz="1100" b="0" kern="1200" dirty="0" smtClean="0"/>
            <a:t>.:  tancament del </a:t>
          </a:r>
          <a:r>
            <a:rPr lang="ca-ES" sz="1100" b="0" i="1" kern="1200" dirty="0" err="1" smtClean="0"/>
            <a:t>reporting</a:t>
          </a:r>
          <a:r>
            <a:rPr lang="ca-ES" sz="1100" b="0" kern="1200" dirty="0" smtClean="0"/>
            <a:t>)  i logístiques  (</a:t>
          </a:r>
          <a:r>
            <a:rPr lang="ca-ES" sz="1100" b="0" kern="1200" dirty="0" err="1" smtClean="0"/>
            <a:t>p.e</a:t>
          </a:r>
          <a:r>
            <a:rPr lang="ca-ES" sz="1100" b="0" kern="1200" dirty="0" smtClean="0"/>
            <a:t>.: lliurament de recursos utilitzats, arxiu d’informació)</a:t>
          </a:r>
          <a:endParaRPr lang="es-ES" sz="1100" b="0" kern="1200" dirty="0"/>
        </a:p>
      </dsp:txBody>
      <dsp:txXfrm>
        <a:off x="6907252" y="679727"/>
        <a:ext cx="1656748" cy="2208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D0D45-0B95-46D2-A515-45910954091A}">
      <dsp:nvSpPr>
        <dsp:cNvPr id="0" name=""/>
        <dsp:cNvSpPr/>
      </dsp:nvSpPr>
      <dsp:spPr>
        <a:xfrm>
          <a:off x="4453" y="0"/>
          <a:ext cx="9112114" cy="803563"/>
        </a:xfrm>
        <a:prstGeom prst="homePlate">
          <a:avLst>
            <a:gd name="adj" fmla="val 25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1455" tIns="27940" rIns="1285821" bIns="27940" numCol="1" spcCol="1270" anchor="t" anchorCtr="0">
          <a:noAutofit/>
        </a:bodyPr>
        <a:lstStyle/>
        <a:p>
          <a:pPr lvl="0" algn="l" defTabSz="488950" rtl="0">
            <a:lnSpc>
              <a:spcPct val="90000"/>
            </a:lnSpc>
            <a:spcBef>
              <a:spcPct val="0"/>
            </a:spcBef>
            <a:spcAft>
              <a:spcPct val="35000"/>
            </a:spcAft>
          </a:pPr>
          <a:r>
            <a:rPr lang="ca-ES" sz="1100" b="1" kern="1200" dirty="0" smtClean="0"/>
            <a:t>Seguiment i Control</a:t>
          </a:r>
          <a:endParaRPr lang="es-ES" sz="1100" b="1" kern="1200" dirty="0"/>
        </a:p>
        <a:p>
          <a:pPr marL="57150" lvl="1" indent="-57150" algn="l" defTabSz="488950" rtl="0">
            <a:lnSpc>
              <a:spcPct val="90000"/>
            </a:lnSpc>
            <a:spcBef>
              <a:spcPct val="0"/>
            </a:spcBef>
            <a:spcAft>
              <a:spcPct val="15000"/>
            </a:spcAft>
            <a:buChar char="••"/>
          </a:pPr>
          <a:r>
            <a:rPr lang="ca-ES" sz="1100" b="0" kern="1200" dirty="0" smtClean="0"/>
            <a:t>Es gestionen els  temes pendents, els canvis en el projecte i els riscos identificats. </a:t>
          </a:r>
          <a:endParaRPr lang="es-ES" sz="1100" kern="1200" dirty="0"/>
        </a:p>
        <a:p>
          <a:pPr marL="57150" lvl="1" indent="-57150" algn="l" defTabSz="488950" rtl="0">
            <a:lnSpc>
              <a:spcPct val="90000"/>
            </a:lnSpc>
            <a:spcBef>
              <a:spcPct val="0"/>
            </a:spcBef>
            <a:spcAft>
              <a:spcPct val="15000"/>
            </a:spcAft>
            <a:buChar char="••"/>
          </a:pPr>
          <a:r>
            <a:rPr lang="ca-ES" sz="1100" b="0" kern="1200" dirty="0" smtClean="0"/>
            <a:t>Així mateix, s’ elaboren i distribueixen els informes del projecte.</a:t>
          </a:r>
          <a:endParaRPr lang="es-ES" sz="1100" kern="1200" dirty="0"/>
        </a:p>
      </dsp:txBody>
      <dsp:txXfrm>
        <a:off x="4453" y="0"/>
        <a:ext cx="9011669" cy="803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3" y="3"/>
            <a:ext cx="4302625" cy="715774"/>
          </a:xfrm>
          <a:prstGeom prst="rect">
            <a:avLst/>
          </a:prstGeom>
          <a:noFill/>
          <a:ln>
            <a:noFill/>
          </a:ln>
          <a:effectLst/>
          <a:extLst/>
        </p:spPr>
        <p:txBody>
          <a:bodyPr vert="horz" wrap="square" lIns="133023" tIns="66512" rIns="133023" bIns="66512" numCol="1" anchor="t" anchorCtr="0" compatLnSpc="1">
            <a:prstTxWarp prst="textNoShape">
              <a:avLst/>
            </a:prstTxWarp>
          </a:bodyPr>
          <a:lstStyle>
            <a:lvl1pPr>
              <a:spcBef>
                <a:spcPct val="0"/>
              </a:spcBef>
              <a:defRPr sz="1700" b="0"/>
            </a:lvl1pPr>
          </a:lstStyle>
          <a:p>
            <a:pPr>
              <a:defRPr/>
            </a:pPr>
            <a:endParaRPr lang="ca-ES" dirty="0"/>
          </a:p>
        </p:txBody>
      </p:sp>
      <p:sp>
        <p:nvSpPr>
          <p:cNvPr id="60419" name="Rectangle 3"/>
          <p:cNvSpPr>
            <a:spLocks noGrp="1" noChangeArrowheads="1"/>
          </p:cNvSpPr>
          <p:nvPr>
            <p:ph type="dt" sz="quarter" idx="1"/>
          </p:nvPr>
        </p:nvSpPr>
        <p:spPr bwMode="auto">
          <a:xfrm>
            <a:off x="5621700" y="3"/>
            <a:ext cx="4302625" cy="715774"/>
          </a:xfrm>
          <a:prstGeom prst="rect">
            <a:avLst/>
          </a:prstGeom>
          <a:noFill/>
          <a:ln>
            <a:noFill/>
          </a:ln>
          <a:effectLst/>
          <a:extLst/>
        </p:spPr>
        <p:txBody>
          <a:bodyPr vert="horz" wrap="square" lIns="133023" tIns="66512" rIns="133023" bIns="66512" numCol="1" anchor="t" anchorCtr="0" compatLnSpc="1">
            <a:prstTxWarp prst="textNoShape">
              <a:avLst/>
            </a:prstTxWarp>
          </a:bodyPr>
          <a:lstStyle>
            <a:lvl1pPr algn="r">
              <a:spcBef>
                <a:spcPct val="0"/>
              </a:spcBef>
              <a:defRPr sz="1700" b="0"/>
            </a:lvl1pPr>
          </a:lstStyle>
          <a:p>
            <a:pPr>
              <a:defRPr/>
            </a:pPr>
            <a:endParaRPr lang="ca-ES" dirty="0"/>
          </a:p>
        </p:txBody>
      </p:sp>
      <p:sp>
        <p:nvSpPr>
          <p:cNvPr id="60420" name="Rectangle 4"/>
          <p:cNvSpPr>
            <a:spLocks noGrp="1" noChangeArrowheads="1"/>
          </p:cNvSpPr>
          <p:nvPr>
            <p:ph type="ftr" sz="quarter" idx="2"/>
          </p:nvPr>
        </p:nvSpPr>
        <p:spPr bwMode="auto">
          <a:xfrm>
            <a:off x="3" y="13583729"/>
            <a:ext cx="4302625" cy="715774"/>
          </a:xfrm>
          <a:prstGeom prst="rect">
            <a:avLst/>
          </a:prstGeom>
          <a:noFill/>
          <a:ln>
            <a:noFill/>
          </a:ln>
          <a:effectLst/>
          <a:extLst/>
        </p:spPr>
        <p:txBody>
          <a:bodyPr vert="horz" wrap="square" lIns="133023" tIns="66512" rIns="133023" bIns="66512" numCol="1" anchor="b" anchorCtr="0" compatLnSpc="1">
            <a:prstTxWarp prst="textNoShape">
              <a:avLst/>
            </a:prstTxWarp>
          </a:bodyPr>
          <a:lstStyle>
            <a:lvl1pPr>
              <a:spcBef>
                <a:spcPct val="0"/>
              </a:spcBef>
              <a:defRPr sz="1700" b="0"/>
            </a:lvl1pPr>
          </a:lstStyle>
          <a:p>
            <a:pPr>
              <a:defRPr/>
            </a:pPr>
            <a:endParaRPr lang="ca-ES" dirty="0"/>
          </a:p>
        </p:txBody>
      </p:sp>
      <p:sp>
        <p:nvSpPr>
          <p:cNvPr id="60421" name="Rectangle 5"/>
          <p:cNvSpPr>
            <a:spLocks noGrp="1" noChangeArrowheads="1"/>
          </p:cNvSpPr>
          <p:nvPr>
            <p:ph type="sldNum" sz="quarter" idx="3"/>
          </p:nvPr>
        </p:nvSpPr>
        <p:spPr bwMode="auto">
          <a:xfrm>
            <a:off x="5621700" y="13583729"/>
            <a:ext cx="4302625" cy="715774"/>
          </a:xfrm>
          <a:prstGeom prst="rect">
            <a:avLst/>
          </a:prstGeom>
          <a:noFill/>
          <a:ln>
            <a:noFill/>
          </a:ln>
          <a:effectLst/>
          <a:extLst/>
        </p:spPr>
        <p:txBody>
          <a:bodyPr vert="horz" wrap="square" lIns="133023" tIns="66512" rIns="133023" bIns="66512" numCol="1" anchor="b" anchorCtr="0" compatLnSpc="1">
            <a:prstTxWarp prst="textNoShape">
              <a:avLst/>
            </a:prstTxWarp>
          </a:bodyPr>
          <a:lstStyle>
            <a:lvl1pPr algn="r">
              <a:spcBef>
                <a:spcPct val="0"/>
              </a:spcBef>
              <a:defRPr sz="1700" b="0"/>
            </a:lvl1pPr>
          </a:lstStyle>
          <a:p>
            <a:pPr>
              <a:defRPr/>
            </a:pPr>
            <a:fld id="{42C8840E-3E60-4949-84DF-FAC22D12F0F2}" type="slidenum">
              <a:rPr lang="ca-ES"/>
              <a:pPr>
                <a:defRPr/>
              </a:pPr>
              <a:t>‹Nº›</a:t>
            </a:fld>
            <a:endParaRPr lang="ca-ES" dirty="0"/>
          </a:p>
        </p:txBody>
      </p:sp>
    </p:spTree>
    <p:extLst>
      <p:ext uri="{BB962C8B-B14F-4D97-AF65-F5344CB8AC3E}">
        <p14:creationId xmlns:p14="http://schemas.microsoft.com/office/powerpoint/2010/main" val="1099830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 y="3"/>
            <a:ext cx="4302625" cy="715774"/>
          </a:xfrm>
          <a:prstGeom prst="rect">
            <a:avLst/>
          </a:prstGeom>
          <a:noFill/>
          <a:ln>
            <a:noFill/>
          </a:ln>
          <a:effectLst/>
          <a:extLst/>
        </p:spPr>
        <p:txBody>
          <a:bodyPr vert="horz" wrap="square" lIns="133023" tIns="66512" rIns="133023" bIns="66512" numCol="1" anchor="t" anchorCtr="0" compatLnSpc="1">
            <a:prstTxWarp prst="textNoShape">
              <a:avLst/>
            </a:prstTxWarp>
          </a:bodyPr>
          <a:lstStyle>
            <a:lvl1pPr>
              <a:spcBef>
                <a:spcPct val="0"/>
              </a:spcBef>
              <a:defRPr sz="1700" b="0"/>
            </a:lvl1pPr>
          </a:lstStyle>
          <a:p>
            <a:pPr>
              <a:defRPr/>
            </a:pPr>
            <a:endParaRPr lang="ca-ES" dirty="0"/>
          </a:p>
        </p:txBody>
      </p:sp>
      <p:sp>
        <p:nvSpPr>
          <p:cNvPr id="7171" name="Rectangle 3"/>
          <p:cNvSpPr>
            <a:spLocks noGrp="1" noChangeArrowheads="1"/>
          </p:cNvSpPr>
          <p:nvPr>
            <p:ph type="dt" idx="1"/>
          </p:nvPr>
        </p:nvSpPr>
        <p:spPr bwMode="auto">
          <a:xfrm>
            <a:off x="5621700" y="3"/>
            <a:ext cx="4302625" cy="715774"/>
          </a:xfrm>
          <a:prstGeom prst="rect">
            <a:avLst/>
          </a:prstGeom>
          <a:noFill/>
          <a:ln>
            <a:noFill/>
          </a:ln>
          <a:effectLst/>
          <a:extLst/>
        </p:spPr>
        <p:txBody>
          <a:bodyPr vert="horz" wrap="square" lIns="133023" tIns="66512" rIns="133023" bIns="66512" numCol="1" anchor="t" anchorCtr="0" compatLnSpc="1">
            <a:prstTxWarp prst="textNoShape">
              <a:avLst/>
            </a:prstTxWarp>
          </a:bodyPr>
          <a:lstStyle>
            <a:lvl1pPr algn="r">
              <a:spcBef>
                <a:spcPct val="0"/>
              </a:spcBef>
              <a:defRPr sz="1700" b="0"/>
            </a:lvl1pPr>
          </a:lstStyle>
          <a:p>
            <a:pPr>
              <a:defRPr/>
            </a:pPr>
            <a:endParaRPr lang="ca-ES" dirty="0"/>
          </a:p>
        </p:txBody>
      </p:sp>
      <p:sp>
        <p:nvSpPr>
          <p:cNvPr id="46084" name="Rectangle 4"/>
          <p:cNvSpPr>
            <a:spLocks noGrp="1" noRot="1" noChangeAspect="1" noChangeArrowheads="1" noTextEdit="1"/>
          </p:cNvSpPr>
          <p:nvPr>
            <p:ph type="sldImg" idx="2"/>
          </p:nvPr>
        </p:nvSpPr>
        <p:spPr bwMode="auto">
          <a:xfrm>
            <a:off x="1090613" y="1074738"/>
            <a:ext cx="7745412" cy="5362575"/>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92207" y="6794157"/>
            <a:ext cx="7942238" cy="6435119"/>
          </a:xfrm>
          <a:prstGeom prst="rect">
            <a:avLst/>
          </a:prstGeom>
          <a:noFill/>
          <a:ln>
            <a:noFill/>
          </a:ln>
          <a:effectLst/>
          <a:extLst/>
        </p:spPr>
        <p:txBody>
          <a:bodyPr vert="horz" wrap="square" lIns="133023" tIns="66512" rIns="133023" bIns="66512" numCol="1" anchor="t" anchorCtr="0" compatLnSpc="1">
            <a:prstTxWarp prst="textNoShape">
              <a:avLst/>
            </a:prstTxWarp>
          </a:bodyPr>
          <a:lstStyle/>
          <a:p>
            <a:pPr lvl="0"/>
            <a:r>
              <a:rPr lang="ca-ES" noProof="0" smtClean="0"/>
              <a:t>Feu clic aquí per editar els estils de text del patró</a:t>
            </a:r>
          </a:p>
          <a:p>
            <a:pPr lvl="1"/>
            <a:r>
              <a:rPr lang="ca-ES" noProof="0" smtClean="0"/>
              <a:t>Segon nivell</a:t>
            </a:r>
          </a:p>
          <a:p>
            <a:pPr lvl="2"/>
            <a:r>
              <a:rPr lang="ca-ES" noProof="0" smtClean="0"/>
              <a:t>Tercer nivell</a:t>
            </a:r>
          </a:p>
          <a:p>
            <a:pPr lvl="3"/>
            <a:r>
              <a:rPr lang="ca-ES" noProof="0" smtClean="0"/>
              <a:t>Quart nivell</a:t>
            </a:r>
          </a:p>
          <a:p>
            <a:pPr lvl="4"/>
            <a:r>
              <a:rPr lang="ca-ES" noProof="0" smtClean="0"/>
              <a:t>Cinquè nivell</a:t>
            </a:r>
          </a:p>
        </p:txBody>
      </p:sp>
      <p:sp>
        <p:nvSpPr>
          <p:cNvPr id="7174" name="Rectangle 6"/>
          <p:cNvSpPr>
            <a:spLocks noGrp="1" noChangeArrowheads="1"/>
          </p:cNvSpPr>
          <p:nvPr>
            <p:ph type="ftr" sz="quarter" idx="4"/>
          </p:nvPr>
        </p:nvSpPr>
        <p:spPr bwMode="auto">
          <a:xfrm>
            <a:off x="3" y="13583729"/>
            <a:ext cx="4302625" cy="715774"/>
          </a:xfrm>
          <a:prstGeom prst="rect">
            <a:avLst/>
          </a:prstGeom>
          <a:noFill/>
          <a:ln>
            <a:noFill/>
          </a:ln>
          <a:effectLst/>
          <a:extLst/>
        </p:spPr>
        <p:txBody>
          <a:bodyPr vert="horz" wrap="square" lIns="133023" tIns="66512" rIns="133023" bIns="66512" numCol="1" anchor="b" anchorCtr="0" compatLnSpc="1">
            <a:prstTxWarp prst="textNoShape">
              <a:avLst/>
            </a:prstTxWarp>
          </a:bodyPr>
          <a:lstStyle>
            <a:lvl1pPr>
              <a:spcBef>
                <a:spcPct val="0"/>
              </a:spcBef>
              <a:defRPr sz="1700" b="0"/>
            </a:lvl1pPr>
          </a:lstStyle>
          <a:p>
            <a:pPr>
              <a:defRPr/>
            </a:pPr>
            <a:endParaRPr lang="ca-ES" dirty="0"/>
          </a:p>
        </p:txBody>
      </p:sp>
      <p:sp>
        <p:nvSpPr>
          <p:cNvPr id="7175" name="Rectangle 7"/>
          <p:cNvSpPr>
            <a:spLocks noGrp="1" noChangeArrowheads="1"/>
          </p:cNvSpPr>
          <p:nvPr>
            <p:ph type="sldNum" sz="quarter" idx="5"/>
          </p:nvPr>
        </p:nvSpPr>
        <p:spPr bwMode="auto">
          <a:xfrm>
            <a:off x="5621700" y="13583729"/>
            <a:ext cx="4302625" cy="715774"/>
          </a:xfrm>
          <a:prstGeom prst="rect">
            <a:avLst/>
          </a:prstGeom>
          <a:noFill/>
          <a:ln>
            <a:noFill/>
          </a:ln>
          <a:effectLst/>
          <a:extLst/>
        </p:spPr>
        <p:txBody>
          <a:bodyPr vert="horz" wrap="square" lIns="133023" tIns="66512" rIns="133023" bIns="66512" numCol="1" anchor="b" anchorCtr="0" compatLnSpc="1">
            <a:prstTxWarp prst="textNoShape">
              <a:avLst/>
            </a:prstTxWarp>
          </a:bodyPr>
          <a:lstStyle>
            <a:lvl1pPr algn="r">
              <a:spcBef>
                <a:spcPct val="0"/>
              </a:spcBef>
              <a:defRPr sz="1700" b="0"/>
            </a:lvl1pPr>
          </a:lstStyle>
          <a:p>
            <a:pPr>
              <a:defRPr/>
            </a:pPr>
            <a:fld id="{31B09DCA-1B7E-4C55-A2C0-450F47781F34}" type="slidenum">
              <a:rPr lang="ca-ES"/>
              <a:pPr>
                <a:defRPr/>
              </a:pPr>
              <a:t>‹Nº›</a:t>
            </a:fld>
            <a:endParaRPr lang="ca-ES" dirty="0"/>
          </a:p>
        </p:txBody>
      </p:sp>
    </p:spTree>
    <p:extLst>
      <p:ext uri="{BB962C8B-B14F-4D97-AF65-F5344CB8AC3E}">
        <p14:creationId xmlns:p14="http://schemas.microsoft.com/office/powerpoint/2010/main" val="28256325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31569332-77FA-44BB-9C3C-45034CB55D72}" type="slidenum">
              <a:rPr lang="ca-ES" smtClean="0"/>
              <a:pPr/>
              <a:t>1</a:t>
            </a:fld>
            <a:endParaRPr lang="ca-ES" dirty="0" smtClean="0"/>
          </a:p>
        </p:txBody>
      </p:sp>
      <p:sp>
        <p:nvSpPr>
          <p:cNvPr id="47107" name="Rectangle 2"/>
          <p:cNvSpPr>
            <a:spLocks noGrp="1" noRot="1" noChangeAspect="1" noChangeArrowheads="1" noTextEdit="1"/>
          </p:cNvSpPr>
          <p:nvPr>
            <p:ph type="sldImg"/>
          </p:nvPr>
        </p:nvSpPr>
        <p:spPr>
          <a:xfrm>
            <a:off x="1090613" y="1074738"/>
            <a:ext cx="7745412" cy="5362575"/>
          </a:xfrm>
          <a:ln/>
        </p:spPr>
      </p:sp>
      <p:sp>
        <p:nvSpPr>
          <p:cNvPr id="47108" name="Rectangle 3"/>
          <p:cNvSpPr>
            <a:spLocks noGrp="1" noChangeArrowheads="1"/>
          </p:cNvSpPr>
          <p:nvPr>
            <p:ph type="body" idx="1"/>
          </p:nvPr>
        </p:nvSpPr>
        <p:spPr>
          <a:noFill/>
        </p:spPr>
        <p:txBody>
          <a:bodyPr/>
          <a:lstStyle/>
          <a:p>
            <a:pPr eaLnBrk="1" hangingPunct="1"/>
            <a:endParaRPr lang="es-ES" dirty="0" smtClean="0"/>
          </a:p>
        </p:txBody>
      </p:sp>
    </p:spTree>
    <p:extLst>
      <p:ext uri="{BB962C8B-B14F-4D97-AF65-F5344CB8AC3E}">
        <p14:creationId xmlns:p14="http://schemas.microsoft.com/office/powerpoint/2010/main" val="1465281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dirty="0"/>
          </a:p>
        </p:txBody>
      </p:sp>
      <p:sp>
        <p:nvSpPr>
          <p:cNvPr id="4" name="Contenidor de número de diapositiva 3"/>
          <p:cNvSpPr>
            <a:spLocks noGrp="1"/>
          </p:cNvSpPr>
          <p:nvPr>
            <p:ph type="sldNum" sz="quarter" idx="10"/>
          </p:nvPr>
        </p:nvSpPr>
        <p:spPr/>
        <p:txBody>
          <a:bodyPr/>
          <a:lstStyle/>
          <a:p>
            <a:pPr>
              <a:defRPr/>
            </a:pPr>
            <a:fld id="{31B09DCA-1B7E-4C55-A2C0-450F47781F34}" type="slidenum">
              <a:rPr lang="ca-ES" smtClean="0"/>
              <a:pPr>
                <a:defRPr/>
              </a:pPr>
              <a:t>5</a:t>
            </a:fld>
            <a:endParaRPr lang="ca-ES" dirty="0"/>
          </a:p>
        </p:txBody>
      </p:sp>
    </p:spTree>
    <p:extLst>
      <p:ext uri="{BB962C8B-B14F-4D97-AF65-F5344CB8AC3E}">
        <p14:creationId xmlns:p14="http://schemas.microsoft.com/office/powerpoint/2010/main" val="44204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charset="0"/>
              </a:defRPr>
            </a:lvl1pPr>
            <a:lvl2pPr marL="1079729" indent="-415280" eaLnBrk="0" hangingPunct="0">
              <a:defRPr sz="3200" b="1">
                <a:solidFill>
                  <a:schemeClr val="tx1"/>
                </a:solidFill>
                <a:latin typeface="Arial" charset="0"/>
              </a:defRPr>
            </a:lvl2pPr>
            <a:lvl3pPr marL="1661122" indent="-332224" eaLnBrk="0" hangingPunct="0">
              <a:defRPr sz="3200" b="1">
                <a:solidFill>
                  <a:schemeClr val="tx1"/>
                </a:solidFill>
                <a:latin typeface="Arial" charset="0"/>
              </a:defRPr>
            </a:lvl3pPr>
            <a:lvl4pPr marL="2325571" indent="-332224" eaLnBrk="0" hangingPunct="0">
              <a:defRPr sz="3200" b="1">
                <a:solidFill>
                  <a:schemeClr val="tx1"/>
                </a:solidFill>
                <a:latin typeface="Arial" charset="0"/>
              </a:defRPr>
            </a:lvl4pPr>
            <a:lvl5pPr marL="2990019" indent="-332224" eaLnBrk="0" hangingPunct="0">
              <a:defRPr sz="3200" b="1">
                <a:solidFill>
                  <a:schemeClr val="tx1"/>
                </a:solidFill>
                <a:latin typeface="Arial" charset="0"/>
              </a:defRPr>
            </a:lvl5pPr>
            <a:lvl6pPr marL="3654468" indent="-332224" eaLnBrk="0" fontAlgn="base" hangingPunct="0">
              <a:spcBef>
                <a:spcPct val="50000"/>
              </a:spcBef>
              <a:spcAft>
                <a:spcPct val="0"/>
              </a:spcAft>
              <a:defRPr sz="3200" b="1">
                <a:solidFill>
                  <a:schemeClr val="tx1"/>
                </a:solidFill>
                <a:latin typeface="Arial" charset="0"/>
              </a:defRPr>
            </a:lvl6pPr>
            <a:lvl7pPr marL="4318917" indent="-332224" eaLnBrk="0" fontAlgn="base" hangingPunct="0">
              <a:spcBef>
                <a:spcPct val="50000"/>
              </a:spcBef>
              <a:spcAft>
                <a:spcPct val="0"/>
              </a:spcAft>
              <a:defRPr sz="3200" b="1">
                <a:solidFill>
                  <a:schemeClr val="tx1"/>
                </a:solidFill>
                <a:latin typeface="Arial" charset="0"/>
              </a:defRPr>
            </a:lvl7pPr>
            <a:lvl8pPr marL="4983366" indent="-332224" eaLnBrk="0" fontAlgn="base" hangingPunct="0">
              <a:spcBef>
                <a:spcPct val="50000"/>
              </a:spcBef>
              <a:spcAft>
                <a:spcPct val="0"/>
              </a:spcAft>
              <a:defRPr sz="3200" b="1">
                <a:solidFill>
                  <a:schemeClr val="tx1"/>
                </a:solidFill>
                <a:latin typeface="Arial" charset="0"/>
              </a:defRPr>
            </a:lvl8pPr>
            <a:lvl9pPr marL="5647814" indent="-332224" eaLnBrk="0" fontAlgn="base" hangingPunct="0">
              <a:spcBef>
                <a:spcPct val="50000"/>
              </a:spcBef>
              <a:spcAft>
                <a:spcPct val="0"/>
              </a:spcAft>
              <a:defRPr sz="3200" b="1">
                <a:solidFill>
                  <a:schemeClr val="tx1"/>
                </a:solidFill>
                <a:latin typeface="Arial" charset="0"/>
              </a:defRPr>
            </a:lvl9pPr>
          </a:lstStyle>
          <a:p>
            <a:pPr eaLnBrk="1" hangingPunct="1"/>
            <a:fld id="{2660BB82-9C86-4D7B-9756-91222FD55D5F}" type="slidenum">
              <a:rPr lang="ca-ES" sz="1700" b="0"/>
              <a:pPr eaLnBrk="1" hangingPunct="1"/>
              <a:t>10</a:t>
            </a:fld>
            <a:endParaRPr lang="ca-ES" sz="1700" b="0"/>
          </a:p>
        </p:txBody>
      </p:sp>
      <p:sp>
        <p:nvSpPr>
          <p:cNvPr id="9219" name="Rectangle 2"/>
          <p:cNvSpPr>
            <a:spLocks noGrp="1" noRot="1" noChangeAspect="1" noChangeArrowheads="1" noTextEdit="1"/>
          </p:cNvSpPr>
          <p:nvPr>
            <p:ph type="sldImg"/>
          </p:nvPr>
        </p:nvSpPr>
        <p:spPr>
          <a:xfrm>
            <a:off x="1090613" y="1074738"/>
            <a:ext cx="7745412" cy="5362575"/>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3317699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miter lim="800000"/>
            <a:headEnd/>
            <a:tailEnd/>
          </a:ln>
        </p:spPr>
        <p:txBody>
          <a:bodyPr/>
          <a:lstStyle/>
          <a:p>
            <a:fld id="{42F41B5C-370D-43BA-96EA-35AAFD490FEC}" type="slidenum">
              <a:rPr lang="ca-ES" smtClean="0"/>
              <a:pPr/>
              <a:t>216</a:t>
            </a:fld>
            <a:endParaRPr lang="ca-ES" dirty="0" smtClean="0"/>
          </a:p>
        </p:txBody>
      </p:sp>
      <p:sp>
        <p:nvSpPr>
          <p:cNvPr id="77827" name="Rectangle 2"/>
          <p:cNvSpPr>
            <a:spLocks noGrp="1" noRot="1" noChangeAspect="1" noChangeArrowheads="1" noTextEdit="1"/>
          </p:cNvSpPr>
          <p:nvPr>
            <p:ph type="sldImg"/>
          </p:nvPr>
        </p:nvSpPr>
        <p:spPr>
          <a:xfrm>
            <a:off x="1090613" y="1074738"/>
            <a:ext cx="7745412" cy="5362575"/>
          </a:xfrm>
          <a:ln/>
        </p:spPr>
      </p:sp>
      <p:sp>
        <p:nvSpPr>
          <p:cNvPr id="77828" name="Rectangle 3"/>
          <p:cNvSpPr>
            <a:spLocks noGrp="1" noChangeArrowheads="1"/>
          </p:cNvSpPr>
          <p:nvPr>
            <p:ph type="body" idx="1"/>
          </p:nvPr>
        </p:nvSpPr>
        <p:spPr>
          <a:noFill/>
        </p:spPr>
        <p:txBody>
          <a:bodyPr/>
          <a:lstStyle/>
          <a:p>
            <a:pPr eaLnBrk="1" hangingPunct="1"/>
            <a:endParaRPr lang="es-ES" dirty="0" smtClean="0"/>
          </a:p>
        </p:txBody>
      </p:sp>
    </p:spTree>
    <p:extLst>
      <p:ext uri="{BB962C8B-B14F-4D97-AF65-F5344CB8AC3E}">
        <p14:creationId xmlns:p14="http://schemas.microsoft.com/office/powerpoint/2010/main" val="238939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42950" y="3523349"/>
            <a:ext cx="8420100" cy="646331"/>
          </a:xfrm>
        </p:spPr>
        <p:txBody>
          <a:bodyPr anchor="ctr">
            <a:spAutoFit/>
          </a:bodyPr>
          <a:lstStyle>
            <a:lvl1pPr algn="ctr">
              <a:defRPr sz="3600">
                <a:solidFill>
                  <a:schemeClr val="accent1"/>
                </a:solidFill>
              </a:defRPr>
            </a:lvl1pPr>
          </a:lstStyle>
          <a:p>
            <a:pPr lvl="0"/>
            <a:r>
              <a:rPr lang="es-ES" noProof="0" smtClean="0"/>
              <a:t>Haga clic para modificar el estilo de título del patrón</a:t>
            </a:r>
            <a:endParaRPr lang="ca-ES" noProof="0" smtClean="0"/>
          </a:p>
        </p:txBody>
      </p:sp>
      <p:sp>
        <p:nvSpPr>
          <p:cNvPr id="3075" name="Rectangle 3"/>
          <p:cNvSpPr>
            <a:spLocks noGrp="1" noChangeArrowheads="1"/>
          </p:cNvSpPr>
          <p:nvPr>
            <p:ph type="subTitle" idx="1"/>
          </p:nvPr>
        </p:nvSpPr>
        <p:spPr>
          <a:xfrm>
            <a:off x="1485900" y="4875215"/>
            <a:ext cx="6934200" cy="430887"/>
          </a:xfrm>
        </p:spPr>
        <p:txBody>
          <a:bodyPr/>
          <a:lstStyle>
            <a:lvl1pPr marL="0" indent="0" algn="ctr">
              <a:buFont typeface="Wingdings" pitchFamily="2" charset="2"/>
              <a:buNone/>
              <a:defRPr sz="2200" b="1"/>
            </a:lvl1pPr>
          </a:lstStyle>
          <a:p>
            <a:pPr lvl="0"/>
            <a:r>
              <a:rPr lang="es-ES" noProof="0" smtClean="0"/>
              <a:t>Haga clic para modificar el estilo de subtítulo del patrón</a:t>
            </a:r>
            <a:endParaRPr lang="ca-ES" noProof="0" smtClean="0"/>
          </a:p>
        </p:txBody>
      </p:sp>
      <p:sp>
        <p:nvSpPr>
          <p:cNvPr id="4" name="Rectangle 4"/>
          <p:cNvSpPr>
            <a:spLocks noGrp="1" noChangeArrowheads="1"/>
          </p:cNvSpPr>
          <p:nvPr>
            <p:ph type="dt" sz="half" idx="10"/>
          </p:nvPr>
        </p:nvSpPr>
        <p:spPr bwMode="auto">
          <a:xfrm>
            <a:off x="495300" y="6245226"/>
            <a:ext cx="2311400" cy="476251"/>
          </a:xfrm>
          <a:prstGeom prst="rect">
            <a:avLst/>
          </a:prstGeom>
          <a:extLst/>
        </p:spPr>
        <p:txBody>
          <a:bodyPr vert="horz" wrap="square" lIns="91440" tIns="45720" rIns="91440" bIns="45720" numCol="1" anchor="t" anchorCtr="0" compatLnSpc="1">
            <a:prstTxWarp prst="textNoShape">
              <a:avLst/>
            </a:prstTxWarp>
          </a:bodyPr>
          <a:lstStyle>
            <a:lvl1pPr>
              <a:spcBef>
                <a:spcPct val="0"/>
              </a:spcBef>
              <a:defRPr sz="1400" b="0"/>
            </a:lvl1pPr>
          </a:lstStyle>
          <a:p>
            <a:pPr>
              <a:defRPr/>
            </a:pPr>
            <a:endParaRPr lang="ca-ES" noProof="0"/>
          </a:p>
        </p:txBody>
      </p:sp>
      <p:sp>
        <p:nvSpPr>
          <p:cNvPr id="6" name="Rectangle 6"/>
          <p:cNvSpPr>
            <a:spLocks noGrp="1" noChangeArrowheads="1"/>
          </p:cNvSpPr>
          <p:nvPr>
            <p:ph type="sldNum" sz="quarter" idx="12"/>
          </p:nvPr>
        </p:nvSpPr>
        <p:spPr/>
        <p:txBody>
          <a:bodyPr/>
          <a:lstStyle>
            <a:lvl1pPr>
              <a:defRPr sz="1200" b="1"/>
            </a:lvl1pPr>
          </a:lstStyle>
          <a:p>
            <a:pPr>
              <a:defRPr/>
            </a:pPr>
            <a:fld id="{BDD49863-6B5D-454B-8C17-FFEC4A0916C9}" type="slidenum">
              <a:rPr lang="ca-ES" noProof="0"/>
              <a:pPr>
                <a:defRPr/>
              </a:pPr>
              <a:t>‹Nº›</a:t>
            </a:fld>
            <a:endParaRPr lang="ca-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lvl1pPr>
              <a:defRPr baseline="0">
                <a:solidFill>
                  <a:schemeClr val="accent1"/>
                </a:solidFill>
              </a:defRPr>
            </a:lvl1pPr>
          </a:lstStyle>
          <a:p>
            <a:r>
              <a:rPr lang="ca-ES" noProof="0" dirty="0" smtClean="0"/>
              <a:t>Diapositiva sense subtítol</a:t>
            </a:r>
            <a:endParaRPr lang="ca-ES" noProof="0" dirty="0"/>
          </a:p>
        </p:txBody>
      </p:sp>
      <p:sp>
        <p:nvSpPr>
          <p:cNvPr id="3" name="2 Marcador de contenido"/>
          <p:cNvSpPr>
            <a:spLocks noGrp="1"/>
          </p:cNvSpPr>
          <p:nvPr>
            <p:ph idx="1"/>
          </p:nvPr>
        </p:nvSpPr>
        <p:spPr/>
        <p:txBody>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ca-ES" noProof="0"/>
          </a:p>
        </p:txBody>
      </p:sp>
      <p:sp>
        <p:nvSpPr>
          <p:cNvPr id="5" name="Rectangle 6"/>
          <p:cNvSpPr>
            <a:spLocks noGrp="1" noChangeArrowheads="1"/>
          </p:cNvSpPr>
          <p:nvPr>
            <p:ph type="sldNum" sz="quarter" idx="11"/>
          </p:nvPr>
        </p:nvSpPr>
        <p:spPr>
          <a:ln/>
        </p:spPr>
        <p:txBody>
          <a:bodyPr/>
          <a:lstStyle>
            <a:lvl1pPr>
              <a:defRPr/>
            </a:lvl1pPr>
          </a:lstStyle>
          <a:p>
            <a:pPr>
              <a:defRPr/>
            </a:pPr>
            <a:fld id="{5FA84ABE-F0E8-4FFB-AFBD-9B0427967E24}" type="slidenum">
              <a:rPr lang="ca-ES" noProof="0"/>
              <a:pPr>
                <a:defRPr/>
              </a:pPr>
              <a:t>‹Nº›</a:t>
            </a:fld>
            <a:endParaRPr lang="ca-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lvl1pPr>
              <a:defRPr baseline="0">
                <a:solidFill>
                  <a:schemeClr val="accent1"/>
                </a:solidFill>
              </a:defRPr>
            </a:lvl1pPr>
          </a:lstStyle>
          <a:p>
            <a:r>
              <a:rPr lang="ca-ES" noProof="0" dirty="0" smtClean="0"/>
              <a:t>Diapositiva sense subtítol</a:t>
            </a:r>
            <a:endParaRPr lang="ca-ES" noProof="0" dirty="0"/>
          </a:p>
        </p:txBody>
      </p:sp>
      <p:sp>
        <p:nvSpPr>
          <p:cNvPr id="5" name="Rectangle 6"/>
          <p:cNvSpPr>
            <a:spLocks noGrp="1" noChangeArrowheads="1"/>
          </p:cNvSpPr>
          <p:nvPr>
            <p:ph type="sldNum" sz="quarter" idx="11"/>
          </p:nvPr>
        </p:nvSpPr>
        <p:spPr>
          <a:ln/>
        </p:spPr>
        <p:txBody>
          <a:bodyPr/>
          <a:lstStyle>
            <a:lvl1pPr>
              <a:defRPr/>
            </a:lvl1pPr>
          </a:lstStyle>
          <a:p>
            <a:pPr>
              <a:defRPr/>
            </a:pPr>
            <a:fld id="{5FA84ABE-F0E8-4FFB-AFBD-9B0427967E24}" type="slidenum">
              <a:rPr lang="ca-ES" noProof="0"/>
              <a:pPr>
                <a:defRPr/>
              </a:pPr>
              <a:t>‹Nº›</a:t>
            </a:fld>
            <a:endParaRPr lang="ca-ES" noProof="0"/>
          </a:p>
        </p:txBody>
      </p:sp>
    </p:spTree>
    <p:extLst>
      <p:ext uri="{BB962C8B-B14F-4D97-AF65-F5344CB8AC3E}">
        <p14:creationId xmlns:p14="http://schemas.microsoft.com/office/powerpoint/2010/main" val="6742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p:txBody>
          <a:bodyPr/>
          <a:lstStyle>
            <a:lvl1pPr>
              <a:spcBef>
                <a:spcPts val="600"/>
              </a:spcBef>
              <a:spcAft>
                <a:spcPts val="600"/>
              </a:spcAft>
              <a:defRPr>
                <a:solidFill>
                  <a:schemeClr val="accent1"/>
                </a:solidFill>
              </a:defRPr>
            </a:lvl1pPr>
          </a:lstStyle>
          <a:p>
            <a:r>
              <a:rPr lang="ca-ES" noProof="0" dirty="0" smtClean="0"/>
              <a:t>Diapositiva amb subtítol</a:t>
            </a:r>
            <a:endParaRPr lang="ca-ES" noProof="0" dirty="0"/>
          </a:p>
        </p:txBody>
      </p:sp>
      <p:sp>
        <p:nvSpPr>
          <p:cNvPr id="3" name="2 Marcador de contenido"/>
          <p:cNvSpPr>
            <a:spLocks noGrp="1"/>
          </p:cNvSpPr>
          <p:nvPr>
            <p:ph idx="1"/>
          </p:nvPr>
        </p:nvSpPr>
        <p:spPr>
          <a:xfrm>
            <a:off x="742950" y="1458777"/>
            <a:ext cx="8421820" cy="1551194"/>
          </a:xfrm>
        </p:spPr>
        <p:txBody>
          <a:body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ca-ES" noProof="0" dirty="0"/>
          </a:p>
        </p:txBody>
      </p:sp>
      <p:sp>
        <p:nvSpPr>
          <p:cNvPr id="5" name="Rectangle 6"/>
          <p:cNvSpPr>
            <a:spLocks noGrp="1" noChangeArrowheads="1"/>
          </p:cNvSpPr>
          <p:nvPr>
            <p:ph type="sldNum" sz="quarter" idx="11"/>
          </p:nvPr>
        </p:nvSpPr>
        <p:spPr>
          <a:ln/>
        </p:spPr>
        <p:txBody>
          <a:bodyPr/>
          <a:lstStyle>
            <a:lvl1pPr>
              <a:defRPr/>
            </a:lvl1pPr>
          </a:lstStyle>
          <a:p>
            <a:pPr>
              <a:defRPr/>
            </a:pPr>
            <a:fld id="{5FA84ABE-F0E8-4FFB-AFBD-9B0427967E24}" type="slidenum">
              <a:rPr lang="ca-ES" noProof="0"/>
              <a:pPr>
                <a:defRPr/>
              </a:pPr>
              <a:t>‹Nº›</a:t>
            </a:fld>
            <a:endParaRPr lang="ca-ES" noProof="0"/>
          </a:p>
        </p:txBody>
      </p:sp>
      <p:sp>
        <p:nvSpPr>
          <p:cNvPr id="6" name="2 Marcador de contenido"/>
          <p:cNvSpPr>
            <a:spLocks noGrp="1"/>
          </p:cNvSpPr>
          <p:nvPr>
            <p:ph idx="12" hasCustomPrompt="1"/>
          </p:nvPr>
        </p:nvSpPr>
        <p:spPr>
          <a:xfrm>
            <a:off x="750210" y="1001589"/>
            <a:ext cx="8421820" cy="338554"/>
          </a:xfrm>
        </p:spPr>
        <p:txBody>
          <a:bodyPr/>
          <a:lstStyle>
            <a:lvl1pPr marL="0" indent="0">
              <a:buNone/>
              <a:defRPr sz="1600" b="1"/>
            </a:lvl1pPr>
          </a:lstStyle>
          <a:p>
            <a:pPr lvl="0"/>
            <a:r>
              <a:rPr lang="ca-ES" noProof="0" smtClean="0"/>
              <a:t>Subtítitol</a:t>
            </a:r>
            <a:endParaRPr lang="ca-ES" noProof="0"/>
          </a:p>
        </p:txBody>
      </p:sp>
    </p:spTree>
    <p:extLst>
      <p:ext uri="{BB962C8B-B14F-4D97-AF65-F5344CB8AC3E}">
        <p14:creationId xmlns:p14="http://schemas.microsoft.com/office/powerpoint/2010/main" val="164974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a:prstGeom prst="rect">
            <a:avLst/>
          </a:prstGeom>
        </p:spPr>
        <p:txBody>
          <a:bodyPr/>
          <a:lstStyle/>
          <a:p>
            <a:r>
              <a:rPr lang="en-US" smtClean="0"/>
              <a:t>Click to edit Master title style</a:t>
            </a:r>
            <a:endParaRPr lang="ca-ES"/>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a-ES"/>
          </a:p>
        </p:txBody>
      </p:sp>
      <p:sp>
        <p:nvSpPr>
          <p:cNvPr id="4" name="Date Placeholder 3"/>
          <p:cNvSpPr>
            <a:spLocks noGrp="1"/>
          </p:cNvSpPr>
          <p:nvPr>
            <p:ph type="dt" sz="half" idx="10"/>
          </p:nvPr>
        </p:nvSpPr>
        <p:spPr>
          <a:xfrm>
            <a:off x="495300" y="6356350"/>
            <a:ext cx="2311400" cy="365125"/>
          </a:xfrm>
          <a:prstGeom prst="rect">
            <a:avLst/>
          </a:prstGeom>
        </p:spPr>
        <p:txBody>
          <a:bodyPr/>
          <a:lstStyle/>
          <a:p>
            <a:fld id="{51D5A2E7-EE83-49FF-8E89-3269F07C7950}" type="datetimeFigureOut">
              <a:rPr lang="ca-ES" smtClean="0"/>
              <a:t>17/07/2014</a:t>
            </a:fld>
            <a:endParaRPr lang="ca-ES"/>
          </a:p>
        </p:txBody>
      </p:sp>
      <p:sp>
        <p:nvSpPr>
          <p:cNvPr id="5" name="Footer Placeholder 4"/>
          <p:cNvSpPr>
            <a:spLocks noGrp="1"/>
          </p:cNvSpPr>
          <p:nvPr>
            <p:ph type="ftr" sz="quarter" idx="11"/>
          </p:nvPr>
        </p:nvSpPr>
        <p:spPr>
          <a:xfrm>
            <a:off x="3384550" y="6356350"/>
            <a:ext cx="3136900" cy="365125"/>
          </a:xfrm>
          <a:prstGeom prst="rect">
            <a:avLst/>
          </a:prstGeom>
        </p:spPr>
        <p:txBody>
          <a:bodyPr/>
          <a:lstStyle/>
          <a:p>
            <a:endParaRPr lang="ca-ES"/>
          </a:p>
        </p:txBody>
      </p:sp>
      <p:sp>
        <p:nvSpPr>
          <p:cNvPr id="6" name="Slide Number Placeholder 5"/>
          <p:cNvSpPr>
            <a:spLocks noGrp="1"/>
          </p:cNvSpPr>
          <p:nvPr>
            <p:ph type="sldNum" sz="quarter" idx="12"/>
          </p:nvPr>
        </p:nvSpPr>
        <p:spPr>
          <a:xfrm>
            <a:off x="7099300" y="6356350"/>
            <a:ext cx="2311400" cy="365125"/>
          </a:xfrm>
          <a:prstGeom prst="rect">
            <a:avLst/>
          </a:prstGeom>
        </p:spPr>
        <p:txBody>
          <a:bodyPr/>
          <a:lstStyle/>
          <a:p>
            <a:fld id="{979A4B31-A479-41CA-B468-2989772C6D72}" type="slidenum">
              <a:rPr lang="ca-ES" smtClean="0"/>
              <a:t>‹Nº›</a:t>
            </a:fld>
            <a:endParaRPr lang="ca-ES"/>
          </a:p>
        </p:txBody>
      </p:sp>
    </p:spTree>
    <p:extLst>
      <p:ext uri="{BB962C8B-B14F-4D97-AF65-F5344CB8AC3E}">
        <p14:creationId xmlns:p14="http://schemas.microsoft.com/office/powerpoint/2010/main" val="421053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739511" y="188915"/>
            <a:ext cx="8421820" cy="611185"/>
          </a:xfrm>
          <a:prstGeom prst="rect">
            <a:avLst/>
          </a:prstGeom>
        </p:spPr>
        <p:txBody>
          <a:bodyPr/>
          <a:lstStyle>
            <a:lvl1pPr>
              <a:spcBef>
                <a:spcPts val="600"/>
              </a:spcBef>
              <a:spcAft>
                <a:spcPts val="600"/>
              </a:spcAft>
              <a:defRPr>
                <a:solidFill>
                  <a:schemeClr val="accent1"/>
                </a:solidFill>
              </a:defRPr>
            </a:lvl1pPr>
          </a:lstStyle>
          <a:p>
            <a:r>
              <a:rPr lang="ca-ES" noProof="0" dirty="0" smtClean="0"/>
              <a:t>Diapositiva amb subtítol</a:t>
            </a:r>
            <a:endParaRPr lang="ca-ES" noProof="0" dirty="0"/>
          </a:p>
        </p:txBody>
      </p:sp>
      <p:sp>
        <p:nvSpPr>
          <p:cNvPr id="3" name="2 Marcador de contenido"/>
          <p:cNvSpPr>
            <a:spLocks noGrp="1"/>
          </p:cNvSpPr>
          <p:nvPr>
            <p:ph idx="1"/>
          </p:nvPr>
        </p:nvSpPr>
        <p:spPr>
          <a:xfrm>
            <a:off x="742950" y="1458777"/>
            <a:ext cx="8421820" cy="1551194"/>
          </a:xfrm>
          <a:prstGeom prst="rect">
            <a:avLst/>
          </a:prstGeom>
        </p:spPr>
        <p:txBody>
          <a:body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ca-ES" noProof="0" dirty="0"/>
          </a:p>
        </p:txBody>
      </p:sp>
      <p:sp>
        <p:nvSpPr>
          <p:cNvPr id="5" name="Rectangle 6"/>
          <p:cNvSpPr>
            <a:spLocks noGrp="1" noChangeArrowheads="1"/>
          </p:cNvSpPr>
          <p:nvPr>
            <p:ph type="sldNum" sz="quarter" idx="11"/>
          </p:nvPr>
        </p:nvSpPr>
        <p:spPr>
          <a:xfrm>
            <a:off x="3782987" y="6477002"/>
            <a:ext cx="2311400" cy="333375"/>
          </a:xfrm>
          <a:prstGeom prst="rect">
            <a:avLst/>
          </a:prstGeom>
          <a:ln/>
        </p:spPr>
        <p:txBody>
          <a:bodyPr/>
          <a:lstStyle>
            <a:lvl1pPr>
              <a:defRPr/>
            </a:lvl1pPr>
          </a:lstStyle>
          <a:p>
            <a:pPr>
              <a:defRPr/>
            </a:pPr>
            <a:fld id="{5FA84ABE-F0E8-4FFB-AFBD-9B0427967E24}" type="slidenum">
              <a:rPr lang="ca-ES" noProof="0"/>
              <a:pPr>
                <a:defRPr/>
              </a:pPr>
              <a:t>‹Nº›</a:t>
            </a:fld>
            <a:endParaRPr lang="ca-ES" noProof="0"/>
          </a:p>
        </p:txBody>
      </p:sp>
      <p:sp>
        <p:nvSpPr>
          <p:cNvPr id="6" name="2 Marcador de contenido"/>
          <p:cNvSpPr>
            <a:spLocks noGrp="1"/>
          </p:cNvSpPr>
          <p:nvPr>
            <p:ph idx="12" hasCustomPrompt="1"/>
          </p:nvPr>
        </p:nvSpPr>
        <p:spPr>
          <a:xfrm>
            <a:off x="750210" y="1001589"/>
            <a:ext cx="8421820" cy="338554"/>
          </a:xfrm>
          <a:prstGeom prst="rect">
            <a:avLst/>
          </a:prstGeom>
        </p:spPr>
        <p:txBody>
          <a:bodyPr/>
          <a:lstStyle>
            <a:lvl1pPr marL="0" indent="0">
              <a:buNone/>
              <a:defRPr sz="1600" b="1"/>
            </a:lvl1pPr>
          </a:lstStyle>
          <a:p>
            <a:pPr lvl="0"/>
            <a:r>
              <a:rPr lang="ca-ES" noProof="0" smtClean="0"/>
              <a:t>Subtítitol</a:t>
            </a:r>
            <a:endParaRPr lang="ca-ES" noProof="0"/>
          </a:p>
        </p:txBody>
      </p:sp>
    </p:spTree>
    <p:extLst>
      <p:ext uri="{BB962C8B-B14F-4D97-AF65-F5344CB8AC3E}">
        <p14:creationId xmlns:p14="http://schemas.microsoft.com/office/powerpoint/2010/main" val="3833763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9511" y="188915"/>
            <a:ext cx="8421820" cy="6111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a-ES" noProof="0" smtClean="0"/>
              <a:t>Feu clic aquí per editar l'estil de títol del patró</a:t>
            </a:r>
          </a:p>
        </p:txBody>
      </p:sp>
      <p:sp>
        <p:nvSpPr>
          <p:cNvPr id="1027" name="Rectangle 3"/>
          <p:cNvSpPr>
            <a:spLocks noGrp="1" noChangeArrowheads="1"/>
          </p:cNvSpPr>
          <p:nvPr>
            <p:ph type="body" idx="1"/>
          </p:nvPr>
        </p:nvSpPr>
        <p:spPr bwMode="auto">
          <a:xfrm>
            <a:off x="742950" y="1017915"/>
            <a:ext cx="8421820" cy="1551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ca-ES" noProof="0" smtClean="0"/>
              <a:t>Feu clic aquí per editar els estils de text del patró</a:t>
            </a:r>
          </a:p>
          <a:p>
            <a:pPr lvl="1"/>
            <a:r>
              <a:rPr lang="ca-ES" noProof="0" smtClean="0"/>
              <a:t>Segon nivell</a:t>
            </a:r>
          </a:p>
          <a:p>
            <a:pPr lvl="2"/>
            <a:r>
              <a:rPr lang="ca-ES" noProof="0" smtClean="0"/>
              <a:t>Tercer nivell</a:t>
            </a:r>
          </a:p>
          <a:p>
            <a:pPr lvl="3"/>
            <a:r>
              <a:rPr lang="ca-ES" noProof="0" smtClean="0"/>
              <a:t>Quart nivell</a:t>
            </a:r>
          </a:p>
          <a:p>
            <a:pPr lvl="4"/>
            <a:r>
              <a:rPr lang="ca-ES" noProof="0" smtClean="0"/>
              <a:t>Cinquè nivell</a:t>
            </a:r>
          </a:p>
        </p:txBody>
      </p:sp>
      <p:sp>
        <p:nvSpPr>
          <p:cNvPr id="1030" name="Rectangle 6"/>
          <p:cNvSpPr>
            <a:spLocks noGrp="1" noChangeArrowheads="1"/>
          </p:cNvSpPr>
          <p:nvPr>
            <p:ph type="sldNum" sz="quarter" idx="4"/>
          </p:nvPr>
        </p:nvSpPr>
        <p:spPr bwMode="auto">
          <a:xfrm>
            <a:off x="3782987" y="6477002"/>
            <a:ext cx="2311400" cy="333375"/>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a:spcBef>
                <a:spcPct val="0"/>
              </a:spcBef>
              <a:defRPr sz="1400" b="0"/>
            </a:lvl1pPr>
          </a:lstStyle>
          <a:p>
            <a:pPr>
              <a:defRPr/>
            </a:pPr>
            <a:fld id="{E6B30448-F4AF-4F18-9806-3A0AA1F7B675}" type="slidenum">
              <a:rPr lang="ca-ES" noProof="0" smtClean="0"/>
              <a:pPr>
                <a:defRPr/>
              </a:pPr>
              <a:t>‹Nº›</a:t>
            </a:fld>
            <a:endParaRPr lang="ca-ES" noProof="0"/>
          </a:p>
        </p:txBody>
      </p:sp>
      <p:sp>
        <p:nvSpPr>
          <p:cNvPr id="2" name="Line 7"/>
          <p:cNvSpPr>
            <a:spLocks noChangeShapeType="1"/>
          </p:cNvSpPr>
          <p:nvPr userDrawn="1"/>
        </p:nvSpPr>
        <p:spPr bwMode="auto">
          <a:xfrm>
            <a:off x="825500" y="895351"/>
            <a:ext cx="8337550" cy="0"/>
          </a:xfrm>
          <a:prstGeom prst="line">
            <a:avLst/>
          </a:prstGeom>
          <a:noFill/>
          <a:ln w="28575">
            <a:solidFill>
              <a:schemeClr val="accent1"/>
            </a:solidFill>
            <a:round/>
            <a:headEnd/>
            <a:tailEnd/>
          </a:ln>
          <a:effectLst/>
        </p:spPr>
        <p:txBody>
          <a:bodyPr wrap="none" anchor="ctr"/>
          <a:lstStyle/>
          <a:p>
            <a:pPr>
              <a:defRPr/>
            </a:pPr>
            <a:endParaRPr lang="ca-ES" noProof="0"/>
          </a:p>
        </p:txBody>
      </p:sp>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4468" y="6369356"/>
            <a:ext cx="2006244" cy="360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2" r:id="rId1"/>
    <p:sldLayoutId id="2147483790" r:id="rId2"/>
    <p:sldLayoutId id="2147483809" r:id="rId3"/>
    <p:sldLayoutId id="2147483803" r:id="rId4"/>
  </p:sldLayoutIdLst>
  <p:hf hdr="0" ftr="0" dt="0"/>
  <p:txStyles>
    <p:titleStyle>
      <a:lvl1pPr algn="l" rtl="0" eaLnBrk="1" fontAlgn="base" hangingPunct="1">
        <a:lnSpc>
          <a:spcPts val="2600"/>
        </a:lnSpc>
        <a:spcBef>
          <a:spcPts val="600"/>
        </a:spcBef>
        <a:spcAft>
          <a:spcPts val="600"/>
        </a:spcAft>
        <a:defRPr sz="2400" b="1">
          <a:solidFill>
            <a:schemeClr val="accent1"/>
          </a:solidFill>
          <a:latin typeface="+mj-lt"/>
          <a:ea typeface="+mj-ea"/>
          <a:cs typeface="+mj-cs"/>
        </a:defRPr>
      </a:lvl1pPr>
      <a:lvl2pPr algn="l" rtl="0" eaLnBrk="1" fontAlgn="base" hangingPunct="1">
        <a:spcBef>
          <a:spcPct val="0"/>
        </a:spcBef>
        <a:spcAft>
          <a:spcPct val="0"/>
        </a:spcAft>
        <a:defRPr sz="2400" b="1">
          <a:solidFill>
            <a:srgbClr val="C00000"/>
          </a:solidFill>
          <a:latin typeface="Arial" charset="0"/>
        </a:defRPr>
      </a:lvl2pPr>
      <a:lvl3pPr algn="l" rtl="0" eaLnBrk="1" fontAlgn="base" hangingPunct="1">
        <a:spcBef>
          <a:spcPct val="0"/>
        </a:spcBef>
        <a:spcAft>
          <a:spcPct val="0"/>
        </a:spcAft>
        <a:defRPr sz="2400" b="1">
          <a:solidFill>
            <a:srgbClr val="C00000"/>
          </a:solidFill>
          <a:latin typeface="Arial" charset="0"/>
        </a:defRPr>
      </a:lvl3pPr>
      <a:lvl4pPr algn="l" rtl="0" eaLnBrk="1" fontAlgn="base" hangingPunct="1">
        <a:spcBef>
          <a:spcPct val="0"/>
        </a:spcBef>
        <a:spcAft>
          <a:spcPct val="0"/>
        </a:spcAft>
        <a:defRPr sz="2400" b="1">
          <a:solidFill>
            <a:srgbClr val="C00000"/>
          </a:solidFill>
          <a:latin typeface="Arial" charset="0"/>
        </a:defRPr>
      </a:lvl4pPr>
      <a:lvl5pPr algn="l" rtl="0" eaLnBrk="1" fontAlgn="base" hangingPunct="1">
        <a:spcBef>
          <a:spcPct val="0"/>
        </a:spcBef>
        <a:spcAft>
          <a:spcPct val="0"/>
        </a:spcAft>
        <a:defRPr sz="2400" b="1">
          <a:solidFill>
            <a:srgbClr val="C00000"/>
          </a:solidFill>
          <a:latin typeface="Arial" charset="0"/>
        </a:defRPr>
      </a:lvl5pPr>
      <a:lvl6pPr marL="457200" algn="l" rtl="0" eaLnBrk="1" fontAlgn="base" hangingPunct="1">
        <a:spcBef>
          <a:spcPct val="0"/>
        </a:spcBef>
        <a:spcAft>
          <a:spcPct val="0"/>
        </a:spcAft>
        <a:defRPr sz="2400" b="1">
          <a:solidFill>
            <a:srgbClr val="C00000"/>
          </a:solidFill>
          <a:latin typeface="Arial" charset="0"/>
        </a:defRPr>
      </a:lvl6pPr>
      <a:lvl7pPr marL="914400" algn="l" rtl="0" eaLnBrk="1" fontAlgn="base" hangingPunct="1">
        <a:spcBef>
          <a:spcPct val="0"/>
        </a:spcBef>
        <a:spcAft>
          <a:spcPct val="0"/>
        </a:spcAft>
        <a:defRPr sz="2400" b="1">
          <a:solidFill>
            <a:srgbClr val="C00000"/>
          </a:solidFill>
          <a:latin typeface="Arial" charset="0"/>
        </a:defRPr>
      </a:lvl7pPr>
      <a:lvl8pPr marL="1371600" algn="l" rtl="0" eaLnBrk="1" fontAlgn="base" hangingPunct="1">
        <a:spcBef>
          <a:spcPct val="0"/>
        </a:spcBef>
        <a:spcAft>
          <a:spcPct val="0"/>
        </a:spcAft>
        <a:defRPr sz="2400" b="1">
          <a:solidFill>
            <a:srgbClr val="C00000"/>
          </a:solidFill>
          <a:latin typeface="Arial" charset="0"/>
        </a:defRPr>
      </a:lvl8pPr>
      <a:lvl9pPr marL="1828800" algn="l" rtl="0" eaLnBrk="1" fontAlgn="base" hangingPunct="1">
        <a:spcBef>
          <a:spcPct val="0"/>
        </a:spcBef>
        <a:spcAft>
          <a:spcPct val="0"/>
        </a:spcAft>
        <a:defRPr sz="2400" b="1">
          <a:solidFill>
            <a:srgbClr val="C00000"/>
          </a:solidFill>
          <a:latin typeface="Arial" charset="0"/>
        </a:defRPr>
      </a:lvl9pPr>
    </p:titleStyle>
    <p:bodyStyle>
      <a:lvl1pPr marL="342900" indent="-342900" algn="l" rtl="0" eaLnBrk="1" fontAlgn="base" hangingPunct="1">
        <a:spcBef>
          <a:spcPct val="20000"/>
        </a:spcBef>
        <a:spcAft>
          <a:spcPct val="0"/>
        </a:spcAft>
        <a:buClrTx/>
        <a:buFont typeface="Arial" pitchFamily="34" charset="0"/>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2pPr>
      <a:lvl3pPr marL="11430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3pPr>
      <a:lvl4pPr marL="16002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4pPr>
      <a:lvl5pPr marL="20574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54468" y="6369356"/>
            <a:ext cx="2006244" cy="360000"/>
          </a:xfrm>
          <a:prstGeom prst="rect">
            <a:avLst/>
          </a:prstGeom>
          <a:noFill/>
          <a:ln w="9525">
            <a:noFill/>
            <a:miter lim="800000"/>
            <a:headEnd/>
            <a:tailEnd/>
          </a:ln>
        </p:spPr>
      </p:pic>
    </p:spTree>
    <p:extLst>
      <p:ext uri="{BB962C8B-B14F-4D97-AF65-F5344CB8AC3E}">
        <p14:creationId xmlns:p14="http://schemas.microsoft.com/office/powerpoint/2010/main" val="2238446507"/>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0.png"/><Relationship Id="rId1" Type="http://schemas.openxmlformats.org/officeDocument/2006/relationships/slideLayout" Target="../slideLayouts/slideLayout4.xml"/><Relationship Id="rId5" Type="http://schemas.openxmlformats.org/officeDocument/2006/relationships/image" Target="../media/image216.png"/><Relationship Id="rId4" Type="http://schemas.openxmlformats.org/officeDocument/2006/relationships/image" Target="../media/image215.png"/></Relationships>
</file>

<file path=ppt/slides/_rels/slide10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4.xml"/><Relationship Id="rId4" Type="http://schemas.openxmlformats.org/officeDocument/2006/relationships/image" Target="../media/image221.png"/></Relationships>
</file>

<file path=ppt/slides/_rels/slide10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xml"/><Relationship Id="rId4" Type="http://schemas.openxmlformats.org/officeDocument/2006/relationships/image" Target="../media/image224.png"/></Relationships>
</file>

<file path=ppt/slides/_rels/slide105.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225.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4.xml"/><Relationship Id="rId6" Type="http://schemas.openxmlformats.org/officeDocument/2006/relationships/image" Target="../media/image234.jpg"/><Relationship Id="rId5" Type="http://schemas.openxmlformats.org/officeDocument/2006/relationships/image" Target="../media/image233.png"/><Relationship Id="rId4"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 Id="rId5" Type="http://schemas.openxmlformats.org/officeDocument/2006/relationships/image" Target="../media/image238.png"/><Relationship Id="rId4" Type="http://schemas.openxmlformats.org/officeDocument/2006/relationships/image" Target="../media/image237.png"/></Relationships>
</file>

<file path=ppt/slides/_rels/slide11.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image" Target="../media/image239.png"/><Relationship Id="rId1" Type="http://schemas.openxmlformats.org/officeDocument/2006/relationships/slideLayout" Target="../slideLayouts/slideLayout4.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111.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4.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 Id="rId9" Type="http://schemas.openxmlformats.org/officeDocument/2006/relationships/image" Target="../media/image252.png"/></Relationships>
</file>

<file path=ppt/slides/_rels/slide112.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256.jpg"/><Relationship Id="rId5" Type="http://schemas.openxmlformats.org/officeDocument/2006/relationships/image" Target="../media/image255.png"/><Relationship Id="rId4" Type="http://schemas.openxmlformats.org/officeDocument/2006/relationships/image" Target="../media/image254.png"/></Relationships>
</file>

<file path=ppt/slides/_rels/slide11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7.png"/><Relationship Id="rId1" Type="http://schemas.openxmlformats.org/officeDocument/2006/relationships/slideLayout" Target="../slideLayouts/slideLayout4.xml"/><Relationship Id="rId4" Type="http://schemas.openxmlformats.org/officeDocument/2006/relationships/image" Target="../media/image260.png"/></Relationships>
</file>

<file path=ppt/slides/_rels/slide11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7.png"/><Relationship Id="rId1" Type="http://schemas.openxmlformats.org/officeDocument/2006/relationships/slideLayout" Target="../slideLayouts/slideLayout4.xml"/><Relationship Id="rId4" Type="http://schemas.openxmlformats.org/officeDocument/2006/relationships/image" Target="../media/image262.png"/></Relationships>
</file>

<file path=ppt/slides/_rels/slide117.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image" Target="../media/image263.png"/><Relationship Id="rId1" Type="http://schemas.openxmlformats.org/officeDocument/2006/relationships/slideLayout" Target="../slideLayouts/slideLayout4.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118.xml.rels><?xml version="1.0" encoding="UTF-8" standalone="yes"?>
<Relationships xmlns="http://schemas.openxmlformats.org/package/2006/relationships"><Relationship Id="rId3" Type="http://schemas.openxmlformats.org/officeDocument/2006/relationships/image" Target="../media/image271.png"/><Relationship Id="rId7" Type="http://schemas.openxmlformats.org/officeDocument/2006/relationships/image" Target="../media/image275.png"/><Relationship Id="rId2" Type="http://schemas.openxmlformats.org/officeDocument/2006/relationships/image" Target="../media/image270.png"/><Relationship Id="rId1" Type="http://schemas.openxmlformats.org/officeDocument/2006/relationships/slideLayout" Target="../slideLayouts/slideLayout4.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11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 Id="rId5" Type="http://schemas.openxmlformats.org/officeDocument/2006/relationships/image" Target="../media/image276.png"/><Relationship Id="rId4" Type="http://schemas.openxmlformats.org/officeDocument/2006/relationships/image" Target="../media/image237.png"/></Relationships>
</file>

<file path=ppt/slides/_rels/slide12.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4.xml"/><Relationship Id="rId4" Type="http://schemas.openxmlformats.org/officeDocument/2006/relationships/image" Target="../media/image279.png"/></Relationships>
</file>

<file path=ppt/slides/_rels/slide1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 Id="rId5" Type="http://schemas.openxmlformats.org/officeDocument/2006/relationships/image" Target="../media/image276.png"/><Relationship Id="rId4" Type="http://schemas.openxmlformats.org/officeDocument/2006/relationships/image" Target="../media/image237.png"/></Relationships>
</file>

<file path=ppt/slides/_rels/slide12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4.xml"/><Relationship Id="rId4" Type="http://schemas.openxmlformats.org/officeDocument/2006/relationships/image" Target="../media/image282.png"/></Relationships>
</file>

<file path=ppt/slides/_rels/slide12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283.jpg"/><Relationship Id="rId5" Type="http://schemas.openxmlformats.org/officeDocument/2006/relationships/image" Target="../media/image255.png"/><Relationship Id="rId4" Type="http://schemas.openxmlformats.org/officeDocument/2006/relationships/image" Target="../media/image254.png"/></Relationships>
</file>

<file path=ppt/slides/_rels/slide12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4.xml"/><Relationship Id="rId6" Type="http://schemas.openxmlformats.org/officeDocument/2006/relationships/image" Target="../media/image287.png"/><Relationship Id="rId5" Type="http://schemas.openxmlformats.org/officeDocument/2006/relationships/image" Target="../media/image125.png"/><Relationship Id="rId4" Type="http://schemas.openxmlformats.org/officeDocument/2006/relationships/image" Target="../media/image286.png"/></Relationships>
</file>

<file path=ppt/slides/_rels/slide12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286.png"/><Relationship Id="rId5" Type="http://schemas.openxmlformats.org/officeDocument/2006/relationships/image" Target="../media/image290.png"/><Relationship Id="rId4" Type="http://schemas.openxmlformats.org/officeDocument/2006/relationships/image" Target="../media/image289.png"/></Relationships>
</file>

<file path=ppt/slides/_rels/slide12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295.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image" Target="../media/image29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4.xml"/><Relationship Id="rId5" Type="http://schemas.openxmlformats.org/officeDocument/2006/relationships/image" Target="../media/image307.png"/><Relationship Id="rId4" Type="http://schemas.openxmlformats.org/officeDocument/2006/relationships/image" Target="../media/image306.png"/></Relationships>
</file>

<file path=ppt/slides/_rels/slide13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 Target="slide139.xml"/><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4.xml"/><Relationship Id="rId5" Type="http://schemas.openxmlformats.org/officeDocument/2006/relationships/image" Target="../media/image317.png"/><Relationship Id="rId4" Type="http://schemas.openxmlformats.org/officeDocument/2006/relationships/image" Target="../media/image316.png"/></Relationships>
</file>

<file path=ppt/slides/_rels/slide142.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9.png"/><Relationship Id="rId1" Type="http://schemas.openxmlformats.org/officeDocument/2006/relationships/slideLayout" Target="../slideLayouts/slideLayout4.xml"/><Relationship Id="rId4" Type="http://schemas.openxmlformats.org/officeDocument/2006/relationships/image" Target="../media/image321.png"/></Relationships>
</file>

<file path=ppt/slides/_rels/slide144.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4.xml"/><Relationship Id="rId5" Type="http://schemas.openxmlformats.org/officeDocument/2006/relationships/image" Target="../media/image325.png"/><Relationship Id="rId4" Type="http://schemas.openxmlformats.org/officeDocument/2006/relationships/image" Target="../media/image324.png"/></Relationships>
</file>

<file path=ppt/slides/_rels/slide145.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image" Target="../media/image326.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28.png"/><Relationship Id="rId1" Type="http://schemas.openxmlformats.org/officeDocument/2006/relationships/slideLayout" Target="../slideLayouts/slideLayout4.xml"/><Relationship Id="rId5" Type="http://schemas.openxmlformats.org/officeDocument/2006/relationships/image" Target="../media/image330.png"/><Relationship Id="rId4" Type="http://schemas.openxmlformats.org/officeDocument/2006/relationships/image" Target="../media/image329.png"/></Relationships>
</file>

<file path=ppt/slides/_rels/slide14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23.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4.xml"/><Relationship Id="rId4" Type="http://schemas.openxmlformats.org/officeDocument/2006/relationships/image" Target="../media/image334.png"/></Relationships>
</file>

<file path=ppt/slides/_rels/slide14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4.xml"/><Relationship Id="rId4" Type="http://schemas.openxmlformats.org/officeDocument/2006/relationships/image" Target="../media/image3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4.xml"/><Relationship Id="rId4" Type="http://schemas.openxmlformats.org/officeDocument/2006/relationships/image" Target="../media/image342.png"/></Relationships>
</file>

<file path=ppt/slides/_rels/slide152.xml.rels><?xml version="1.0" encoding="UTF-8" standalone="yes"?>
<Relationships xmlns="http://schemas.openxmlformats.org/package/2006/relationships"><Relationship Id="rId2" Type="http://schemas.openxmlformats.org/officeDocument/2006/relationships/image" Target="../media/image343.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4.xml"/><Relationship Id="rId6" Type="http://schemas.openxmlformats.org/officeDocument/2006/relationships/image" Target="../media/image347.png"/><Relationship Id="rId5" Type="http://schemas.openxmlformats.org/officeDocument/2006/relationships/image" Target="../media/image62.png"/><Relationship Id="rId4" Type="http://schemas.openxmlformats.org/officeDocument/2006/relationships/image" Target="../media/image346.png"/></Relationships>
</file>

<file path=ppt/slides/_rels/slide1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8.png"/><Relationship Id="rId1" Type="http://schemas.openxmlformats.org/officeDocument/2006/relationships/slideLayout" Target="../slideLayouts/slideLayout4.xml"/><Relationship Id="rId4" Type="http://schemas.openxmlformats.org/officeDocument/2006/relationships/image" Target="../media/image349.png"/></Relationships>
</file>

<file path=ppt/slides/_rels/slide155.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4.xml"/><Relationship Id="rId4" Type="http://schemas.openxmlformats.org/officeDocument/2006/relationships/image" Target="../media/image352.png"/></Relationships>
</file>

<file path=ppt/slides/_rels/slide156.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9.png"/><Relationship Id="rId1" Type="http://schemas.openxmlformats.org/officeDocument/2006/relationships/slideLayout" Target="../slideLayouts/slideLayout4.xml"/><Relationship Id="rId5" Type="http://schemas.openxmlformats.org/officeDocument/2006/relationships/image" Target="../media/image324.png"/><Relationship Id="rId4" Type="http://schemas.openxmlformats.org/officeDocument/2006/relationships/image" Target="../media/image323.png"/></Relationships>
</file>

<file path=ppt/slides/_rels/slide157.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35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56.png"/><Relationship Id="rId1" Type="http://schemas.openxmlformats.org/officeDocument/2006/relationships/slideLayout" Target="../slideLayouts/slideLayout4.xml"/><Relationship Id="rId4" Type="http://schemas.openxmlformats.org/officeDocument/2006/relationships/image" Target="../media/image357.png"/></Relationships>
</file>

<file path=ppt/slides/_rels/slide161.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60.png"/><Relationship Id="rId1" Type="http://schemas.openxmlformats.org/officeDocument/2006/relationships/slideLayout" Target="../slideLayouts/slideLayout4.xml"/><Relationship Id="rId4" Type="http://schemas.openxmlformats.org/officeDocument/2006/relationships/image" Target="../media/image361.png"/></Relationships>
</file>

<file path=ppt/slides/_rels/slide16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7.png"/><Relationship Id="rId1" Type="http://schemas.openxmlformats.org/officeDocument/2006/relationships/slideLayout" Target="../slideLayouts/slideLayout4.xml"/><Relationship Id="rId4" Type="http://schemas.openxmlformats.org/officeDocument/2006/relationships/image" Target="../media/image32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364.png"/></Relationships>
</file>

<file path=ppt/slides/_rels/slide16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65.png"/><Relationship Id="rId1" Type="http://schemas.openxmlformats.org/officeDocument/2006/relationships/slideLayout" Target="../slideLayouts/slideLayout4.xml"/><Relationship Id="rId6" Type="http://schemas.openxmlformats.org/officeDocument/2006/relationships/image" Target="../media/image366.png"/><Relationship Id="rId5" Type="http://schemas.openxmlformats.org/officeDocument/2006/relationships/image" Target="../media/image62.png"/><Relationship Id="rId4" Type="http://schemas.openxmlformats.org/officeDocument/2006/relationships/image" Target="../media/image346.png"/></Relationships>
</file>

<file path=ppt/slides/_rels/slide168.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4.xml"/><Relationship Id="rId5" Type="http://schemas.openxmlformats.org/officeDocument/2006/relationships/image" Target="../media/image370.png"/><Relationship Id="rId4" Type="http://schemas.openxmlformats.org/officeDocument/2006/relationships/image" Target="../media/image369.png"/></Relationships>
</file>

<file path=ppt/slides/_rels/slide16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372.png"/></Relationships>
</file>

<file path=ppt/slides/_rels/slide17.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0.xml"/><Relationship Id="rId1" Type="http://schemas.openxmlformats.org/officeDocument/2006/relationships/slideLayout" Target="../slideLayouts/slideLayout4.xml"/><Relationship Id="rId5" Type="http://schemas.openxmlformats.org/officeDocument/2006/relationships/slide" Target="slide134.xml"/><Relationship Id="rId4" Type="http://schemas.openxmlformats.org/officeDocument/2006/relationships/slide" Target="slide133.xml"/></Relationships>
</file>

<file path=ppt/slides/_rels/slide170.xml.rels><?xml version="1.0" encoding="UTF-8" standalone="yes"?>
<Relationships xmlns="http://schemas.openxmlformats.org/package/2006/relationships"><Relationship Id="rId2" Type="http://schemas.openxmlformats.org/officeDocument/2006/relationships/image" Target="../media/image373.png"/><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62.png"/><Relationship Id="rId1" Type="http://schemas.openxmlformats.org/officeDocument/2006/relationships/slideLayout" Target="../slideLayouts/slideLayout4.xml"/><Relationship Id="rId5" Type="http://schemas.openxmlformats.org/officeDocument/2006/relationships/image" Target="../media/image375.png"/><Relationship Id="rId4" Type="http://schemas.openxmlformats.org/officeDocument/2006/relationships/image" Target="../media/image374.png"/></Relationships>
</file>

<file path=ppt/slides/_rels/slide172.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image" Target="../media/image376.pn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4.xml"/><Relationship Id="rId4" Type="http://schemas.openxmlformats.org/officeDocument/2006/relationships/image" Target="../media/image380.png"/></Relationships>
</file>

<file path=ppt/slides/_rels/slide17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image" Target="../media/image381.png"/><Relationship Id="rId1" Type="http://schemas.openxmlformats.org/officeDocument/2006/relationships/slideLayout" Target="../slideLayouts/slideLayout4.xml"/><Relationship Id="rId4" Type="http://schemas.openxmlformats.org/officeDocument/2006/relationships/image" Target="../media/image383.png"/></Relationships>
</file>

<file path=ppt/slides/_rels/slide175.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image" Target="../media/image383.png"/><Relationship Id="rId1" Type="http://schemas.openxmlformats.org/officeDocument/2006/relationships/slideLayout" Target="../slideLayouts/slideLayout4.xml"/><Relationship Id="rId4" Type="http://schemas.openxmlformats.org/officeDocument/2006/relationships/image" Target="../media/image385.png"/></Relationships>
</file>

<file path=ppt/slides/_rels/slide1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6.png"/><Relationship Id="rId1" Type="http://schemas.openxmlformats.org/officeDocument/2006/relationships/slideLayout" Target="../slideLayouts/slideLayout4.xml"/><Relationship Id="rId4" Type="http://schemas.openxmlformats.org/officeDocument/2006/relationships/image" Target="../media/image363.png"/></Relationships>
</file>

<file path=ppt/slides/_rels/slide177.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87.png"/><Relationship Id="rId1" Type="http://schemas.openxmlformats.org/officeDocument/2006/relationships/slideLayout" Target="../slideLayouts/slideLayout4.xml"/><Relationship Id="rId4" Type="http://schemas.openxmlformats.org/officeDocument/2006/relationships/image" Target="../media/image389.png"/></Relationships>
</file>

<file path=ppt/slides/_rels/slide178.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4.xml"/><Relationship Id="rId4" Type="http://schemas.openxmlformats.org/officeDocument/2006/relationships/image" Target="../media/image392.png"/></Relationships>
</file>

<file path=ppt/slides/_rels/slide179.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132.xml"/><Relationship Id="rId2" Type="http://schemas.openxmlformats.org/officeDocument/2006/relationships/slide" Target="slide130.xml"/><Relationship Id="rId1" Type="http://schemas.openxmlformats.org/officeDocument/2006/relationships/slideLayout" Target="../slideLayouts/slideLayout4.xml"/><Relationship Id="rId5" Type="http://schemas.openxmlformats.org/officeDocument/2006/relationships/slide" Target="slide134.xml"/><Relationship Id="rId4" Type="http://schemas.openxmlformats.org/officeDocument/2006/relationships/slide" Target="slide133.xml"/></Relationships>
</file>

<file path=ppt/slides/_rels/slide180.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png"/><Relationship Id="rId1" Type="http://schemas.openxmlformats.org/officeDocument/2006/relationships/slideLayout" Target="../slideLayouts/slideLayout4.xml"/><Relationship Id="rId4" Type="http://schemas.openxmlformats.org/officeDocument/2006/relationships/image" Target="../media/image400.png"/></Relationships>
</file>

<file path=ppt/slides/_rels/slide18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image" Target="../media/image406.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415.png"/><Relationship Id="rId1" Type="http://schemas.openxmlformats.org/officeDocument/2006/relationships/slideLayout" Target="../slideLayouts/slideLayout4.xml"/><Relationship Id="rId4" Type="http://schemas.openxmlformats.org/officeDocument/2006/relationships/image" Target="../media/image417.png"/></Relationships>
</file>

<file path=ppt/slides/_rels/slide194.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4.xml"/><Relationship Id="rId4" Type="http://schemas.openxmlformats.org/officeDocument/2006/relationships/image" Target="../media/image420.png"/></Relationships>
</file>

<file path=ppt/slides/_rels/slide19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184.xml"/><Relationship Id="rId3" Type="http://schemas.openxmlformats.org/officeDocument/2006/relationships/slide" Target="slide9.xml"/><Relationship Id="rId7" Type="http://schemas.openxmlformats.org/officeDocument/2006/relationships/slide" Target="slide16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39.xml"/><Relationship Id="rId5" Type="http://schemas.openxmlformats.org/officeDocument/2006/relationships/slide" Target="slide90.xml"/><Relationship Id="rId4" Type="http://schemas.openxmlformats.org/officeDocument/2006/relationships/slide" Target="slide36.xml"/></Relationships>
</file>

<file path=ppt/slides/_rels/slide20.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4.xml"/><Relationship Id="rId5" Type="http://schemas.openxmlformats.org/officeDocument/2006/relationships/image" Target="../media/image307.png"/><Relationship Id="rId4" Type="http://schemas.openxmlformats.org/officeDocument/2006/relationships/image" Target="../media/image306.png"/></Relationships>
</file>

<file path=ppt/slides/_rels/slide201.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21.emf"/></Relationships>
</file>

<file path=ppt/slides/_rels/slide21.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 Target="slide13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10.48.0.13/" TargetMode="External"/><Relationship Id="rId2" Type="http://schemas.openxmlformats.org/officeDocument/2006/relationships/hyperlink" Target="http://10.49.0.11/"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hyperlink" Target="mailto:ogdp.suport@gencat.cat"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jpg"/><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6" Type="http://schemas.openxmlformats.org/officeDocument/2006/relationships/image" Target="../media/image99.emf"/><Relationship Id="rId5" Type="http://schemas.openxmlformats.org/officeDocument/2006/relationships/image" Target="../media/image96.jp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8.jp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10.jp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xml"/><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6.png"/><Relationship Id="rId3" Type="http://schemas.openxmlformats.org/officeDocument/2006/relationships/diagramLayout" Target="../diagrams/layout1.xml"/><Relationship Id="rId21" Type="http://schemas.openxmlformats.org/officeDocument/2006/relationships/image" Target="../media/image9.png"/><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5.png"/><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6.jpg"/></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30.jpg"/></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40.jpg"/><Relationship Id="rId4" Type="http://schemas.openxmlformats.org/officeDocument/2006/relationships/image" Target="../media/image135.png"/><Relationship Id="rId9"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png"/><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7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25.png"/><Relationship Id="rId1" Type="http://schemas.openxmlformats.org/officeDocument/2006/relationships/slideLayout" Target="../slideLayouts/slideLayout4.xml"/><Relationship Id="rId4" Type="http://schemas.openxmlformats.org/officeDocument/2006/relationships/image" Target="../media/image140.jp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3.png"/><Relationship Id="rId1" Type="http://schemas.openxmlformats.org/officeDocument/2006/relationships/slideLayout" Target="../slideLayouts/slideLayout4.xml"/><Relationship Id="rId5" Type="http://schemas.openxmlformats.org/officeDocument/2006/relationships/image" Target="../media/image152.jpg"/><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54.png"/><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4.xml"/><Relationship Id="rId4" Type="http://schemas.openxmlformats.org/officeDocument/2006/relationships/image" Target="../media/image159.jpeg"/></Relationships>
</file>

<file path=ppt/slides/_rels/slide7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140.jpg"/><Relationship Id="rId5" Type="http://schemas.openxmlformats.org/officeDocument/2006/relationships/image" Target="../media/image162.png"/><Relationship Id="rId4" Type="http://schemas.openxmlformats.org/officeDocument/2006/relationships/image" Target="../media/image161.png"/></Relationships>
</file>

<file path=ppt/slides/_rels/slide7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4.xml"/><Relationship Id="rId4" Type="http://schemas.openxmlformats.org/officeDocument/2006/relationships/image" Target="../media/image167.jpe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72.png"/><Relationship Id="rId2" Type="http://schemas.openxmlformats.org/officeDocument/2006/relationships/image" Target="../media/image168.jpeg"/><Relationship Id="rId1" Type="http://schemas.openxmlformats.org/officeDocument/2006/relationships/slideLayout" Target="../slideLayouts/slideLayout4.xml"/><Relationship Id="rId6" Type="http://schemas.openxmlformats.org/officeDocument/2006/relationships/image" Target="../media/image171.emf"/><Relationship Id="rId5" Type="http://schemas.openxmlformats.org/officeDocument/2006/relationships/image" Target="../media/image170.jpeg"/><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1.png"/><Relationship Id="rId1" Type="http://schemas.openxmlformats.org/officeDocument/2006/relationships/slideLayout" Target="../slideLayouts/slideLayout4.xml"/><Relationship Id="rId5" Type="http://schemas.openxmlformats.org/officeDocument/2006/relationships/image" Target="../media/image176.png"/><Relationship Id="rId4" Type="http://schemas.openxmlformats.org/officeDocument/2006/relationships/image" Target="../media/image175.pn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5.png"/><Relationship Id="rId1" Type="http://schemas.openxmlformats.org/officeDocument/2006/relationships/slideLayout" Target="../slideLayouts/slideLayout4.xml"/><Relationship Id="rId6" Type="http://schemas.openxmlformats.org/officeDocument/2006/relationships/image" Target="../media/image140.jpg"/><Relationship Id="rId5" Type="http://schemas.openxmlformats.org/officeDocument/2006/relationships/image" Target="../media/image175.png"/><Relationship Id="rId4" Type="http://schemas.openxmlformats.org/officeDocument/2006/relationships/image" Target="../media/image160.png"/></Relationships>
</file>

<file path=ppt/slides/_rels/slide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65.png"/><Relationship Id="rId1" Type="http://schemas.openxmlformats.org/officeDocument/2006/relationships/slideLayout" Target="../slideLayouts/slideLayout4.xml"/><Relationship Id="rId5" Type="http://schemas.openxmlformats.org/officeDocument/2006/relationships/image" Target="../media/image181.png"/><Relationship Id="rId4" Type="http://schemas.openxmlformats.org/officeDocument/2006/relationships/image" Target="../media/image180.png"/></Relationships>
</file>

<file path=ppt/slides/_rels/slide8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88.png"/><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95.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6.png"/><Relationship Id="rId7"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25.png"/><Relationship Id="rId9" Type="http://schemas.openxmlformats.org/officeDocument/2006/relationships/image" Target="../media/image201.jpg"/></Relationships>
</file>

<file path=ppt/slides/_rels/slide9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xml"/><Relationship Id="rId5" Type="http://schemas.openxmlformats.org/officeDocument/2006/relationships/image" Target="../media/image205.emf"/><Relationship Id="rId4" Type="http://schemas.openxmlformats.org/officeDocument/2006/relationships/image" Target="../media/image204.png"/></Relationships>
</file>

<file path=ppt/slides/_rels/slide9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4.xml"/><Relationship Id="rId4" Type="http://schemas.openxmlformats.org/officeDocument/2006/relationships/image" Target="../media/image208.png"/></Relationships>
</file>

<file path=ppt/slides/_rels/slide9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4.xml"/><Relationship Id="rId4" Type="http://schemas.openxmlformats.org/officeDocument/2006/relationships/image" Target="../media/image2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42950" y="3262959"/>
            <a:ext cx="8420100" cy="425758"/>
          </a:xfrm>
        </p:spPr>
        <p:txBody>
          <a:bodyPr/>
          <a:lstStyle/>
          <a:p>
            <a:r>
              <a:rPr lang="ca-ES" sz="2800" dirty="0" smtClean="0"/>
              <a:t>Gestió de Demanda i Projectes amb </a:t>
            </a:r>
            <a:r>
              <a:rPr lang="ca-ES" sz="2800" dirty="0" err="1" smtClean="0"/>
              <a:t>Clarity</a:t>
            </a:r>
            <a:endParaRPr lang="ca-ES" sz="2800" dirty="0" smtClean="0">
              <a:solidFill>
                <a:schemeClr val="accent1"/>
              </a:solidFill>
            </a:endParaRPr>
          </a:p>
        </p:txBody>
      </p:sp>
      <p:sp>
        <p:nvSpPr>
          <p:cNvPr id="5123" name="Rectangle 3"/>
          <p:cNvSpPr>
            <a:spLocks noGrp="1" noChangeArrowheads="1"/>
          </p:cNvSpPr>
          <p:nvPr>
            <p:ph type="subTitle" idx="1"/>
          </p:nvPr>
        </p:nvSpPr>
        <p:spPr>
          <a:xfrm>
            <a:off x="1485900" y="5373216"/>
            <a:ext cx="6934200" cy="400110"/>
          </a:xfrm>
        </p:spPr>
        <p:txBody>
          <a:bodyPr/>
          <a:lstStyle/>
          <a:p>
            <a:pPr eaLnBrk="1" hangingPunct="1"/>
            <a:r>
              <a:rPr lang="ca-ES" sz="2000" dirty="0" smtClean="0"/>
              <a:t>Juliol</a:t>
            </a:r>
            <a:r>
              <a:rPr lang="ca-ES" sz="2000" dirty="0" smtClean="0"/>
              <a:t> 2014</a:t>
            </a:r>
            <a:endParaRPr lang="ca-ES" sz="2000" dirty="0" smtClean="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8150" y="728700"/>
            <a:ext cx="3017018" cy="1260000"/>
          </a:xfrm>
          <a:prstGeom prst="rect">
            <a:avLst/>
          </a:prstGeom>
          <a:noFill/>
          <a:ln w="9525">
            <a:noFill/>
            <a:miter lim="800000"/>
            <a:headEnd/>
            <a:tailEnd/>
          </a:ln>
        </p:spPr>
      </p:pic>
      <p:sp>
        <p:nvSpPr>
          <p:cNvPr id="5" name="Rectangle 2"/>
          <p:cNvSpPr txBox="1">
            <a:spLocks noChangeArrowheads="1"/>
          </p:cNvSpPr>
          <p:nvPr/>
        </p:nvSpPr>
        <p:spPr bwMode="auto">
          <a:xfrm>
            <a:off x="742950" y="4161926"/>
            <a:ext cx="8420100" cy="4008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1" fontAlgn="base" hangingPunct="1">
              <a:lnSpc>
                <a:spcPts val="2600"/>
              </a:lnSpc>
              <a:spcBef>
                <a:spcPts val="600"/>
              </a:spcBef>
              <a:spcAft>
                <a:spcPts val="600"/>
              </a:spcAft>
              <a:defRPr sz="3600" b="1">
                <a:solidFill>
                  <a:schemeClr val="accent1"/>
                </a:solidFill>
                <a:latin typeface="+mj-lt"/>
                <a:ea typeface="+mj-ea"/>
                <a:cs typeface="+mj-cs"/>
              </a:defRPr>
            </a:lvl1pPr>
            <a:lvl2pPr algn="l" rtl="0" eaLnBrk="1" fontAlgn="base" hangingPunct="1">
              <a:spcBef>
                <a:spcPct val="0"/>
              </a:spcBef>
              <a:spcAft>
                <a:spcPct val="0"/>
              </a:spcAft>
              <a:defRPr sz="2400" b="1">
                <a:solidFill>
                  <a:srgbClr val="C00000"/>
                </a:solidFill>
                <a:latin typeface="Arial" charset="0"/>
              </a:defRPr>
            </a:lvl2pPr>
            <a:lvl3pPr algn="l" rtl="0" eaLnBrk="1" fontAlgn="base" hangingPunct="1">
              <a:spcBef>
                <a:spcPct val="0"/>
              </a:spcBef>
              <a:spcAft>
                <a:spcPct val="0"/>
              </a:spcAft>
              <a:defRPr sz="2400" b="1">
                <a:solidFill>
                  <a:srgbClr val="C00000"/>
                </a:solidFill>
                <a:latin typeface="Arial" charset="0"/>
              </a:defRPr>
            </a:lvl3pPr>
            <a:lvl4pPr algn="l" rtl="0" eaLnBrk="1" fontAlgn="base" hangingPunct="1">
              <a:spcBef>
                <a:spcPct val="0"/>
              </a:spcBef>
              <a:spcAft>
                <a:spcPct val="0"/>
              </a:spcAft>
              <a:defRPr sz="2400" b="1">
                <a:solidFill>
                  <a:srgbClr val="C00000"/>
                </a:solidFill>
                <a:latin typeface="Arial" charset="0"/>
              </a:defRPr>
            </a:lvl4pPr>
            <a:lvl5pPr algn="l" rtl="0" eaLnBrk="1" fontAlgn="base" hangingPunct="1">
              <a:spcBef>
                <a:spcPct val="0"/>
              </a:spcBef>
              <a:spcAft>
                <a:spcPct val="0"/>
              </a:spcAft>
              <a:defRPr sz="2400" b="1">
                <a:solidFill>
                  <a:srgbClr val="C00000"/>
                </a:solidFill>
                <a:latin typeface="Arial" charset="0"/>
              </a:defRPr>
            </a:lvl5pPr>
            <a:lvl6pPr marL="457200" algn="l" rtl="0" eaLnBrk="1" fontAlgn="base" hangingPunct="1">
              <a:spcBef>
                <a:spcPct val="0"/>
              </a:spcBef>
              <a:spcAft>
                <a:spcPct val="0"/>
              </a:spcAft>
              <a:defRPr sz="2400" b="1">
                <a:solidFill>
                  <a:srgbClr val="C00000"/>
                </a:solidFill>
                <a:latin typeface="Arial" charset="0"/>
              </a:defRPr>
            </a:lvl6pPr>
            <a:lvl7pPr marL="914400" algn="l" rtl="0" eaLnBrk="1" fontAlgn="base" hangingPunct="1">
              <a:spcBef>
                <a:spcPct val="0"/>
              </a:spcBef>
              <a:spcAft>
                <a:spcPct val="0"/>
              </a:spcAft>
              <a:defRPr sz="2400" b="1">
                <a:solidFill>
                  <a:srgbClr val="C00000"/>
                </a:solidFill>
                <a:latin typeface="Arial" charset="0"/>
              </a:defRPr>
            </a:lvl7pPr>
            <a:lvl8pPr marL="1371600" algn="l" rtl="0" eaLnBrk="1" fontAlgn="base" hangingPunct="1">
              <a:spcBef>
                <a:spcPct val="0"/>
              </a:spcBef>
              <a:spcAft>
                <a:spcPct val="0"/>
              </a:spcAft>
              <a:defRPr sz="2400" b="1">
                <a:solidFill>
                  <a:srgbClr val="C00000"/>
                </a:solidFill>
                <a:latin typeface="Arial" charset="0"/>
              </a:defRPr>
            </a:lvl8pPr>
            <a:lvl9pPr marL="1828800" algn="l" rtl="0" eaLnBrk="1" fontAlgn="base" hangingPunct="1">
              <a:spcBef>
                <a:spcPct val="0"/>
              </a:spcBef>
              <a:spcAft>
                <a:spcPct val="0"/>
              </a:spcAft>
              <a:defRPr sz="2400" b="1">
                <a:solidFill>
                  <a:srgbClr val="C00000"/>
                </a:solidFill>
                <a:latin typeface="Arial" charset="0"/>
              </a:defRPr>
            </a:lvl9pPr>
          </a:lstStyle>
          <a:p>
            <a:r>
              <a:rPr lang="ca-ES" sz="2000" kern="0" dirty="0" smtClean="0">
                <a:solidFill>
                  <a:schemeClr val="accent5">
                    <a:lumMod val="75000"/>
                  </a:schemeClr>
                </a:solidFill>
              </a:rPr>
              <a:t>Instruccions Operatives</a:t>
            </a:r>
          </a:p>
        </p:txBody>
      </p:sp>
    </p:spTree>
    <p:extLst>
      <p:ext uri="{BB962C8B-B14F-4D97-AF65-F5344CB8AC3E}">
        <p14:creationId xmlns:p14="http://schemas.microsoft.com/office/powerpoint/2010/main" val="2277735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Agrupa 99"/>
          <p:cNvGrpSpPr/>
          <p:nvPr/>
        </p:nvGrpSpPr>
        <p:grpSpPr>
          <a:xfrm>
            <a:off x="7995339" y="103932"/>
            <a:ext cx="1449995" cy="732780"/>
            <a:chOff x="8491464" y="103932"/>
            <a:chExt cx="1338457" cy="732780"/>
          </a:xfrm>
        </p:grpSpPr>
        <p:sp>
          <p:nvSpPr>
            <p:cNvPr id="101" name="Rectangle 100"/>
            <p:cNvSpPr/>
            <p:nvPr/>
          </p:nvSpPr>
          <p:spPr bwMode="auto">
            <a:xfrm>
              <a:off x="8491464" y="370756"/>
              <a:ext cx="1338456" cy="216024"/>
            </a:xfrm>
            <a:prstGeom prst="rect">
              <a:avLst/>
            </a:prstGeom>
            <a:solidFill>
              <a:srgbClr val="FFC000"/>
            </a:solidFill>
            <a:ln w="12700">
              <a:solidFill>
                <a:srgbClr val="FFC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Fases posteriors</a:t>
              </a:r>
              <a:endParaRPr kumimoji="0" lang="ca-ES" sz="1100" b="1" i="0" u="none" strike="noStrike" cap="none" normalizeH="0" baseline="0" dirty="0" smtClean="0">
                <a:ln>
                  <a:noFill/>
                </a:ln>
                <a:solidFill>
                  <a:schemeClr val="bg1"/>
                </a:solidFill>
                <a:effectLst/>
              </a:endParaRPr>
            </a:p>
          </p:txBody>
        </p:sp>
        <p:sp>
          <p:nvSpPr>
            <p:cNvPr id="102" name="Rectangle 101"/>
            <p:cNvSpPr/>
            <p:nvPr/>
          </p:nvSpPr>
          <p:spPr bwMode="auto">
            <a:xfrm>
              <a:off x="8491465" y="103932"/>
              <a:ext cx="1338456" cy="216024"/>
            </a:xfrm>
            <a:prstGeom prst="rect">
              <a:avLst/>
            </a:prstGeom>
            <a:solidFill>
              <a:srgbClr val="0070C0"/>
            </a:solidFill>
            <a:ln w="12700">
              <a:solidFill>
                <a:srgbClr val="0070C0"/>
              </a:solidFill>
            </a:ln>
            <a:effectLst/>
            <a:extLst/>
          </p:spPr>
          <p:txBody>
            <a:bodyPr vert="horz" wrap="square" lIns="91440" tIns="45720" rIns="91440" bIns="45720" numCol="1" rtlCol="0" anchor="ctr" anchorCtr="0" compatLnSpc="1">
              <a:prstTxWarp prst="textNoShape">
                <a:avLst/>
              </a:prstTxWarp>
            </a:bodyPr>
            <a:lstStyle/>
            <a:p>
              <a:pPr algn="ctr"/>
              <a:r>
                <a:rPr lang="ca-ES" sz="1100" dirty="0" smtClean="0">
                  <a:solidFill>
                    <a:schemeClr val="bg1"/>
                  </a:solidFill>
                </a:rPr>
                <a:t>Fase 1</a:t>
              </a:r>
              <a:endParaRPr lang="ca-ES" sz="1100" dirty="0">
                <a:solidFill>
                  <a:schemeClr val="bg1"/>
                </a:solidFill>
              </a:endParaRPr>
            </a:p>
          </p:txBody>
        </p:sp>
        <p:sp>
          <p:nvSpPr>
            <p:cNvPr id="103" name="Rectangle 102"/>
            <p:cNvSpPr/>
            <p:nvPr/>
          </p:nvSpPr>
          <p:spPr bwMode="auto">
            <a:xfrm>
              <a:off x="8491465" y="620688"/>
              <a:ext cx="1338456" cy="216024"/>
            </a:xfrm>
            <a:prstGeom prst="rect">
              <a:avLst/>
            </a:prstGeom>
            <a:solidFill>
              <a:srgbClr val="C00000"/>
            </a:solidFill>
            <a:ln w="12700">
              <a:solidFill>
                <a:srgbClr val="C0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Altres sistemes</a:t>
              </a:r>
              <a:endParaRPr kumimoji="0" lang="ca-ES" sz="1100" b="1" i="0" u="none" strike="noStrike" cap="none" normalizeH="0" baseline="0" dirty="0" smtClean="0">
                <a:ln>
                  <a:noFill/>
                </a:ln>
                <a:solidFill>
                  <a:schemeClr val="bg1"/>
                </a:solidFill>
                <a:effectLst/>
              </a:endParaRPr>
            </a:p>
          </p:txBody>
        </p:sp>
      </p:gr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472" y="1129646"/>
            <a:ext cx="9588671" cy="496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2.1 Abast de la solució</a:t>
            </a:r>
            <a:endParaRPr lang="ca-ES" sz="1700" dirty="0"/>
          </a:p>
        </p:txBody>
      </p:sp>
      <p:sp>
        <p:nvSpPr>
          <p:cNvPr id="12"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10</a:t>
            </a:fld>
            <a:endParaRPr lang="ca-ES" noProof="0" dirty="0"/>
          </a:p>
        </p:txBody>
      </p:sp>
    </p:spTree>
    <p:extLst>
      <p:ext uri="{BB962C8B-B14F-4D97-AF65-F5344CB8AC3E}">
        <p14:creationId xmlns:p14="http://schemas.microsoft.com/office/powerpoint/2010/main" val="5033681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74959" y="2583398"/>
            <a:ext cx="3812941" cy="1052683"/>
          </a:xfrm>
          <a:prstGeom prst="rect">
            <a:avLst/>
          </a:prstGeom>
          <a:noFill/>
          <a:ln>
            <a:solidFill>
              <a:schemeClr val="accent1"/>
            </a:solidFill>
          </a:ln>
        </p:spPr>
        <p:txBody>
          <a:bodyPr wrap="square" rtlCol="0" anchor="ctr">
            <a:noAutofit/>
          </a:bodyPr>
          <a:lstStyle/>
          <a:p>
            <a:r>
              <a:rPr lang="ca-ES" sz="1200" dirty="0" smtClean="0"/>
              <a:t>Auto-planificar (</a:t>
            </a:r>
            <a:r>
              <a:rPr lang="ca-ES" sz="1200" dirty="0" err="1"/>
              <a:t>A</a:t>
            </a:r>
            <a:r>
              <a:rPr lang="ca-ES" sz="1200" dirty="0" err="1" smtClean="0"/>
              <a:t>utoschedule</a:t>
            </a:r>
            <a:r>
              <a:rPr lang="ca-ES" sz="1200" dirty="0" smtClean="0"/>
              <a:t>)</a:t>
            </a:r>
          </a:p>
          <a:p>
            <a:r>
              <a:rPr lang="ca-ES" sz="1200" b="0" dirty="0" smtClean="0"/>
              <a:t>Existeix l’opció d’auto-planificar el nostre projecte a partir de la data que nosaltres concretem amb l’eina </a:t>
            </a:r>
            <a:r>
              <a:rPr lang="ca-ES" sz="1200" b="0" dirty="0" err="1" smtClean="0"/>
              <a:t>Autoschedule</a:t>
            </a:r>
            <a:r>
              <a:rPr lang="ca-ES" sz="1200" b="0" dirty="0" smtClean="0"/>
              <a:t>.</a:t>
            </a:r>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7" name="TextBox 26"/>
          <p:cNvSpPr txBox="1"/>
          <p:nvPr/>
        </p:nvSpPr>
        <p:spPr>
          <a:xfrm>
            <a:off x="1198125" y="3838935"/>
            <a:ext cx="3589775" cy="1370067"/>
          </a:xfrm>
          <a:prstGeom prst="rect">
            <a:avLst/>
          </a:prstGeom>
          <a:noFill/>
          <a:ln>
            <a:solidFill>
              <a:schemeClr val="accent1"/>
            </a:solidFill>
          </a:ln>
        </p:spPr>
        <p:txBody>
          <a:bodyPr wrap="square" rtlCol="0" anchor="ctr">
            <a:noAutofit/>
          </a:bodyPr>
          <a:lstStyle/>
          <a:p>
            <a:r>
              <a:rPr lang="ca-ES" sz="1200" dirty="0" err="1" smtClean="0">
                <a:latin typeface="+mn-lt"/>
              </a:rPr>
              <a:t>Autoschedule</a:t>
            </a:r>
            <a:r>
              <a:rPr lang="ca-ES" sz="1200" dirty="0" smtClean="0">
                <a:latin typeface="+mn-lt"/>
              </a:rPr>
              <a:t> </a:t>
            </a:r>
            <a:r>
              <a:rPr lang="ca-ES" sz="1200" dirty="0" err="1" smtClean="0">
                <a:latin typeface="+mn-lt"/>
              </a:rPr>
              <a:t>With</a:t>
            </a:r>
            <a:r>
              <a:rPr lang="ca-ES" sz="1200" dirty="0" smtClean="0">
                <a:latin typeface="+mn-lt"/>
              </a:rPr>
              <a:t> </a:t>
            </a:r>
            <a:r>
              <a:rPr lang="ca-ES" sz="1200" dirty="0" err="1" smtClean="0">
                <a:latin typeface="+mn-lt"/>
              </a:rPr>
              <a:t>Options</a:t>
            </a:r>
            <a:endParaRPr lang="ca-ES" sz="1200" dirty="0" smtClean="0">
              <a:latin typeface="+mn-lt"/>
            </a:endParaRPr>
          </a:p>
          <a:p>
            <a:pPr marL="171450" indent="-171450">
              <a:buFont typeface="Arial" pitchFamily="34" charset="0"/>
              <a:buChar char="•"/>
            </a:pPr>
            <a:r>
              <a:rPr lang="ca-ES" sz="1200" b="0" dirty="0" smtClean="0">
                <a:latin typeface="+mn-lt"/>
              </a:rPr>
              <a:t>Et deixa ensenyar-te la planificació a partir de la data que tu li marquis sense guardar directament els canvis. Si es vol finalment guardar, clicar </a:t>
            </a:r>
            <a:r>
              <a:rPr lang="ca-ES" sz="1200" dirty="0" err="1" smtClean="0">
                <a:latin typeface="+mn-lt"/>
              </a:rPr>
              <a:t>Publish</a:t>
            </a:r>
            <a:r>
              <a:rPr lang="ca-ES" sz="1200" dirty="0" smtClean="0">
                <a:latin typeface="+mn-lt"/>
              </a:rPr>
              <a:t> </a:t>
            </a:r>
            <a:r>
              <a:rPr lang="ca-ES" sz="1200" dirty="0" err="1" smtClean="0">
                <a:latin typeface="+mn-lt"/>
              </a:rPr>
              <a:t>Tentative</a:t>
            </a:r>
            <a:r>
              <a:rPr lang="ca-ES" sz="1200" dirty="0" smtClean="0">
                <a:latin typeface="+mn-lt"/>
              </a:rPr>
              <a:t> </a:t>
            </a:r>
            <a:r>
              <a:rPr lang="ca-ES" sz="1200" dirty="0" err="1" smtClean="0">
                <a:latin typeface="+mn-lt"/>
              </a:rPr>
              <a:t>Schedule</a:t>
            </a:r>
            <a:r>
              <a:rPr lang="ca-ES" sz="1200" b="0" dirty="0" smtClean="0">
                <a:latin typeface="+mn-lt"/>
              </a:rPr>
              <a:t>, sinó </a:t>
            </a:r>
            <a:r>
              <a:rPr lang="ca-ES" sz="1200" dirty="0" err="1" smtClean="0">
                <a:latin typeface="+mn-lt"/>
              </a:rPr>
              <a:t>Delete</a:t>
            </a:r>
            <a:r>
              <a:rPr lang="ca-ES" sz="1200" dirty="0" smtClean="0">
                <a:latin typeface="+mn-lt"/>
              </a:rPr>
              <a:t> </a:t>
            </a:r>
            <a:r>
              <a:rPr lang="ca-ES" sz="1200" dirty="0" err="1" smtClean="0">
                <a:latin typeface="+mn-lt"/>
              </a:rPr>
              <a:t>Tentative</a:t>
            </a:r>
            <a:r>
              <a:rPr lang="ca-ES" sz="1200" dirty="0" smtClean="0">
                <a:latin typeface="+mn-lt"/>
              </a:rPr>
              <a:t> </a:t>
            </a:r>
            <a:r>
              <a:rPr lang="ca-ES" sz="1200" dirty="0" err="1" smtClean="0">
                <a:latin typeface="+mn-lt"/>
              </a:rPr>
              <a:t>Schedule</a:t>
            </a:r>
            <a:r>
              <a:rPr lang="ca-ES" sz="1200" b="0" dirty="0" smtClean="0">
                <a:latin typeface="+mn-lt"/>
              </a:rPr>
              <a:t>.</a:t>
            </a:r>
          </a:p>
        </p:txBody>
      </p:sp>
      <p:sp>
        <p:nvSpPr>
          <p:cNvPr id="32" name="Isosceles Triangle 31"/>
          <p:cNvSpPr/>
          <p:nvPr/>
        </p:nvSpPr>
        <p:spPr bwMode="auto">
          <a:xfrm rot="16200000">
            <a:off x="6413591" y="443977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4.2.2.1  Crear la planificació (5/5)</a:t>
            </a:r>
            <a:endParaRPr lang="ca-ES" sz="1600" dirty="0">
              <a:solidFill>
                <a:schemeClr val="bg2">
                  <a:lumMod val="75000"/>
                </a:schemeClr>
              </a:solidFill>
            </a:endParaRPr>
          </a:p>
        </p:txBody>
      </p:sp>
      <p:sp>
        <p:nvSpPr>
          <p:cNvPr id="33" name="Isosceles Triangle 32"/>
          <p:cNvSpPr/>
          <p:nvPr/>
        </p:nvSpPr>
        <p:spPr bwMode="auto">
          <a:xfrm rot="10800000">
            <a:off x="6337178" y="233117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974959" y="1686053"/>
            <a:ext cx="7956083" cy="580580"/>
            <a:chOff x="974959" y="1686053"/>
            <a:chExt cx="7956083" cy="580580"/>
          </a:xfrm>
        </p:grpSpPr>
        <p:pic>
          <p:nvPicPr>
            <p:cNvPr id="2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74959" y="1686053"/>
              <a:ext cx="7956083" cy="58058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bwMode="auto">
            <a:xfrm>
              <a:off x="6278250" y="1770664"/>
              <a:ext cx="478150" cy="41135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5" name="TextBox 34"/>
          <p:cNvSpPr txBox="1"/>
          <p:nvPr/>
        </p:nvSpPr>
        <p:spPr>
          <a:xfrm>
            <a:off x="1198125" y="5201267"/>
            <a:ext cx="3589775" cy="844685"/>
          </a:xfrm>
          <a:prstGeom prst="rect">
            <a:avLst/>
          </a:prstGeom>
          <a:noFill/>
          <a:ln>
            <a:solidFill>
              <a:schemeClr val="accent1"/>
            </a:solidFill>
          </a:ln>
        </p:spPr>
        <p:txBody>
          <a:bodyPr wrap="square" rtlCol="0" anchor="ctr">
            <a:noAutofit/>
          </a:bodyPr>
          <a:lstStyle/>
          <a:p>
            <a:r>
              <a:rPr lang="ca-ES" sz="1200" dirty="0" err="1" smtClean="0">
                <a:latin typeface="+mn-lt"/>
              </a:rPr>
              <a:t>Autoschedule</a:t>
            </a:r>
            <a:r>
              <a:rPr lang="ca-ES" sz="1200" dirty="0" smtClean="0">
                <a:latin typeface="+mn-lt"/>
              </a:rPr>
              <a:t> </a:t>
            </a:r>
            <a:r>
              <a:rPr lang="ca-ES" sz="1200" dirty="0" err="1" smtClean="0">
                <a:latin typeface="+mn-lt"/>
              </a:rPr>
              <a:t>With</a:t>
            </a:r>
            <a:r>
              <a:rPr lang="ca-ES" sz="1200" dirty="0" smtClean="0">
                <a:latin typeface="+mn-lt"/>
              </a:rPr>
              <a:t> </a:t>
            </a:r>
            <a:r>
              <a:rPr lang="ca-ES" sz="1200" dirty="0" err="1" smtClean="0">
                <a:latin typeface="+mn-lt"/>
              </a:rPr>
              <a:t>Publish</a:t>
            </a:r>
            <a:endParaRPr lang="ca-ES" sz="1200" dirty="0" smtClean="0">
              <a:latin typeface="+mn-lt"/>
            </a:endParaRPr>
          </a:p>
          <a:p>
            <a:pPr marL="171450" indent="-171450">
              <a:buFont typeface="Arial" pitchFamily="34" charset="0"/>
              <a:buChar char="•"/>
            </a:pPr>
            <a:r>
              <a:rPr lang="ca-ES" sz="1200" b="0" dirty="0" smtClean="0">
                <a:latin typeface="+mn-lt"/>
              </a:rPr>
              <a:t>Auto-planifica directament guardant posteriorment els canvis.</a:t>
            </a:r>
          </a:p>
        </p:txBody>
      </p:sp>
      <p:sp>
        <p:nvSpPr>
          <p:cNvPr id="36" name="Isosceles Triangle 35"/>
          <p:cNvSpPr/>
          <p:nvPr/>
        </p:nvSpPr>
        <p:spPr bwMode="auto">
          <a:xfrm rot="16200000">
            <a:off x="4778283" y="303328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0" name="Group 9"/>
          <p:cNvGrpSpPr/>
          <p:nvPr/>
        </p:nvGrpSpPr>
        <p:grpSpPr>
          <a:xfrm>
            <a:off x="5128960" y="2583396"/>
            <a:ext cx="4481987" cy="3147562"/>
            <a:chOff x="5128960" y="2583396"/>
            <a:chExt cx="4481987" cy="3147562"/>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8960" y="2583396"/>
              <a:ext cx="2776643" cy="10526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128961" y="4123645"/>
              <a:ext cx="2331020" cy="8006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7459981" y="3095279"/>
              <a:ext cx="2150966" cy="2635679"/>
              <a:chOff x="7459981" y="3095279"/>
              <a:chExt cx="2150966" cy="2635679"/>
            </a:xfrm>
          </p:grpSpPr>
          <p:sp>
            <p:nvSpPr>
              <p:cNvPr id="6" name="Bent Arrow 5"/>
              <p:cNvSpPr/>
              <p:nvPr/>
            </p:nvSpPr>
            <p:spPr bwMode="auto">
              <a:xfrm rot="5400000">
                <a:off x="8012371" y="2699098"/>
                <a:ext cx="333721" cy="1126084"/>
              </a:xfrm>
              <a:prstGeom prst="bentArrow">
                <a:avLst/>
              </a:prstGeom>
              <a:solidFill>
                <a:schemeClr val="accent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0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99374" y="3428999"/>
                <a:ext cx="1911573" cy="23019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Arrow 1"/>
              <p:cNvSpPr/>
              <p:nvPr/>
            </p:nvSpPr>
            <p:spPr bwMode="auto">
              <a:xfrm rot="10800000">
                <a:off x="7459981" y="4461411"/>
                <a:ext cx="312420" cy="125113"/>
              </a:xfrm>
              <a:prstGeom prst="rightArrow">
                <a:avLst/>
              </a:prstGeom>
              <a:solidFill>
                <a:schemeClr val="accent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 name="Rectangle 6"/>
              <p:cNvSpPr/>
              <p:nvPr/>
            </p:nvSpPr>
            <p:spPr bwMode="auto">
              <a:xfrm>
                <a:off x="7699374" y="5623608"/>
                <a:ext cx="377826" cy="10734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sp>
        <p:nvSpPr>
          <p:cNvPr id="31" name="Isosceles Triangle 30"/>
          <p:cNvSpPr/>
          <p:nvPr/>
        </p:nvSpPr>
        <p:spPr bwMode="auto">
          <a:xfrm rot="16200000">
            <a:off x="4798253" y="444751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264900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6" name="TextBox 25"/>
          <p:cNvSpPr txBox="1"/>
          <p:nvPr/>
        </p:nvSpPr>
        <p:spPr>
          <a:xfrm>
            <a:off x="6228456" y="1779044"/>
            <a:ext cx="2946649" cy="1494909"/>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Un cop dins el </a:t>
            </a:r>
            <a:r>
              <a:rPr lang="ca-ES" sz="1200" b="0" dirty="0" err="1" smtClean="0">
                <a:latin typeface="+mn-lt"/>
              </a:rPr>
              <a:t>projecte,anar</a:t>
            </a:r>
            <a:r>
              <a:rPr lang="ca-ES" sz="1200" b="0" dirty="0" smtClean="0">
                <a:latin typeface="+mn-lt"/>
              </a:rPr>
              <a:t> a la pestanya </a:t>
            </a:r>
            <a:r>
              <a:rPr lang="ca-ES" sz="1200" dirty="0" smtClean="0">
                <a:latin typeface="+mn-lt"/>
              </a:rPr>
              <a:t>Team</a:t>
            </a:r>
            <a:endParaRPr lang="ca-ES" sz="1200" dirty="0" smtClean="0">
              <a:latin typeface="+mn-lt"/>
              <a:sym typeface="Wingdings" pitchFamily="2" charset="2"/>
            </a:endParaRPr>
          </a:p>
          <a:p>
            <a:pPr marL="342900" indent="-342900">
              <a:buFont typeface="+mj-lt"/>
              <a:buAutoNum type="arabicPeriod"/>
            </a:pPr>
            <a:endParaRPr lang="ca-ES" sz="1200" b="0" dirty="0" smtClean="0">
              <a:latin typeface="+mn-lt"/>
              <a:sym typeface="Wingdings" pitchFamily="2" charset="2"/>
            </a:endParaRPr>
          </a:p>
          <a:p>
            <a:pPr marL="342900" indent="-342900">
              <a:buFont typeface="+mj-lt"/>
              <a:buAutoNum type="arabicPeriod"/>
            </a:pPr>
            <a:endParaRPr lang="ca-ES" sz="1200" b="0" dirty="0" smtClean="0">
              <a:latin typeface="+mn-lt"/>
              <a:sym typeface="Wingdings" pitchFamily="2" charset="2"/>
            </a:endParaRPr>
          </a:p>
          <a:p>
            <a:pPr marL="342900" indent="-342900">
              <a:buFont typeface="+mj-lt"/>
              <a:buAutoNum type="arabicPeriod"/>
            </a:pPr>
            <a:r>
              <a:rPr lang="ca-ES" sz="1200" b="0" dirty="0" smtClean="0">
                <a:latin typeface="+mn-lt"/>
                <a:sym typeface="Wingdings" pitchFamily="2" charset="2"/>
              </a:rPr>
              <a:t>Clicar </a:t>
            </a:r>
            <a:r>
              <a:rPr lang="ca-ES" sz="1200" dirty="0" err="1" smtClean="0">
                <a:latin typeface="+mn-lt"/>
                <a:sym typeface="Wingdings" pitchFamily="2" charset="2"/>
              </a:rPr>
              <a:t>Add</a:t>
            </a:r>
            <a:endParaRPr lang="ca-ES" sz="1200" dirty="0" smtClean="0">
              <a:latin typeface="+mn-lt"/>
            </a:endParaRPr>
          </a:p>
        </p:txBody>
      </p:sp>
      <p:sp>
        <p:nvSpPr>
          <p:cNvPr id="31" name="Isosceles Triangle 30"/>
          <p:cNvSpPr/>
          <p:nvPr/>
        </p:nvSpPr>
        <p:spPr bwMode="auto">
          <a:xfrm rot="5400000">
            <a:off x="5738581" y="245004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7" name="TextBox 26"/>
          <p:cNvSpPr txBox="1"/>
          <p:nvPr/>
        </p:nvSpPr>
        <p:spPr>
          <a:xfrm>
            <a:off x="6234765" y="3685815"/>
            <a:ext cx="2934774" cy="1399354"/>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Seleccionar el nom del proveïdor al qual volem assignar la tasca</a:t>
            </a:r>
          </a:p>
          <a:p>
            <a:pPr marL="342900" indent="-342900">
              <a:buFont typeface="+mj-lt"/>
              <a:buAutoNum type="arabicPeriod" startAt="3"/>
            </a:pPr>
            <a:endParaRPr lang="ca-ES" sz="1200" b="0" dirty="0" smtClean="0">
              <a:latin typeface="+mn-lt"/>
            </a:endParaRPr>
          </a:p>
          <a:p>
            <a:pPr marL="342900" indent="-342900">
              <a:buFont typeface="+mj-lt"/>
              <a:buAutoNum type="arabicPeriod" startAt="3"/>
            </a:pPr>
            <a:endParaRPr lang="ca-ES" sz="1200" b="0" dirty="0" smtClean="0">
              <a:latin typeface="+mn-lt"/>
            </a:endParaRPr>
          </a:p>
          <a:p>
            <a:pPr marL="342900" indent="-342900">
              <a:buFont typeface="+mj-lt"/>
              <a:buAutoNum type="arabicPeriod" startAt="3"/>
            </a:pPr>
            <a:r>
              <a:rPr lang="ca-ES" sz="1200" b="0" dirty="0" smtClean="0">
                <a:latin typeface="+mn-lt"/>
              </a:rPr>
              <a:t>Clicar </a:t>
            </a:r>
            <a:r>
              <a:rPr lang="ca-ES" sz="1200" dirty="0" err="1" smtClean="0">
                <a:latin typeface="+mn-lt"/>
              </a:rPr>
              <a:t>Add</a:t>
            </a:r>
            <a:endParaRPr lang="ca-ES" sz="1200" dirty="0" smtClean="0">
              <a:latin typeface="+mn-lt"/>
            </a:endParaRPr>
          </a:p>
        </p:txBody>
      </p:sp>
      <p:sp>
        <p:nvSpPr>
          <p:cNvPr id="32" name="Isosceles Triangle 31"/>
          <p:cNvSpPr/>
          <p:nvPr/>
        </p:nvSpPr>
        <p:spPr bwMode="auto">
          <a:xfrm rot="5400000">
            <a:off x="5741735" y="430903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4.2.2.2 Assignar recursos a tasques (1/3)</a:t>
            </a:r>
            <a:endParaRPr lang="ca-ES" sz="1600" dirty="0">
              <a:solidFill>
                <a:schemeClr val="bg2">
                  <a:lumMod val="75000"/>
                </a:schemeClr>
              </a:solidFill>
            </a:endParaRPr>
          </a:p>
        </p:txBody>
      </p:sp>
      <p:grpSp>
        <p:nvGrpSpPr>
          <p:cNvPr id="9" name="Group 8"/>
          <p:cNvGrpSpPr/>
          <p:nvPr/>
        </p:nvGrpSpPr>
        <p:grpSpPr>
          <a:xfrm>
            <a:off x="1040183" y="1777982"/>
            <a:ext cx="4568816" cy="1497033"/>
            <a:chOff x="853440" y="1777983"/>
            <a:chExt cx="4341094" cy="1422417"/>
          </a:xfrm>
        </p:grpSpPr>
        <p:pic>
          <p:nvPicPr>
            <p:cNvPr id="3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53440" y="1777983"/>
              <a:ext cx="4341094" cy="1422417"/>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4" name="Rectangle 33"/>
            <p:cNvSpPr/>
            <p:nvPr/>
          </p:nvSpPr>
          <p:spPr bwMode="auto">
            <a:xfrm>
              <a:off x="919385" y="2873068"/>
              <a:ext cx="531951" cy="29341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7" name="Group 6"/>
          <p:cNvGrpSpPr/>
          <p:nvPr/>
        </p:nvGrpSpPr>
        <p:grpSpPr>
          <a:xfrm>
            <a:off x="1040183" y="3685815"/>
            <a:ext cx="4568816" cy="1399355"/>
            <a:chOff x="853440" y="3540945"/>
            <a:chExt cx="4167518" cy="1276444"/>
          </a:xfrm>
        </p:grpSpPr>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53440" y="3540945"/>
              <a:ext cx="4167518" cy="1276444"/>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8" name="Rectangle 37"/>
            <p:cNvSpPr/>
            <p:nvPr/>
          </p:nvSpPr>
          <p:spPr bwMode="auto">
            <a:xfrm>
              <a:off x="884884" y="3903089"/>
              <a:ext cx="1781799" cy="2042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Rectangle 38"/>
            <p:cNvSpPr/>
            <p:nvPr/>
          </p:nvSpPr>
          <p:spPr bwMode="auto">
            <a:xfrm>
              <a:off x="940387" y="4457093"/>
              <a:ext cx="711832" cy="2042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5" name="Oval 34"/>
          <p:cNvSpPr/>
          <p:nvPr/>
        </p:nvSpPr>
        <p:spPr bwMode="auto">
          <a:xfrm>
            <a:off x="666696" y="177798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sp>
        <p:nvSpPr>
          <p:cNvPr id="36" name="Oval 35"/>
          <p:cNvSpPr/>
          <p:nvPr/>
        </p:nvSpPr>
        <p:spPr bwMode="auto">
          <a:xfrm>
            <a:off x="669607" y="289694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2</a:t>
            </a:r>
            <a:endParaRPr lang="ca-ES" sz="1600" dirty="0">
              <a:solidFill>
                <a:schemeClr val="bg1"/>
              </a:solidFill>
            </a:endParaRPr>
          </a:p>
        </p:txBody>
      </p:sp>
      <p:sp>
        <p:nvSpPr>
          <p:cNvPr id="41" name="Oval 40"/>
          <p:cNvSpPr/>
          <p:nvPr/>
        </p:nvSpPr>
        <p:spPr bwMode="auto">
          <a:xfrm>
            <a:off x="666696" y="378113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sp>
        <p:nvSpPr>
          <p:cNvPr id="37" name="Oval 36"/>
          <p:cNvSpPr/>
          <p:nvPr/>
        </p:nvSpPr>
        <p:spPr bwMode="auto">
          <a:xfrm>
            <a:off x="666336" y="451171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Tree>
    <p:extLst>
      <p:ext uri="{BB962C8B-B14F-4D97-AF65-F5344CB8AC3E}">
        <p14:creationId xmlns:p14="http://schemas.microsoft.com/office/powerpoint/2010/main" val="306766988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853439" y="1965954"/>
            <a:ext cx="4467861" cy="1362075"/>
            <a:chOff x="853439" y="1965954"/>
            <a:chExt cx="4467861" cy="1362075"/>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39" y="1965954"/>
              <a:ext cx="4467861"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33"/>
            <p:cNvSpPr/>
            <p:nvPr/>
          </p:nvSpPr>
          <p:spPr bwMode="auto">
            <a:xfrm>
              <a:off x="2202088" y="2004980"/>
              <a:ext cx="750752" cy="26832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Rectangle 33"/>
            <p:cNvSpPr/>
            <p:nvPr/>
          </p:nvSpPr>
          <p:spPr bwMode="auto">
            <a:xfrm>
              <a:off x="4132488" y="3005634"/>
              <a:ext cx="750752" cy="26832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4.2.2.2  Assignar recursos a tasques (2/3)</a:t>
            </a:r>
            <a:endParaRPr lang="ca-ES" sz="1600" dirty="0">
              <a:solidFill>
                <a:schemeClr val="bg2">
                  <a:lumMod val="75000"/>
                </a:schemeClr>
              </a:solidFill>
            </a:endParaRPr>
          </a:p>
        </p:txBody>
      </p:sp>
      <p:sp>
        <p:nvSpPr>
          <p:cNvPr id="20" name="TextBox 19"/>
          <p:cNvSpPr txBox="1"/>
          <p:nvPr/>
        </p:nvSpPr>
        <p:spPr>
          <a:xfrm>
            <a:off x="6426200" y="1779045"/>
            <a:ext cx="2946649" cy="1494909"/>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sym typeface="Wingdings" pitchFamily="2" charset="2"/>
              </a:rPr>
              <a:t>Clicar a la pestanya </a:t>
            </a:r>
            <a:r>
              <a:rPr lang="ca-ES" sz="1200" dirty="0" err="1" smtClean="0">
                <a:latin typeface="+mn-lt"/>
                <a:sym typeface="Wingdings" pitchFamily="2" charset="2"/>
              </a:rPr>
              <a:t>Tasks</a:t>
            </a:r>
            <a:endParaRPr lang="ca-ES" sz="1200" dirty="0" smtClean="0">
              <a:latin typeface="+mn-lt"/>
              <a:sym typeface="Wingdings" pitchFamily="2" charset="2"/>
            </a:endParaRPr>
          </a:p>
          <a:p>
            <a:pPr marL="342900" indent="-342900">
              <a:buFont typeface="+mj-lt"/>
              <a:buAutoNum type="arabicPeriod" startAt="5"/>
            </a:pPr>
            <a:r>
              <a:rPr lang="ca-ES" sz="1200" b="0" dirty="0" smtClean="0">
                <a:latin typeface="+mn-lt"/>
                <a:sym typeface="Wingdings" pitchFamily="2" charset="2"/>
              </a:rPr>
              <a:t>Obrir el desplegable Open in </a:t>
            </a:r>
            <a:r>
              <a:rPr lang="ca-ES" sz="1200" b="0" dirty="0" err="1" smtClean="0">
                <a:latin typeface="+mn-lt"/>
                <a:sym typeface="Wingdings" pitchFamily="2" charset="2"/>
              </a:rPr>
              <a:t>Scheduler</a:t>
            </a:r>
            <a:r>
              <a:rPr lang="ca-ES" sz="1200" b="0" dirty="0" smtClean="0">
                <a:latin typeface="+mn-lt"/>
                <a:sym typeface="Wingdings" pitchFamily="2" charset="2"/>
              </a:rPr>
              <a:t> i seleccionar l’opció </a:t>
            </a:r>
            <a:r>
              <a:rPr lang="ca-ES" sz="1200" b="0" dirty="0" err="1" smtClean="0">
                <a:latin typeface="+mn-lt"/>
                <a:sym typeface="Wingdings" pitchFamily="2" charset="2"/>
              </a:rPr>
              <a:t>Clarity</a:t>
            </a:r>
            <a:r>
              <a:rPr lang="ca-ES" sz="1200" b="0" dirty="0" smtClean="0">
                <a:latin typeface="+mn-lt"/>
                <a:sym typeface="Wingdings" pitchFamily="2" charset="2"/>
              </a:rPr>
              <a:t> Gantt</a:t>
            </a:r>
          </a:p>
        </p:txBody>
      </p:sp>
      <p:sp>
        <p:nvSpPr>
          <p:cNvPr id="21" name="Isosceles Triangle 20"/>
          <p:cNvSpPr/>
          <p:nvPr/>
        </p:nvSpPr>
        <p:spPr bwMode="auto">
          <a:xfrm rot="5400000">
            <a:off x="5724453" y="257053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3" name="Isosceles Triangle 22"/>
          <p:cNvSpPr/>
          <p:nvPr/>
        </p:nvSpPr>
        <p:spPr bwMode="auto">
          <a:xfrm rot="5400000">
            <a:off x="5724451" y="389297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666696" y="177798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5</a:t>
            </a:r>
          </a:p>
        </p:txBody>
      </p:sp>
      <p:sp>
        <p:nvSpPr>
          <p:cNvPr id="17" name="TextBox 19"/>
          <p:cNvSpPr txBox="1"/>
          <p:nvPr/>
        </p:nvSpPr>
        <p:spPr>
          <a:xfrm>
            <a:off x="6426200" y="3600633"/>
            <a:ext cx="2946649" cy="787894"/>
          </a:xfrm>
          <a:prstGeom prst="rect">
            <a:avLst/>
          </a:prstGeom>
          <a:noFill/>
          <a:ln>
            <a:solidFill>
              <a:schemeClr val="accent1"/>
            </a:solidFill>
          </a:ln>
        </p:spPr>
        <p:txBody>
          <a:bodyPr wrap="square" rtlCol="0" anchor="ctr">
            <a:noAutofit/>
          </a:bodyPr>
          <a:lstStyle/>
          <a:p>
            <a:pPr marL="342900" indent="-342900">
              <a:buFont typeface="+mj-lt"/>
              <a:buAutoNum type="arabicPeriod" startAt="7"/>
            </a:pPr>
            <a:r>
              <a:rPr lang="ca-ES" sz="1200" b="0" dirty="0" smtClean="0">
                <a:latin typeface="+mn-lt"/>
                <a:sym typeface="Wingdings" pitchFamily="2" charset="2"/>
              </a:rPr>
              <a:t>Clicar sobre el nom de la primera tasca que s'anomenarà igual que el nom del projecte per accedir a les propietats.</a:t>
            </a:r>
            <a:endParaRPr lang="ca-ES" sz="1200" dirty="0" smtClean="0">
              <a:latin typeface="+mn-lt"/>
              <a:sym typeface="Wingdings" pitchFamily="2" charset="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3439" y="3550326"/>
            <a:ext cx="34480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3439" y="4584616"/>
            <a:ext cx="3448050" cy="173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19"/>
          <p:cNvSpPr txBox="1"/>
          <p:nvPr/>
        </p:nvSpPr>
        <p:spPr>
          <a:xfrm>
            <a:off x="6414325" y="4591148"/>
            <a:ext cx="2946649" cy="1733451"/>
          </a:xfrm>
          <a:prstGeom prst="rect">
            <a:avLst/>
          </a:prstGeom>
          <a:noFill/>
          <a:ln>
            <a:solidFill>
              <a:schemeClr val="accent1"/>
            </a:solidFill>
          </a:ln>
        </p:spPr>
        <p:txBody>
          <a:bodyPr wrap="square" rtlCol="0" anchor="ctr">
            <a:noAutofit/>
          </a:bodyPr>
          <a:lstStyle/>
          <a:p>
            <a:pPr marL="342900" indent="-342900">
              <a:buFont typeface="+mj-lt"/>
              <a:buAutoNum type="arabicPeriod" startAt="8"/>
            </a:pPr>
            <a:r>
              <a:rPr lang="ca-ES" sz="1200" b="0" dirty="0" smtClean="0">
                <a:latin typeface="+mn-lt"/>
                <a:sym typeface="Wingdings" pitchFamily="2" charset="2"/>
              </a:rPr>
              <a:t>A la pantalla de propietats de la tasca, clicar la icona assenyalada sota la secció </a:t>
            </a:r>
            <a:r>
              <a:rPr lang="ca-ES" sz="1200" dirty="0" err="1" smtClean="0">
                <a:latin typeface="+mn-lt"/>
                <a:sym typeface="Wingdings" pitchFamily="2" charset="2"/>
              </a:rPr>
              <a:t>Assignments</a:t>
            </a:r>
            <a:r>
              <a:rPr lang="ca-ES" sz="1200" dirty="0" smtClean="0">
                <a:latin typeface="+mn-lt"/>
                <a:sym typeface="Wingdings" pitchFamily="2" charset="2"/>
              </a:rPr>
              <a:t>.</a:t>
            </a:r>
          </a:p>
        </p:txBody>
      </p:sp>
      <p:sp>
        <p:nvSpPr>
          <p:cNvPr id="24" name="Isosceles Triangle 22"/>
          <p:cNvSpPr/>
          <p:nvPr/>
        </p:nvSpPr>
        <p:spPr bwMode="auto">
          <a:xfrm rot="5400000">
            <a:off x="5724453" y="53528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Oval 18"/>
          <p:cNvSpPr/>
          <p:nvPr/>
        </p:nvSpPr>
        <p:spPr bwMode="auto">
          <a:xfrm>
            <a:off x="3596243" y="289084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6</a:t>
            </a:r>
          </a:p>
        </p:txBody>
      </p:sp>
      <p:sp>
        <p:nvSpPr>
          <p:cNvPr id="29" name="Rectangle 33"/>
          <p:cNvSpPr/>
          <p:nvPr/>
        </p:nvSpPr>
        <p:spPr bwMode="auto">
          <a:xfrm>
            <a:off x="1338488" y="4117560"/>
            <a:ext cx="750752" cy="26832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Oval 18"/>
          <p:cNvSpPr/>
          <p:nvPr/>
        </p:nvSpPr>
        <p:spPr bwMode="auto">
          <a:xfrm>
            <a:off x="666696" y="398502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cxnSp>
        <p:nvCxnSpPr>
          <p:cNvPr id="31" name="Straight Arrow Connector 8"/>
          <p:cNvCxnSpPr/>
          <p:nvPr/>
        </p:nvCxnSpPr>
        <p:spPr bwMode="auto">
          <a:xfrm flipH="1">
            <a:off x="1427388" y="5854361"/>
            <a:ext cx="286476" cy="332989"/>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Oval 18"/>
          <p:cNvSpPr/>
          <p:nvPr/>
        </p:nvSpPr>
        <p:spPr bwMode="auto">
          <a:xfrm>
            <a:off x="632352" y="566638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8</a:t>
            </a:r>
          </a:p>
        </p:txBody>
      </p:sp>
    </p:spTree>
    <p:extLst>
      <p:ext uri="{BB962C8B-B14F-4D97-AF65-F5344CB8AC3E}">
        <p14:creationId xmlns:p14="http://schemas.microsoft.com/office/powerpoint/2010/main" val="22693931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853439" y="1883782"/>
            <a:ext cx="3923213" cy="2265792"/>
            <a:chOff x="853439" y="1883782"/>
            <a:chExt cx="3923213" cy="2265792"/>
          </a:xfrm>
        </p:grpSpPr>
        <p:grpSp>
          <p:nvGrpSpPr>
            <p:cNvPr id="2" name="1 Grupo"/>
            <p:cNvGrpSpPr/>
            <p:nvPr/>
          </p:nvGrpSpPr>
          <p:grpSpPr>
            <a:xfrm>
              <a:off x="853439" y="1883782"/>
              <a:ext cx="3923213" cy="2265792"/>
              <a:chOff x="853439" y="1883782"/>
              <a:chExt cx="3923213" cy="2265792"/>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39" y="1883782"/>
                <a:ext cx="3923213" cy="226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33"/>
              <p:cNvSpPr/>
              <p:nvPr/>
            </p:nvSpPr>
            <p:spPr bwMode="auto">
              <a:xfrm>
                <a:off x="1274686" y="3809442"/>
                <a:ext cx="922413" cy="3088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9" name="Rectangle 33"/>
            <p:cNvSpPr/>
            <p:nvPr/>
          </p:nvSpPr>
          <p:spPr bwMode="auto">
            <a:xfrm>
              <a:off x="4025900" y="3013352"/>
              <a:ext cx="750752" cy="15440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4.2.2.2  Assignar recursos a tasques (</a:t>
            </a:r>
            <a:r>
              <a:rPr lang="ca-ES" sz="1600" dirty="0">
                <a:solidFill>
                  <a:schemeClr val="bg2">
                    <a:lumMod val="75000"/>
                  </a:schemeClr>
                </a:solidFill>
              </a:rPr>
              <a:t>3</a:t>
            </a:r>
            <a:r>
              <a:rPr lang="ca-ES" sz="1600" dirty="0" smtClean="0">
                <a:solidFill>
                  <a:schemeClr val="bg2">
                    <a:lumMod val="75000"/>
                  </a:schemeClr>
                </a:solidFill>
              </a:rPr>
              <a:t>/3)</a:t>
            </a:r>
            <a:endParaRPr lang="ca-ES" sz="1600" dirty="0">
              <a:solidFill>
                <a:schemeClr val="bg2">
                  <a:lumMod val="75000"/>
                </a:schemeClr>
              </a:solidFill>
            </a:endParaRPr>
          </a:p>
        </p:txBody>
      </p:sp>
      <p:sp>
        <p:nvSpPr>
          <p:cNvPr id="20" name="TextBox 19"/>
          <p:cNvSpPr txBox="1"/>
          <p:nvPr/>
        </p:nvSpPr>
        <p:spPr>
          <a:xfrm>
            <a:off x="6426200" y="1779045"/>
            <a:ext cx="2946649" cy="2370529"/>
          </a:xfrm>
          <a:prstGeom prst="rect">
            <a:avLst/>
          </a:prstGeom>
          <a:noFill/>
          <a:ln>
            <a:solidFill>
              <a:schemeClr val="accent1"/>
            </a:solidFill>
          </a:ln>
        </p:spPr>
        <p:txBody>
          <a:bodyPr wrap="square" rtlCol="0" anchor="ctr">
            <a:noAutofit/>
          </a:bodyPr>
          <a:lstStyle/>
          <a:p>
            <a:pPr marL="342900" indent="-342900">
              <a:buFont typeface="+mj-lt"/>
              <a:buAutoNum type="arabicPeriod" startAt="9"/>
            </a:pPr>
            <a:r>
              <a:rPr lang="ca-ES" sz="1200" b="0" dirty="0" smtClean="0">
                <a:latin typeface="+mn-lt"/>
                <a:sym typeface="Wingdings" pitchFamily="2" charset="2"/>
              </a:rPr>
              <a:t>Introduir al camp </a:t>
            </a:r>
            <a:r>
              <a:rPr lang="ca-ES" sz="1200" dirty="0" err="1" smtClean="0">
                <a:latin typeface="+mn-lt"/>
                <a:sym typeface="Wingdings" pitchFamily="2" charset="2"/>
              </a:rPr>
              <a:t>Value</a:t>
            </a:r>
            <a:r>
              <a:rPr lang="ca-ES" sz="1200" b="0" dirty="0" smtClean="0">
                <a:latin typeface="+mn-lt"/>
                <a:sym typeface="Wingdings" pitchFamily="2" charset="2"/>
              </a:rPr>
              <a:t> sota la secció </a:t>
            </a:r>
            <a:r>
              <a:rPr lang="ca-ES" sz="1200" dirty="0" smtClean="0">
                <a:latin typeface="+mn-lt"/>
                <a:sym typeface="Wingdings" pitchFamily="2" charset="2"/>
              </a:rPr>
              <a:t>ETC </a:t>
            </a:r>
            <a:r>
              <a:rPr lang="ca-ES" sz="1200" dirty="0" err="1" smtClean="0">
                <a:latin typeface="+mn-lt"/>
                <a:sym typeface="Wingdings" pitchFamily="2" charset="2"/>
              </a:rPr>
              <a:t>Details</a:t>
            </a:r>
            <a:r>
              <a:rPr lang="ca-ES" sz="1200" dirty="0" smtClean="0">
                <a:latin typeface="+mn-lt"/>
                <a:sym typeface="Wingdings" pitchFamily="2" charset="2"/>
              </a:rPr>
              <a:t> </a:t>
            </a:r>
            <a:r>
              <a:rPr lang="ca-ES" sz="1200" b="0" dirty="0" smtClean="0">
                <a:latin typeface="+mn-lt"/>
                <a:sym typeface="Wingdings" pitchFamily="2" charset="2"/>
              </a:rPr>
              <a:t>en número d’hores total previstes per el projecte ( camp </a:t>
            </a:r>
            <a:r>
              <a:rPr lang="ca-ES" sz="1200" dirty="0" err="1" smtClean="0">
                <a:latin typeface="+mn-lt"/>
                <a:sym typeface="Wingdings" pitchFamily="2" charset="2"/>
              </a:rPr>
              <a:t>Effort</a:t>
            </a:r>
            <a:r>
              <a:rPr lang="ca-ES" sz="1200" b="0" dirty="0">
                <a:latin typeface="+mn-lt"/>
                <a:sym typeface="Wingdings" pitchFamily="2" charset="2"/>
              </a:rPr>
              <a:t> </a:t>
            </a:r>
            <a:r>
              <a:rPr lang="ca-ES" sz="1200" b="0" dirty="0" smtClean="0">
                <a:latin typeface="+mn-lt"/>
                <a:sym typeface="Wingdings" pitchFamily="2" charset="2"/>
              </a:rPr>
              <a:t>del projecte)</a:t>
            </a:r>
          </a:p>
          <a:p>
            <a:pPr marL="342900" indent="-342900">
              <a:buFont typeface="+mj-lt"/>
              <a:buAutoNum type="arabicPeriod" startAt="9"/>
            </a:pPr>
            <a:r>
              <a:rPr lang="ca-ES" sz="1200" b="0" dirty="0" smtClean="0">
                <a:latin typeface="+mn-lt"/>
                <a:sym typeface="Wingdings" pitchFamily="2" charset="2"/>
              </a:rPr>
              <a:t>Clicar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endParaRPr lang="ca-ES" sz="1200" dirty="0" smtClean="0">
              <a:latin typeface="+mn-lt"/>
              <a:sym typeface="Wingdings" pitchFamily="2" charset="2"/>
            </a:endParaRPr>
          </a:p>
        </p:txBody>
      </p:sp>
      <p:sp>
        <p:nvSpPr>
          <p:cNvPr id="21" name="Isosceles Triangle 20"/>
          <p:cNvSpPr/>
          <p:nvPr/>
        </p:nvSpPr>
        <p:spPr bwMode="auto">
          <a:xfrm rot="5400000">
            <a:off x="5724453" y="257053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3" name="Isosceles Triangle 22"/>
          <p:cNvSpPr/>
          <p:nvPr/>
        </p:nvSpPr>
        <p:spPr bwMode="auto">
          <a:xfrm rot="5400000">
            <a:off x="5737076" y="495410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Oval 18"/>
          <p:cNvSpPr/>
          <p:nvPr/>
        </p:nvSpPr>
        <p:spPr bwMode="auto">
          <a:xfrm>
            <a:off x="666696" y="177798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9</a:t>
            </a:r>
          </a:p>
        </p:txBody>
      </p:sp>
      <p:sp>
        <p:nvSpPr>
          <p:cNvPr id="17" name="TextBox 19"/>
          <p:cNvSpPr txBox="1"/>
          <p:nvPr/>
        </p:nvSpPr>
        <p:spPr>
          <a:xfrm>
            <a:off x="6439643" y="4362138"/>
            <a:ext cx="2946649" cy="1336835"/>
          </a:xfrm>
          <a:prstGeom prst="rect">
            <a:avLst/>
          </a:prstGeom>
          <a:noFill/>
          <a:ln>
            <a:solidFill>
              <a:schemeClr val="accent1"/>
            </a:solidFill>
          </a:ln>
        </p:spPr>
        <p:txBody>
          <a:bodyPr wrap="square" rtlCol="0" anchor="ctr">
            <a:noAutofit/>
          </a:bodyPr>
          <a:lstStyle/>
          <a:p>
            <a:pPr marL="342900" indent="-342900">
              <a:buFont typeface="+mj-lt"/>
              <a:buAutoNum type="arabicPeriod" startAt="11"/>
            </a:pPr>
            <a:r>
              <a:rPr lang="ca-ES" sz="1200" b="0" dirty="0" smtClean="0">
                <a:latin typeface="+mn-lt"/>
                <a:sym typeface="Wingdings" pitchFamily="2" charset="2"/>
              </a:rPr>
              <a:t>Clicar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dirty="0" smtClean="0">
                <a:latin typeface="+mn-lt"/>
                <a:sym typeface="Wingdings" pitchFamily="2" charset="2"/>
              </a:rPr>
              <a:t> </a:t>
            </a:r>
            <a:r>
              <a:rPr lang="ca-ES" sz="1200" b="0" dirty="0" smtClean="0">
                <a:latin typeface="+mn-lt"/>
                <a:sym typeface="Wingdings" pitchFamily="2" charset="2"/>
              </a:rPr>
              <a:t>a la pantalla de propietats de la tasca</a:t>
            </a:r>
          </a:p>
          <a:p>
            <a:pPr marL="342900" indent="-342900">
              <a:buFont typeface="+mj-lt"/>
              <a:buAutoNum type="arabicPeriod" startAt="11"/>
            </a:pPr>
            <a:r>
              <a:rPr lang="ca-ES" sz="1200" b="0" dirty="0" smtClean="0">
                <a:latin typeface="+mn-lt"/>
                <a:sym typeface="Wingdings" pitchFamily="2" charset="2"/>
              </a:rPr>
              <a:t>I finalment tancar la finestra de </a:t>
            </a:r>
            <a:r>
              <a:rPr lang="ca-ES" sz="1200" dirty="0" err="1" smtClean="0">
                <a:latin typeface="+mn-lt"/>
                <a:sym typeface="Wingdings" pitchFamily="2" charset="2"/>
              </a:rPr>
              <a:t>Clarity</a:t>
            </a:r>
            <a:r>
              <a:rPr lang="ca-ES" sz="1200" dirty="0" smtClean="0">
                <a:latin typeface="+mn-lt"/>
                <a:sym typeface="Wingdings" pitchFamily="2" charset="2"/>
              </a:rPr>
              <a:t> Gantt.</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4652" y="4263797"/>
            <a:ext cx="2947087" cy="128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33"/>
          <p:cNvSpPr/>
          <p:nvPr/>
        </p:nvSpPr>
        <p:spPr bwMode="auto">
          <a:xfrm>
            <a:off x="1401685" y="5389574"/>
            <a:ext cx="922413" cy="15440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Oval 18"/>
          <p:cNvSpPr/>
          <p:nvPr/>
        </p:nvSpPr>
        <p:spPr bwMode="auto">
          <a:xfrm>
            <a:off x="666695" y="3742305"/>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10</a:t>
            </a:r>
            <a:endParaRPr lang="ca-ES" sz="1600" dirty="0">
              <a:solidFill>
                <a:schemeClr val="bg1"/>
              </a:solidFill>
            </a:endParaRPr>
          </a:p>
        </p:txBody>
      </p:sp>
      <p:sp>
        <p:nvSpPr>
          <p:cNvPr id="31" name="Oval 18"/>
          <p:cNvSpPr/>
          <p:nvPr/>
        </p:nvSpPr>
        <p:spPr bwMode="auto">
          <a:xfrm>
            <a:off x="552767" y="5174050"/>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11</a:t>
            </a:r>
            <a:endParaRPr lang="ca-ES" sz="1600" dirty="0">
              <a:solidFill>
                <a:schemeClr val="bg1"/>
              </a:solidFill>
            </a:endParaRPr>
          </a:p>
        </p:txBody>
      </p:sp>
    </p:spTree>
    <p:extLst>
      <p:ext uri="{BB962C8B-B14F-4D97-AF65-F5344CB8AC3E}">
        <p14:creationId xmlns:p14="http://schemas.microsoft.com/office/powerpoint/2010/main" val="31256492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4.2.2.3  Marcar fites: Meritació Proveïdor i Facturació Client (1/3)</a:t>
            </a:r>
            <a:endParaRPr lang="ca-ES" sz="1600" dirty="0">
              <a:solidFill>
                <a:srgbClr val="FF0000"/>
              </a:solidFill>
            </a:endParaRPr>
          </a:p>
        </p:txBody>
      </p:sp>
      <p:sp>
        <p:nvSpPr>
          <p:cNvPr id="20" name="Oval 1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21" name="Group 974"/>
          <p:cNvGrpSpPr/>
          <p:nvPr/>
        </p:nvGrpSpPr>
        <p:grpSpPr>
          <a:xfrm>
            <a:off x="9016007" y="1052222"/>
            <a:ext cx="370285" cy="357626"/>
            <a:chOff x="6739212" y="4562603"/>
            <a:chExt cx="240641" cy="232414"/>
          </a:xfrm>
          <a:solidFill>
            <a:schemeClr val="tx1"/>
          </a:solidFill>
        </p:grpSpPr>
        <p:sp>
          <p:nvSpPr>
            <p:cNvPr id="22"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3"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pic>
        <p:nvPicPr>
          <p:cNvPr id="1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9151" y="1942498"/>
            <a:ext cx="8370922" cy="10731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Oval 25"/>
          <p:cNvSpPr/>
          <p:nvPr/>
        </p:nvSpPr>
        <p:spPr bwMode="auto">
          <a:xfrm>
            <a:off x="480323" y="17747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sp>
        <p:nvSpPr>
          <p:cNvPr id="27" name="Rectangle 26"/>
          <p:cNvSpPr/>
          <p:nvPr/>
        </p:nvSpPr>
        <p:spPr bwMode="auto">
          <a:xfrm>
            <a:off x="853810" y="2768600"/>
            <a:ext cx="1635390" cy="24709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0" name="Straight Arrow Connector 29"/>
          <p:cNvCxnSpPr/>
          <p:nvPr/>
        </p:nvCxnSpPr>
        <p:spPr bwMode="auto">
          <a:xfrm>
            <a:off x="1671505" y="3015694"/>
            <a:ext cx="0" cy="332988"/>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3470" y="3429785"/>
            <a:ext cx="4096716" cy="374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 name="Isosceles Triangle 33"/>
          <p:cNvSpPr/>
          <p:nvPr/>
        </p:nvSpPr>
        <p:spPr bwMode="auto">
          <a:xfrm rot="5400000">
            <a:off x="4994976" y="354061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34"/>
          <p:cNvSpPr txBox="1"/>
          <p:nvPr/>
        </p:nvSpPr>
        <p:spPr>
          <a:xfrm>
            <a:off x="5480242" y="3177898"/>
            <a:ext cx="3709831" cy="87842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t>Tenir una notificació a Home </a:t>
            </a:r>
            <a:r>
              <a:rPr lang="ca-ES" sz="1200" b="0" dirty="0" smtClean="0">
                <a:sym typeface="Wingdings" pitchFamily="2" charset="2"/>
              </a:rPr>
              <a:t> General de que hi ha un projecte del qual se n’ha de fer la planificació amb l’estat:</a:t>
            </a:r>
            <a:br>
              <a:rPr lang="ca-ES" sz="1200" b="0" dirty="0" smtClean="0">
                <a:sym typeface="Wingdings" pitchFamily="2" charset="2"/>
              </a:rPr>
            </a:br>
            <a:r>
              <a:rPr lang="ca-ES" sz="1200" i="1" dirty="0" smtClean="0">
                <a:sym typeface="Wingdings" pitchFamily="2" charset="2"/>
              </a:rPr>
              <a:t>Cal planificar el projecte</a:t>
            </a:r>
            <a:endParaRPr lang="ca-ES" sz="1200" i="1" dirty="0"/>
          </a:p>
        </p:txBody>
      </p:sp>
      <p:sp>
        <p:nvSpPr>
          <p:cNvPr id="29" name="TextBox 28"/>
          <p:cNvSpPr txBox="1"/>
          <p:nvPr/>
        </p:nvSpPr>
        <p:spPr>
          <a:xfrm>
            <a:off x="5480242" y="4222544"/>
            <a:ext cx="3709831" cy="183343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a:t>Anar a Home </a:t>
            </a:r>
            <a:r>
              <a:rPr lang="ca-ES" sz="1200" b="0" dirty="0">
                <a:sym typeface="Wingdings" pitchFamily="2" charset="2"/>
              </a:rPr>
              <a:t> </a:t>
            </a:r>
            <a:r>
              <a:rPr lang="ca-ES" sz="1200" b="0" dirty="0" err="1">
                <a:sym typeface="Wingdings" pitchFamily="2" charset="2"/>
              </a:rPr>
              <a:t>Projects</a:t>
            </a:r>
            <a:r>
              <a:rPr lang="ca-ES" sz="1200" b="0" dirty="0">
                <a:sym typeface="Wingdings" pitchFamily="2" charset="2"/>
              </a:rPr>
              <a:t> i clicar sobre el projecte </a:t>
            </a:r>
            <a:r>
              <a:rPr lang="ca-ES" sz="1200" b="0" dirty="0" smtClean="0">
                <a:sym typeface="Wingdings" pitchFamily="2" charset="2"/>
              </a:rPr>
              <a:t>que ha planificat el proveïdor. Anar a la pestanya </a:t>
            </a:r>
            <a:r>
              <a:rPr lang="ca-ES" sz="1200" b="0" dirty="0" err="1" smtClean="0">
                <a:sym typeface="Wingdings" pitchFamily="2" charset="2"/>
              </a:rPr>
              <a:t>Tasks</a:t>
            </a:r>
            <a:r>
              <a:rPr lang="ca-ES" sz="1200" b="0" dirty="0" smtClean="0">
                <a:sym typeface="Wingdings" pitchFamily="2" charset="2"/>
              </a:rPr>
              <a:t>.</a:t>
            </a:r>
            <a:br>
              <a:rPr lang="ca-ES" sz="1200" b="0" dirty="0" smtClean="0">
                <a:sym typeface="Wingdings" pitchFamily="2" charset="2"/>
              </a:rPr>
            </a:br>
            <a:r>
              <a:rPr lang="ca-ES" sz="1200" b="0" dirty="0" smtClean="0">
                <a:sym typeface="Wingdings" pitchFamily="2" charset="2"/>
              </a:rPr>
              <a:t/>
            </a:r>
            <a:br>
              <a:rPr lang="ca-ES" sz="1200" b="0" dirty="0" smtClean="0">
                <a:sym typeface="Wingdings" pitchFamily="2" charset="2"/>
              </a:rPr>
            </a:br>
            <a:r>
              <a:rPr lang="ca-ES" sz="1200" b="0" dirty="0" smtClean="0">
                <a:sym typeface="Wingdings" pitchFamily="2" charset="2"/>
              </a:rPr>
              <a:t>Clicar sobre la tasca de la qual volem marcar fites.</a:t>
            </a:r>
          </a:p>
        </p:txBody>
      </p:sp>
      <p:pic>
        <p:nvPicPr>
          <p:cNvPr id="3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3470" y="4222544"/>
            <a:ext cx="3991426" cy="18334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Oval 30"/>
          <p:cNvSpPr/>
          <p:nvPr/>
        </p:nvSpPr>
        <p:spPr bwMode="auto">
          <a:xfrm>
            <a:off x="461034" y="40345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Isosceles Triangle 35"/>
          <p:cNvSpPr/>
          <p:nvPr/>
        </p:nvSpPr>
        <p:spPr bwMode="auto">
          <a:xfrm rot="5400000">
            <a:off x="4994976" y="506280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034820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593392" y="1773703"/>
            <a:ext cx="3779457" cy="1614944"/>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t>Un cop dins a la tasca, anar </a:t>
            </a:r>
            <a:r>
              <a:rPr lang="ca-ES" sz="1200" b="0" dirty="0"/>
              <a:t>a </a:t>
            </a:r>
            <a:r>
              <a:rPr lang="ca-ES" sz="1200" dirty="0" err="1" smtClean="0"/>
              <a:t>Properties</a:t>
            </a:r>
            <a:r>
              <a:rPr lang="ca-ES" sz="1200" dirty="0" smtClean="0"/>
              <a:t> </a:t>
            </a:r>
            <a:r>
              <a:rPr lang="ca-ES" sz="1200" dirty="0" smtClean="0">
                <a:sym typeface="Wingdings" pitchFamily="2" charset="2"/>
              </a:rPr>
              <a:t> </a:t>
            </a:r>
            <a:r>
              <a:rPr lang="ca-ES" sz="1200" dirty="0" err="1" smtClean="0">
                <a:sym typeface="Wingdings" pitchFamily="2" charset="2"/>
              </a:rPr>
              <a:t>Milestone</a:t>
            </a:r>
            <a:r>
              <a:rPr lang="ca-ES" sz="1200" dirty="0" smtClean="0">
                <a:sym typeface="Wingdings" pitchFamily="2" charset="2"/>
              </a:rPr>
              <a:t> </a:t>
            </a:r>
            <a:r>
              <a:rPr lang="ca-ES" sz="1200" dirty="0" err="1" smtClean="0">
                <a:sym typeface="Wingdings" pitchFamily="2" charset="2"/>
              </a:rPr>
              <a:t>Type</a:t>
            </a:r>
            <a:endParaRPr lang="ca-ES" sz="1200" dirty="0"/>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4.2.2.3  Marcar fites: Meritació Proveïdor i Facturació Client (2/3) </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21" name="Group 974"/>
          <p:cNvGrpSpPr/>
          <p:nvPr/>
        </p:nvGrpSpPr>
        <p:grpSpPr>
          <a:xfrm>
            <a:off x="9016007" y="1052222"/>
            <a:ext cx="370285" cy="357626"/>
            <a:chOff x="6739212" y="4562603"/>
            <a:chExt cx="240641" cy="232414"/>
          </a:xfrm>
          <a:solidFill>
            <a:schemeClr val="tx1"/>
          </a:solidFill>
        </p:grpSpPr>
        <p:sp>
          <p:nvSpPr>
            <p:cNvPr id="22"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3"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0" name="Isosceles Triangle 29"/>
          <p:cNvSpPr/>
          <p:nvPr/>
        </p:nvSpPr>
        <p:spPr bwMode="auto">
          <a:xfrm rot="5400000">
            <a:off x="4876778" y="250472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4" name="TextBox 43"/>
          <p:cNvSpPr txBox="1"/>
          <p:nvPr/>
        </p:nvSpPr>
        <p:spPr>
          <a:xfrm>
            <a:off x="5579949" y="3501809"/>
            <a:ext cx="3792900" cy="2800350"/>
          </a:xfrm>
          <a:prstGeom prst="rect">
            <a:avLst/>
          </a:prstGeom>
          <a:noFill/>
          <a:ln>
            <a:solidFill>
              <a:schemeClr val="accent1"/>
            </a:solidFill>
          </a:ln>
        </p:spPr>
        <p:txBody>
          <a:bodyPr wrap="square" rtlCol="0" anchor="ctr">
            <a:noAutofit/>
          </a:bodyPr>
          <a:lstStyle/>
          <a:p>
            <a:r>
              <a:rPr lang="ca-ES" sz="1200" b="0" dirty="0" smtClean="0">
                <a:latin typeface="+mn-lt"/>
              </a:rPr>
              <a:t>Un cop dins les fites apareixen 2 camps:</a:t>
            </a:r>
            <a:endParaRPr lang="ca-ES" sz="1200" b="0" dirty="0">
              <a:latin typeface="+mn-lt"/>
            </a:endParaRPr>
          </a:p>
          <a:p>
            <a:pPr marL="342900" indent="-342900">
              <a:buFont typeface="+mj-lt"/>
              <a:buAutoNum type="arabicPeriod" startAt="4"/>
            </a:pPr>
            <a:r>
              <a:rPr lang="ca-ES" sz="1200" dirty="0" err="1" smtClean="0">
                <a:latin typeface="+mn-lt"/>
              </a:rPr>
              <a:t>Supplier</a:t>
            </a:r>
            <a:r>
              <a:rPr lang="ca-ES" sz="1200" dirty="0" smtClean="0">
                <a:latin typeface="+mn-lt"/>
              </a:rPr>
              <a:t> </a:t>
            </a:r>
            <a:r>
              <a:rPr lang="ca-ES" sz="1200" dirty="0" err="1" smtClean="0">
                <a:latin typeface="+mn-lt"/>
              </a:rPr>
              <a:t>Milestone</a:t>
            </a:r>
            <a:r>
              <a:rPr lang="ca-ES" sz="1200" dirty="0" smtClean="0">
                <a:latin typeface="+mn-lt"/>
              </a:rPr>
              <a:t>: </a:t>
            </a:r>
            <a:r>
              <a:rPr lang="ca-ES" sz="1200" b="0" dirty="0" smtClean="0">
                <a:latin typeface="+mn-lt"/>
              </a:rPr>
              <a:t>Fita de meritació del proveïdor. Fer </a:t>
            </a:r>
            <a:r>
              <a:rPr lang="ca-ES" sz="1200" b="0" dirty="0" err="1" smtClean="0">
                <a:latin typeface="+mn-lt"/>
              </a:rPr>
              <a:t>check</a:t>
            </a:r>
            <a:r>
              <a:rPr lang="ca-ES" sz="1200" b="0" dirty="0" smtClean="0">
                <a:latin typeface="+mn-lt"/>
              </a:rPr>
              <a:t> en cas que sigui d’aquest tipus.</a:t>
            </a:r>
            <a:endParaRPr lang="ca-ES" sz="1200" dirty="0" smtClean="0">
              <a:latin typeface="+mn-lt"/>
            </a:endParaRPr>
          </a:p>
          <a:p>
            <a:pPr marL="342900" indent="-342900">
              <a:buFont typeface="+mj-lt"/>
              <a:buAutoNum type="arabicPeriod" startAt="4"/>
            </a:pPr>
            <a:r>
              <a:rPr lang="ca-ES" sz="1200" dirty="0" err="1" smtClean="0">
                <a:latin typeface="+mn-lt"/>
              </a:rPr>
              <a:t>Customer</a:t>
            </a:r>
            <a:r>
              <a:rPr lang="ca-ES" sz="1200" dirty="0" smtClean="0">
                <a:latin typeface="+mn-lt"/>
              </a:rPr>
              <a:t> </a:t>
            </a:r>
            <a:r>
              <a:rPr lang="ca-ES" sz="1200" dirty="0" err="1" smtClean="0">
                <a:latin typeface="+mn-lt"/>
              </a:rPr>
              <a:t>Milestone</a:t>
            </a:r>
            <a:r>
              <a:rPr lang="ca-ES" sz="1200" dirty="0" smtClean="0">
                <a:latin typeface="+mn-lt"/>
              </a:rPr>
              <a:t>: </a:t>
            </a:r>
            <a:r>
              <a:rPr lang="ca-ES" sz="1200" b="0" dirty="0" smtClean="0">
                <a:latin typeface="+mn-lt"/>
              </a:rPr>
              <a:t>Fita de Facturació al client. Fer </a:t>
            </a:r>
            <a:r>
              <a:rPr lang="ca-ES" sz="1200" b="0" dirty="0" err="1" smtClean="0">
                <a:latin typeface="+mn-lt"/>
              </a:rPr>
              <a:t>check</a:t>
            </a:r>
            <a:r>
              <a:rPr lang="ca-ES" sz="1200" b="0" dirty="0" smtClean="0">
                <a:latin typeface="+mn-lt"/>
              </a:rPr>
              <a:t> en cas que sigui d’aquest tipus.</a:t>
            </a:r>
          </a:p>
          <a:p>
            <a:r>
              <a:rPr lang="ca-ES" sz="1200" b="0" dirty="0" smtClean="0">
                <a:latin typeface="+mn-lt"/>
              </a:rPr>
              <a:t>Es poden seleccionar els dos tipus de fites si és el cas.</a:t>
            </a:r>
          </a:p>
          <a:p>
            <a:pPr marL="342900" indent="-342900">
              <a:buFont typeface="+mj-lt"/>
              <a:buAutoNum type="arabicPeriod" startAt="6"/>
            </a:pPr>
            <a:r>
              <a:rPr lang="ca-ES" sz="1200" b="0" dirty="0">
                <a:latin typeface="+mn-lt"/>
              </a:rPr>
              <a:t>Desplegar el buscador de les fites. Apareixeran aquelles fites que s’hagin marcat com a tal en el calendari de projecte.</a:t>
            </a:r>
          </a:p>
        </p:txBody>
      </p:sp>
      <p:sp>
        <p:nvSpPr>
          <p:cNvPr id="45" name="Isosceles Triangle 44"/>
          <p:cNvSpPr/>
          <p:nvPr/>
        </p:nvSpPr>
        <p:spPr bwMode="auto">
          <a:xfrm rot="5400000">
            <a:off x="4876778" y="456150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0" name="Group 9"/>
          <p:cNvGrpSpPr/>
          <p:nvPr/>
        </p:nvGrpSpPr>
        <p:grpSpPr>
          <a:xfrm>
            <a:off x="959758" y="1773703"/>
            <a:ext cx="2411932" cy="1614945"/>
            <a:chOff x="769258" y="1773703"/>
            <a:chExt cx="2411932" cy="161494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9258" y="1773703"/>
              <a:ext cx="2035273" cy="16149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5" name="Straight Arrow Connector 34"/>
            <p:cNvCxnSpPr/>
            <p:nvPr/>
          </p:nvCxnSpPr>
          <p:spPr bwMode="auto">
            <a:xfrm flipH="1">
              <a:off x="2785321" y="2656764"/>
              <a:ext cx="395869"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 name="Oval 32"/>
          <p:cNvSpPr/>
          <p:nvPr/>
        </p:nvSpPr>
        <p:spPr bwMode="auto">
          <a:xfrm>
            <a:off x="594623" y="17493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36" name="Oval 35"/>
          <p:cNvSpPr/>
          <p:nvPr/>
        </p:nvSpPr>
        <p:spPr bwMode="auto">
          <a:xfrm>
            <a:off x="594623" y="408742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34" name="Oval 33"/>
          <p:cNvSpPr/>
          <p:nvPr/>
        </p:nvSpPr>
        <p:spPr bwMode="auto">
          <a:xfrm>
            <a:off x="594623" y="496286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5</a:t>
            </a:r>
          </a:p>
        </p:txBody>
      </p:sp>
      <p:pic>
        <p:nvPicPr>
          <p:cNvPr id="2" name="1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110" y="3501809"/>
            <a:ext cx="3876675" cy="2800350"/>
          </a:xfrm>
          <a:prstGeom prst="rect">
            <a:avLst/>
          </a:prstGeom>
        </p:spPr>
      </p:pic>
      <p:cxnSp>
        <p:nvCxnSpPr>
          <p:cNvPr id="31" name="Straight Arrow Connector 34"/>
          <p:cNvCxnSpPr/>
          <p:nvPr/>
        </p:nvCxnSpPr>
        <p:spPr bwMode="auto">
          <a:xfrm flipH="1">
            <a:off x="3911971" y="4839789"/>
            <a:ext cx="395869"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Oval 33"/>
          <p:cNvSpPr/>
          <p:nvPr/>
        </p:nvSpPr>
        <p:spPr bwMode="auto">
          <a:xfrm>
            <a:off x="4407525" y="465181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6</a:t>
            </a:r>
            <a:endParaRPr lang="ca-ES" sz="1600" dirty="0">
              <a:solidFill>
                <a:schemeClr val="bg1"/>
              </a:solidFill>
            </a:endParaRPr>
          </a:p>
        </p:txBody>
      </p:sp>
      <p:cxnSp>
        <p:nvCxnSpPr>
          <p:cNvPr id="12" name="11 Conector recto de flecha"/>
          <p:cNvCxnSpPr>
            <a:stCxn id="37" idx="3"/>
          </p:cNvCxnSpPr>
          <p:nvPr/>
        </p:nvCxnSpPr>
        <p:spPr bwMode="auto">
          <a:xfrm flipH="1">
            <a:off x="3911971" y="4972706"/>
            <a:ext cx="550250" cy="715575"/>
          </a:xfrm>
          <a:prstGeom prst="straightConnector1">
            <a:avLst/>
          </a:prstGeom>
          <a:noFill/>
          <a:ln w="19050">
            <a:solidFill>
              <a:srgbClr val="FF0000"/>
            </a:solidFill>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761637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106</a:t>
            </a:fld>
            <a:endParaRPr lang="ca-ES" noProof="0"/>
          </a:p>
        </p:txBody>
      </p:sp>
      <p:sp>
        <p:nvSpPr>
          <p:cNvPr id="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7" name="Oval 1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8" name="Group 974"/>
          <p:cNvGrpSpPr/>
          <p:nvPr/>
        </p:nvGrpSpPr>
        <p:grpSpPr>
          <a:xfrm>
            <a:off x="9016007" y="1052222"/>
            <a:ext cx="370285" cy="357626"/>
            <a:chOff x="6739212" y="4562603"/>
            <a:chExt cx="240641" cy="232414"/>
          </a:xfrm>
          <a:solidFill>
            <a:schemeClr val="tx1"/>
          </a:solidFill>
        </p:grpSpPr>
        <p:sp>
          <p:nvSpPr>
            <p:cNvPr id="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1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14"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4.2.2.3  Marcar fites: Meritació Proveïdor i Facturació Client (3/3) </a:t>
            </a:r>
            <a:endParaRPr lang="ca-ES" sz="1600" dirty="0">
              <a:solidFill>
                <a:schemeClr val="bg2">
                  <a:lumMod val="75000"/>
                </a:schemeClr>
              </a:solidFill>
            </a:endParaRPr>
          </a:p>
        </p:txBody>
      </p:sp>
      <p:pic>
        <p:nvPicPr>
          <p:cNvPr id="15" name="14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11" y="1757303"/>
            <a:ext cx="5143500" cy="1600200"/>
          </a:xfrm>
          <a:prstGeom prst="rect">
            <a:avLst/>
          </a:prstGeom>
        </p:spPr>
      </p:pic>
      <p:sp>
        <p:nvSpPr>
          <p:cNvPr id="16" name="Isosceles Triangle 29"/>
          <p:cNvSpPr/>
          <p:nvPr/>
        </p:nvSpPr>
        <p:spPr bwMode="auto">
          <a:xfrm rot="5400000">
            <a:off x="5969278" y="257597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TextBox 28"/>
          <p:cNvSpPr txBox="1"/>
          <p:nvPr/>
        </p:nvSpPr>
        <p:spPr>
          <a:xfrm>
            <a:off x="6365174" y="1757303"/>
            <a:ext cx="3007675" cy="1600200"/>
          </a:xfrm>
          <a:prstGeom prst="rect">
            <a:avLst/>
          </a:prstGeom>
          <a:noFill/>
          <a:ln>
            <a:solidFill>
              <a:schemeClr val="accent1"/>
            </a:solidFill>
          </a:ln>
        </p:spPr>
        <p:txBody>
          <a:bodyPr wrap="square" rtlCol="0" anchor="ctr">
            <a:noAutofit/>
          </a:bodyPr>
          <a:lstStyle/>
          <a:p>
            <a:pPr marL="342900" indent="-342900">
              <a:buFont typeface="+mj-lt"/>
              <a:buAutoNum type="arabicPeriod" startAt="7"/>
            </a:pPr>
            <a:r>
              <a:rPr lang="ca-ES" sz="1200" b="0" dirty="0" smtClean="0"/>
              <a:t>Un cop dins les fites (en aquest cas les de proveïdor) seleccionem quina d’elles està relacionada a la tasca.</a:t>
            </a:r>
          </a:p>
          <a:p>
            <a:pPr marL="342900" indent="-342900">
              <a:buFont typeface="+mj-lt"/>
              <a:buAutoNum type="arabicPeriod" startAt="7"/>
            </a:pPr>
            <a:r>
              <a:rPr lang="ca-ES" sz="1200" b="0" dirty="0" smtClean="0"/>
              <a:t>Un cop seleccionada cliquem </a:t>
            </a:r>
            <a:r>
              <a:rPr lang="ca-ES" sz="1200" dirty="0" smtClean="0"/>
              <a:t>Add.</a:t>
            </a:r>
            <a:endParaRPr lang="ca-ES" sz="1200" dirty="0"/>
          </a:p>
        </p:txBody>
      </p:sp>
      <p:sp>
        <p:nvSpPr>
          <p:cNvPr id="18" name="Oval 35"/>
          <p:cNvSpPr/>
          <p:nvPr/>
        </p:nvSpPr>
        <p:spPr bwMode="auto">
          <a:xfrm>
            <a:off x="416498" y="21161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sp>
        <p:nvSpPr>
          <p:cNvPr id="19" name="Oval 35"/>
          <p:cNvSpPr/>
          <p:nvPr/>
        </p:nvSpPr>
        <p:spPr bwMode="auto">
          <a:xfrm>
            <a:off x="416497" y="302302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8</a:t>
            </a:r>
          </a:p>
        </p:txBody>
      </p:sp>
      <p:pic>
        <p:nvPicPr>
          <p:cNvPr id="20" name="19 Image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269" y="3693225"/>
            <a:ext cx="2780827" cy="285503"/>
          </a:xfrm>
          <a:prstGeom prst="rect">
            <a:avLst/>
          </a:prstGeom>
        </p:spPr>
      </p:pic>
      <p:sp>
        <p:nvSpPr>
          <p:cNvPr id="21" name="Oval 35"/>
          <p:cNvSpPr/>
          <p:nvPr/>
        </p:nvSpPr>
        <p:spPr bwMode="auto">
          <a:xfrm>
            <a:off x="438272" y="363854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9</a:t>
            </a:r>
            <a:endParaRPr lang="ca-ES" sz="1600" dirty="0">
              <a:solidFill>
                <a:schemeClr val="bg1"/>
              </a:solidFill>
            </a:endParaRPr>
          </a:p>
        </p:txBody>
      </p:sp>
      <p:sp>
        <p:nvSpPr>
          <p:cNvPr id="22" name="Isosceles Triangle 29"/>
          <p:cNvSpPr/>
          <p:nvPr/>
        </p:nvSpPr>
        <p:spPr bwMode="auto">
          <a:xfrm rot="5400000">
            <a:off x="4269133" y="374223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3" name="TextBox 28"/>
          <p:cNvSpPr txBox="1"/>
          <p:nvPr/>
        </p:nvSpPr>
        <p:spPr>
          <a:xfrm>
            <a:off x="4978401" y="3495803"/>
            <a:ext cx="4394448" cy="874316"/>
          </a:xfrm>
          <a:prstGeom prst="rect">
            <a:avLst/>
          </a:prstGeom>
          <a:noFill/>
          <a:ln>
            <a:solidFill>
              <a:schemeClr val="accent1"/>
            </a:solidFill>
          </a:ln>
        </p:spPr>
        <p:txBody>
          <a:bodyPr wrap="square" rtlCol="0" anchor="ctr">
            <a:noAutofit/>
          </a:bodyPr>
          <a:lstStyle/>
          <a:p>
            <a:pPr marL="342900" indent="-342900">
              <a:buFont typeface="+mj-lt"/>
              <a:buAutoNum type="arabicPeriod" startAt="9"/>
            </a:pPr>
            <a:r>
              <a:rPr lang="ca-ES" sz="1200" b="0" dirty="0" smtClean="0"/>
              <a:t>Al menú, fem </a:t>
            </a:r>
            <a:r>
              <a:rPr lang="ca-ES" sz="1200" dirty="0" err="1" smtClean="0"/>
              <a:t>Save</a:t>
            </a:r>
            <a:r>
              <a:rPr lang="ca-ES" sz="1200" dirty="0" smtClean="0"/>
              <a:t> </a:t>
            </a:r>
            <a:r>
              <a:rPr lang="ca-ES" sz="1200" dirty="0" err="1" smtClean="0"/>
              <a:t>and</a:t>
            </a:r>
            <a:r>
              <a:rPr lang="ca-ES" sz="1200" dirty="0" smtClean="0"/>
              <a:t> </a:t>
            </a:r>
            <a:r>
              <a:rPr lang="ca-ES" sz="1200" dirty="0" err="1" smtClean="0"/>
              <a:t>Return</a:t>
            </a:r>
            <a:r>
              <a:rPr lang="ca-ES" sz="1200" b="0" dirty="0" smtClean="0"/>
              <a:t> i es torna a la llista de tasques del projecte on, si és el cas, es segueixen assignant fites a d’altres tasques.</a:t>
            </a:r>
            <a:endParaRPr lang="ca-ES" sz="1200" b="0" dirty="0"/>
          </a:p>
        </p:txBody>
      </p:sp>
    </p:spTree>
    <p:extLst>
      <p:ext uri="{BB962C8B-B14F-4D97-AF65-F5344CB8AC3E}">
        <p14:creationId xmlns:p14="http://schemas.microsoft.com/office/powerpoint/2010/main" val="27299494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6" name="TextBox 25"/>
          <p:cNvSpPr txBox="1"/>
          <p:nvPr/>
        </p:nvSpPr>
        <p:spPr>
          <a:xfrm>
            <a:off x="5776887" y="1746174"/>
            <a:ext cx="3261786" cy="1781175"/>
          </a:xfrm>
          <a:prstGeom prst="rect">
            <a:avLst/>
          </a:prstGeom>
          <a:noFill/>
          <a:ln>
            <a:solidFill>
              <a:schemeClr val="accent1"/>
            </a:solidFill>
          </a:ln>
        </p:spPr>
        <p:txBody>
          <a:bodyPr wrap="square" rtlCol="0" anchor="ctr">
            <a:noAutofit/>
          </a:bodyPr>
          <a:lstStyle/>
          <a:p>
            <a:pPr marL="228600" indent="-228600">
              <a:buFont typeface="+mj-lt"/>
              <a:buAutoNum type="arabicPeriod"/>
            </a:pPr>
            <a:r>
              <a:rPr lang="ca-ES" sz="1200" b="0" dirty="0" smtClean="0"/>
              <a:t>Anar a les </a:t>
            </a:r>
            <a:r>
              <a:rPr lang="ca-ES" sz="1200" dirty="0" err="1" smtClean="0"/>
              <a:t>Properties</a:t>
            </a:r>
            <a:r>
              <a:rPr lang="ca-ES" sz="1200" dirty="0" smtClean="0"/>
              <a:t> </a:t>
            </a:r>
            <a:r>
              <a:rPr lang="ca-ES" sz="1200" b="0" dirty="0" smtClean="0"/>
              <a:t>del projecte i clicar sobre </a:t>
            </a:r>
            <a:r>
              <a:rPr lang="ca-ES" sz="1200" b="0" dirty="0" err="1" smtClean="0"/>
              <a:t>Baseline</a:t>
            </a:r>
            <a:r>
              <a:rPr lang="ca-ES" sz="1200" b="0" dirty="0" smtClean="0"/>
              <a:t>.</a:t>
            </a:r>
            <a:br>
              <a:rPr lang="ca-ES" sz="1200" b="0" dirty="0" smtClean="0"/>
            </a:br>
            <a:r>
              <a:rPr lang="ca-ES" sz="1200" b="0" dirty="0" smtClean="0"/>
              <a:t>Tot seguit, </a:t>
            </a:r>
            <a:r>
              <a:rPr lang="ca-ES" sz="1200" b="0" dirty="0" err="1" smtClean="0"/>
              <a:t>apretar</a:t>
            </a:r>
            <a:r>
              <a:rPr lang="ca-ES" sz="1200" b="0" dirty="0" smtClean="0"/>
              <a:t> </a:t>
            </a:r>
            <a:r>
              <a:rPr lang="ca-ES" sz="1200" dirty="0" smtClean="0"/>
              <a:t>New</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2" name="Isosceles Triangle 31"/>
          <p:cNvSpPr/>
          <p:nvPr/>
        </p:nvSpPr>
        <p:spPr bwMode="auto">
          <a:xfrm rot="5400000">
            <a:off x="4460893" y="256030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4.2.2.4  Generar línia base </a:t>
            </a:r>
            <a:endParaRPr lang="ca-ES" sz="1600" dirty="0">
              <a:solidFill>
                <a:srgbClr val="FF0000"/>
              </a:solidFill>
            </a:endParaRPr>
          </a:p>
        </p:txBody>
      </p:sp>
      <p:sp>
        <p:nvSpPr>
          <p:cNvPr id="33" name="Isosceles Triangle 32"/>
          <p:cNvSpPr/>
          <p:nvPr/>
        </p:nvSpPr>
        <p:spPr bwMode="auto">
          <a:xfrm rot="5400000">
            <a:off x="4936163" y="487204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TextBox 33"/>
          <p:cNvSpPr txBox="1"/>
          <p:nvPr/>
        </p:nvSpPr>
        <p:spPr>
          <a:xfrm>
            <a:off x="5779715" y="3754489"/>
            <a:ext cx="3261786" cy="2388019"/>
          </a:xfrm>
          <a:prstGeom prst="rect">
            <a:avLst/>
          </a:prstGeom>
          <a:noFill/>
          <a:ln>
            <a:solidFill>
              <a:schemeClr val="accent1"/>
            </a:solidFill>
          </a:ln>
        </p:spPr>
        <p:txBody>
          <a:bodyPr wrap="square" rtlCol="0" anchor="ctr">
            <a:noAutofit/>
          </a:bodyPr>
          <a:lstStyle/>
          <a:p>
            <a:pPr marL="285750" indent="-285750">
              <a:buFont typeface="+mj-lt"/>
              <a:buAutoNum type="arabicPeriod" startAt="2"/>
            </a:pPr>
            <a:r>
              <a:rPr lang="ca-ES" sz="1200" b="0" dirty="0" smtClean="0"/>
              <a:t>Introduir el nom de la línia base i guardar clicant </a:t>
            </a:r>
            <a:r>
              <a:rPr lang="ca-ES" sz="1200" dirty="0" err="1" smtClean="0"/>
              <a:t>Save</a:t>
            </a:r>
            <a:r>
              <a:rPr lang="ca-ES" sz="1200" dirty="0" smtClean="0"/>
              <a:t> o </a:t>
            </a:r>
            <a:r>
              <a:rPr lang="ca-ES" sz="1200" dirty="0" err="1" smtClean="0"/>
              <a:t>Save</a:t>
            </a:r>
            <a:r>
              <a:rPr lang="ca-ES" sz="1200" dirty="0" smtClean="0"/>
              <a:t> </a:t>
            </a:r>
            <a:r>
              <a:rPr lang="ca-ES" sz="1200" dirty="0" err="1" smtClean="0"/>
              <a:t>And</a:t>
            </a:r>
            <a:r>
              <a:rPr lang="ca-ES" sz="1200" dirty="0" smtClean="0"/>
              <a:t> </a:t>
            </a:r>
            <a:r>
              <a:rPr lang="ca-ES" sz="1200" dirty="0" err="1" smtClean="0"/>
              <a:t>Return</a:t>
            </a:r>
            <a:endParaRPr lang="ca-ES" sz="1200" dirty="0" smtClean="0"/>
          </a:p>
        </p:txBody>
      </p:sp>
      <p:sp>
        <p:nvSpPr>
          <p:cNvPr id="30" name="Oval 29"/>
          <p:cNvSpPr/>
          <p:nvPr/>
        </p:nvSpPr>
        <p:spPr bwMode="auto">
          <a:xfrm>
            <a:off x="750455" y="358903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2</a:t>
            </a:r>
            <a:endParaRPr lang="ca-ES" sz="1600" dirty="0">
              <a:solidFill>
                <a:schemeClr val="bg1"/>
              </a:solidFill>
            </a:endParaRPr>
          </a:p>
        </p:txBody>
      </p:sp>
      <p:grpSp>
        <p:nvGrpSpPr>
          <p:cNvPr id="10" name="Group 9"/>
          <p:cNvGrpSpPr/>
          <p:nvPr/>
        </p:nvGrpSpPr>
        <p:grpSpPr>
          <a:xfrm>
            <a:off x="1123942" y="3750576"/>
            <a:ext cx="3328962" cy="2395844"/>
            <a:chOff x="773138" y="2758248"/>
            <a:chExt cx="4535198" cy="3263968"/>
          </a:xfrm>
        </p:grpSpPr>
        <p:pic>
          <p:nvPicPr>
            <p:cNvPr id="7"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3138" y="2758248"/>
              <a:ext cx="4535198" cy="32639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Rectangle 34"/>
            <p:cNvSpPr/>
            <p:nvPr/>
          </p:nvSpPr>
          <p:spPr bwMode="auto">
            <a:xfrm>
              <a:off x="849337" y="5430802"/>
              <a:ext cx="2229499" cy="3619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3942" y="1746174"/>
            <a:ext cx="2381250" cy="1781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 name="Oval 24"/>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45" name="Oval 44"/>
          <p:cNvSpPr/>
          <p:nvPr/>
        </p:nvSpPr>
        <p:spPr bwMode="auto">
          <a:xfrm>
            <a:off x="750132" y="167617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Tree>
    <p:extLst>
      <p:ext uri="{BB962C8B-B14F-4D97-AF65-F5344CB8AC3E}">
        <p14:creationId xmlns:p14="http://schemas.microsoft.com/office/powerpoint/2010/main" val="206069653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6125256" y="1911826"/>
            <a:ext cx="3247592" cy="1808755"/>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sym typeface="Wingdings" pitchFamily="2" charset="2"/>
              </a:rPr>
              <a:t>El </a:t>
            </a:r>
            <a:r>
              <a:rPr lang="ca-ES" sz="1200" b="0" dirty="0">
                <a:sym typeface="Wingdings" pitchFamily="2" charset="2"/>
              </a:rPr>
              <a:t>projecte en qüestió ha de tenir en aquest instant una notificació que </a:t>
            </a:r>
            <a:r>
              <a:rPr lang="ca-ES" sz="1200" b="0" dirty="0" smtClean="0">
                <a:sym typeface="Wingdings" pitchFamily="2" charset="2"/>
              </a:rPr>
              <a:t>serà:</a:t>
            </a:r>
            <a:br>
              <a:rPr lang="ca-ES" sz="1200" b="0" dirty="0" smtClean="0">
                <a:sym typeface="Wingdings" pitchFamily="2" charset="2"/>
              </a:rPr>
            </a:br>
            <a:r>
              <a:rPr lang="ca-ES" sz="1200" i="1" dirty="0" smtClean="0">
                <a:sym typeface="Wingdings" pitchFamily="2" charset="2"/>
              </a:rPr>
              <a:t>Planificació validada</a:t>
            </a:r>
            <a:br>
              <a:rPr lang="ca-ES" sz="1200" i="1" dirty="0" smtClean="0">
                <a:sym typeface="Wingdings" pitchFamily="2" charset="2"/>
              </a:rPr>
            </a:b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endParaRPr lang="ca-ES" sz="1200" b="0" i="1" dirty="0">
              <a:latin typeface="+mn-lt"/>
              <a:sym typeface="Wingdings" pitchFamily="2" charset="2"/>
            </a:endParaRPr>
          </a:p>
          <a:p>
            <a:pPr marL="342900" indent="-342900">
              <a:buFont typeface="+mj-lt"/>
              <a:buAutoNum type="arabicPeriod"/>
            </a:pPr>
            <a:r>
              <a:rPr lang="ca-ES" sz="1200" b="0" dirty="0" smtClean="0">
                <a:latin typeface="+mn-lt"/>
              </a:rPr>
              <a:t>En el projecte, clicar a </a:t>
            </a:r>
            <a:r>
              <a:rPr lang="ca-ES" sz="1200" dirty="0" smtClean="0">
                <a:latin typeface="+mn-lt"/>
              </a:rPr>
              <a:t>“</a:t>
            </a:r>
            <a:r>
              <a:rPr lang="ca-ES" sz="1200" dirty="0" err="1" smtClean="0">
                <a:latin typeface="+mn-lt"/>
              </a:rPr>
              <a:t>Running</a:t>
            </a:r>
            <a:r>
              <a:rPr lang="ca-ES" sz="1200" dirty="0" smtClean="0">
                <a:latin typeface="+mn-lt"/>
              </a:rPr>
              <a:t> Project”</a:t>
            </a:r>
            <a:r>
              <a:rPr lang="ca-ES" sz="1200" b="0" dirty="0" smtClean="0">
                <a:latin typeface="+mn-lt"/>
              </a:rPr>
              <a:t> </a:t>
            </a:r>
          </a:p>
          <a:p>
            <a:pPr marL="342900" indent="-342900">
              <a:buFont typeface="+mj-lt"/>
              <a:buAutoNum type="arabicPeriod"/>
            </a:pPr>
            <a:r>
              <a:rPr lang="ca-ES" sz="1200" b="0" dirty="0" smtClean="0">
                <a:latin typeface="+mn-lt"/>
              </a:rPr>
              <a:t>Guardar</a:t>
            </a:r>
            <a:r>
              <a:rPr lang="ca-ES" sz="1200" dirty="0" smtClean="0">
                <a:latin typeface="+mn-lt"/>
              </a:rPr>
              <a:t> </a:t>
            </a:r>
            <a:r>
              <a:rPr lang="ca-ES" sz="1200" b="0" dirty="0">
                <a:latin typeface="+mn-lt"/>
              </a:rPr>
              <a:t>clicant a </a:t>
            </a:r>
            <a:r>
              <a:rPr lang="ca-ES" sz="1200" dirty="0" err="1" smtClean="0">
                <a:latin typeface="+mn-lt"/>
              </a:rPr>
              <a:t>Save</a:t>
            </a:r>
            <a:endParaRPr lang="ca-ES" sz="1200" dirty="0" smtClean="0">
              <a:latin typeface="+mn-lt"/>
            </a:endParaRPr>
          </a:p>
        </p:txBody>
      </p:sp>
      <p:sp>
        <p:nvSpPr>
          <p:cNvPr id="31" name="Isosceles Triangle 30"/>
          <p:cNvSpPr/>
          <p:nvPr/>
        </p:nvSpPr>
        <p:spPr bwMode="auto">
          <a:xfrm rot="5400000">
            <a:off x="5715741" y="254661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64978" y="18092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57" name="Oval 56"/>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a:solidFill>
                  <a:schemeClr val="bg2">
                    <a:lumMod val="75000"/>
                  </a:schemeClr>
                </a:solidFill>
              </a:rPr>
              <a:t>4.2.3.1  Posar projecte en Execució</a:t>
            </a:r>
          </a:p>
        </p:txBody>
      </p:sp>
      <p:sp>
        <p:nvSpPr>
          <p:cNvPr id="22" name="Oval 21"/>
          <p:cNvSpPr/>
          <p:nvPr/>
        </p:nvSpPr>
        <p:spPr bwMode="auto">
          <a:xfrm>
            <a:off x="3501020" y="272338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6" name="Group 5"/>
          <p:cNvGrpSpPr/>
          <p:nvPr/>
        </p:nvGrpSpPr>
        <p:grpSpPr>
          <a:xfrm>
            <a:off x="737421" y="1911825"/>
            <a:ext cx="4969732" cy="712003"/>
            <a:chOff x="851721" y="1505077"/>
            <a:chExt cx="4643675" cy="665290"/>
          </a:xfrm>
        </p:grpSpPr>
        <p:pic>
          <p:nvPicPr>
            <p:cNvPr id="1029"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51721" y="1854182"/>
              <a:ext cx="4643675" cy="31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721" y="1505077"/>
              <a:ext cx="4636700" cy="326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a:off x="710976" y="3551832"/>
            <a:ext cx="2076450" cy="323850"/>
            <a:chOff x="904610" y="3319816"/>
            <a:chExt cx="2076450" cy="3238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5" name="Oval 24"/>
          <p:cNvSpPr/>
          <p:nvPr/>
        </p:nvSpPr>
        <p:spPr bwMode="auto">
          <a:xfrm>
            <a:off x="364978" y="349973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pic>
        <p:nvPicPr>
          <p:cNvPr id="27"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7185" y="2860747"/>
            <a:ext cx="2655102" cy="1940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 name="Rectangle 28"/>
          <p:cNvSpPr/>
          <p:nvPr/>
        </p:nvSpPr>
        <p:spPr bwMode="auto">
          <a:xfrm>
            <a:off x="806450" y="2260043"/>
            <a:ext cx="974277" cy="13051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0" name="Straight Arrow Connector 29"/>
          <p:cNvCxnSpPr/>
          <p:nvPr/>
        </p:nvCxnSpPr>
        <p:spPr bwMode="auto">
          <a:xfrm>
            <a:off x="1293588" y="2419124"/>
            <a:ext cx="0" cy="44162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1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54491" y="2288125"/>
            <a:ext cx="1170772" cy="811426"/>
          </a:xfrm>
          <a:prstGeom prst="rect">
            <a:avLst/>
          </a:prstGeom>
        </p:spPr>
      </p:pic>
    </p:spTree>
    <p:extLst>
      <p:ext uri="{BB962C8B-B14F-4D97-AF65-F5344CB8AC3E}">
        <p14:creationId xmlns:p14="http://schemas.microsoft.com/office/powerpoint/2010/main" val="5348714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109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6400800" y="1650982"/>
            <a:ext cx="2887381" cy="191338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les tasques</a:t>
            </a:r>
            <a:r>
              <a:rPr lang="ca-ES" sz="1200" b="0" dirty="0">
                <a:latin typeface="+mn-lt"/>
              </a:rPr>
              <a:t> </a:t>
            </a:r>
            <a:r>
              <a:rPr lang="ca-ES" sz="1200" b="0" dirty="0" smtClean="0">
                <a:latin typeface="+mn-lt"/>
              </a:rPr>
              <a:t>de Gantt</a:t>
            </a:r>
            <a:r>
              <a:rPr lang="ca-ES" sz="1200" b="0" dirty="0">
                <a:latin typeface="+mn-lt"/>
              </a:rPr>
              <a:t>:</a:t>
            </a:r>
            <a:r>
              <a:rPr lang="ca-ES" sz="1200" b="0" dirty="0" smtClean="0">
                <a:latin typeface="+mn-lt"/>
              </a:rPr>
              <a:t> </a:t>
            </a:r>
            <a:r>
              <a:rPr lang="ca-ES" sz="1200" b="0" i="1" dirty="0" smtClean="0">
                <a:latin typeface="+mn-lt"/>
              </a:rPr>
              <a:t>Open in </a:t>
            </a:r>
            <a:r>
              <a:rPr lang="ca-ES" sz="1200" b="0" i="1" dirty="0" err="1" smtClean="0">
                <a:latin typeface="+mn-lt"/>
              </a:rPr>
              <a:t>Scheduler</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Clarity</a:t>
            </a:r>
            <a:r>
              <a:rPr lang="ca-ES" sz="1200" b="0" i="1" dirty="0" smtClean="0">
                <a:latin typeface="+mn-lt"/>
                <a:sym typeface="Wingdings" pitchFamily="2" charset="2"/>
              </a:rPr>
              <a:t> Gantt</a:t>
            </a:r>
            <a:br>
              <a:rPr lang="ca-ES" sz="1200" b="0" i="1" dirty="0" smtClean="0">
                <a:latin typeface="+mn-lt"/>
                <a:sym typeface="Wingdings" pitchFamily="2" charset="2"/>
              </a:rPr>
            </a:br>
            <a:r>
              <a:rPr lang="ca-ES" sz="1200" b="0" i="1" dirty="0">
                <a:latin typeface="+mn-lt"/>
                <a:sym typeface="Wingdings" pitchFamily="2" charset="2"/>
              </a:rPr>
              <a:t/>
            </a:r>
            <a:br>
              <a:rPr lang="ca-ES" sz="1200" b="0" i="1" dirty="0">
                <a:latin typeface="+mn-lt"/>
                <a:sym typeface="Wingdings" pitchFamily="2" charset="2"/>
              </a:rPr>
            </a:br>
            <a:r>
              <a:rPr lang="ca-ES" sz="1200" b="0" dirty="0" smtClean="0">
                <a:latin typeface="+mn-lt"/>
                <a:sym typeface="Wingdings" pitchFamily="2" charset="2"/>
              </a:rPr>
              <a:t>Un cop aquí, accedir a la tasca de la qual en volem indicar l’estat. S’han d’anar actualitzant a mesura que avança el projecte.</a:t>
            </a:r>
          </a:p>
        </p:txBody>
      </p:sp>
      <p:sp>
        <p:nvSpPr>
          <p:cNvPr id="31" name="Isosceles Triangle 30"/>
          <p:cNvSpPr/>
          <p:nvPr/>
        </p:nvSpPr>
        <p:spPr bwMode="auto">
          <a:xfrm rot="5400000">
            <a:off x="5223704" y="25312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4.2.3.2 Informar de l’estat de les tasques</a:t>
            </a:r>
            <a:endParaRPr lang="ca-ES" sz="1600" dirty="0">
              <a:solidFill>
                <a:schemeClr val="bg2">
                  <a:lumMod val="75000"/>
                </a:schemeClr>
              </a:solidFill>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510" y="1702781"/>
            <a:ext cx="3667390" cy="18097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7" name="Isosceles Triangle 36"/>
          <p:cNvSpPr/>
          <p:nvPr/>
        </p:nvSpPr>
        <p:spPr bwMode="auto">
          <a:xfrm rot="5400000">
            <a:off x="5945597" y="46140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6400800" y="3707109"/>
            <a:ext cx="2887381" cy="196680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Accedir al desplegable </a:t>
            </a:r>
            <a:r>
              <a:rPr lang="ca-ES" sz="1200" dirty="0" smtClean="0">
                <a:latin typeface="+mn-lt"/>
                <a:sym typeface="Wingdings" pitchFamily="2" charset="2"/>
              </a:rPr>
              <a:t>Status</a:t>
            </a:r>
            <a:r>
              <a:rPr lang="ca-ES" sz="1200" b="0" dirty="0" smtClean="0">
                <a:latin typeface="+mn-lt"/>
                <a:sym typeface="Wingdings" pitchFamily="2" charset="2"/>
              </a:rPr>
              <a:t> i escollir si l’estat de la tasca està començada o no (</a:t>
            </a:r>
            <a:r>
              <a:rPr lang="ca-ES" sz="1200" dirty="0" err="1" smtClean="0">
                <a:latin typeface="+mn-lt"/>
                <a:sym typeface="Wingdings" pitchFamily="2" charset="2"/>
              </a:rPr>
              <a:t>Started</a:t>
            </a:r>
            <a:r>
              <a:rPr lang="ca-ES" sz="1200" dirty="0" smtClean="0">
                <a:latin typeface="+mn-lt"/>
                <a:sym typeface="Wingdings" pitchFamily="2" charset="2"/>
              </a:rPr>
              <a:t>/</a:t>
            </a:r>
            <a:r>
              <a:rPr lang="ca-ES" sz="1200" dirty="0" err="1" smtClean="0">
                <a:latin typeface="+mn-lt"/>
                <a:sym typeface="Wingdings" pitchFamily="2" charset="2"/>
              </a:rPr>
              <a:t>Not</a:t>
            </a:r>
            <a:r>
              <a:rPr lang="ca-ES" sz="1200" dirty="0" smtClean="0">
                <a:latin typeface="+mn-lt"/>
                <a:sym typeface="Wingdings" pitchFamily="2" charset="2"/>
              </a:rPr>
              <a:t> </a:t>
            </a:r>
            <a:r>
              <a:rPr lang="ca-ES" sz="1200" dirty="0" err="1" smtClean="0">
                <a:latin typeface="+mn-lt"/>
                <a:sym typeface="Wingdings" pitchFamily="2" charset="2"/>
              </a:rPr>
              <a:t>Started</a:t>
            </a:r>
            <a:r>
              <a:rPr lang="ca-ES" sz="1200" b="0" dirty="0" smtClean="0">
                <a:latin typeface="+mn-lt"/>
                <a:sym typeface="Wingdings" pitchFamily="2" charset="2"/>
              </a:rPr>
              <a:t>), o bé completada (</a:t>
            </a:r>
            <a:r>
              <a:rPr lang="ca-ES" sz="1200" dirty="0" err="1" smtClean="0">
                <a:latin typeface="+mn-lt"/>
                <a:sym typeface="Wingdings" pitchFamily="2" charset="2"/>
              </a:rPr>
              <a:t>Completed</a:t>
            </a:r>
            <a:r>
              <a:rPr lang="ca-ES" sz="1200" b="0" dirty="0" smtClean="0">
                <a:latin typeface="+mn-lt"/>
                <a:sym typeface="Wingdings" pitchFamily="2" charset="2"/>
              </a:rPr>
              <a:t>). Si està en un punt </a:t>
            </a:r>
            <a:r>
              <a:rPr lang="ca-ES" sz="1200" b="0" dirty="0" err="1" smtClean="0">
                <a:latin typeface="+mn-lt"/>
                <a:sym typeface="Wingdings" pitchFamily="2" charset="2"/>
              </a:rPr>
              <a:t>intermig</a:t>
            </a:r>
            <a:r>
              <a:rPr lang="ca-ES" sz="1200" b="0" dirty="0" smtClean="0">
                <a:latin typeface="+mn-lt"/>
                <a:sym typeface="Wingdings" pitchFamily="2" charset="2"/>
              </a:rPr>
              <a:t>, posar el percentatge.</a:t>
            </a:r>
            <a:endParaRPr lang="ca-ES" sz="1200" dirty="0" smtClean="0">
              <a:solidFill>
                <a:srgbClr val="FF0000"/>
              </a:solidFill>
              <a:latin typeface="+mn-lt"/>
              <a:sym typeface="Wingdings" pitchFamily="2" charset="2"/>
            </a:endParaRPr>
          </a:p>
          <a:p>
            <a:pPr marL="342900" indent="-342900">
              <a:buFont typeface="+mj-lt"/>
              <a:buAutoNum type="arabicPeriod" startAt="2"/>
            </a:pPr>
            <a:endParaRPr lang="ca-ES" sz="1200" b="0" dirty="0" smtClean="0">
              <a:latin typeface="+mn-lt"/>
              <a:sym typeface="Wingdings" pitchFamily="2" charset="2"/>
            </a:endParaRPr>
          </a:p>
          <a:p>
            <a:pPr marL="342900" indent="-342900">
              <a:buFont typeface="+mj-lt"/>
              <a:buAutoNum type="arabicPeriod" startAt="2"/>
            </a:pPr>
            <a:r>
              <a:rPr lang="ca-ES" sz="1200" b="0" dirty="0" smtClean="0">
                <a:latin typeface="+mn-lt"/>
                <a:sym typeface="Wingdings" pitchFamily="2" charset="2"/>
              </a:rPr>
              <a:t>Posteriorment  guardar fent </a:t>
            </a:r>
            <a:r>
              <a:rPr lang="ca-ES" sz="1200" dirty="0" err="1" smtClean="0">
                <a:latin typeface="+mn-lt"/>
                <a:sym typeface="Wingdings" pitchFamily="2" charset="2"/>
              </a:rPr>
              <a:t>Save</a:t>
            </a:r>
            <a:r>
              <a:rPr lang="ca-ES" sz="1200" b="0" dirty="0" smtClean="0">
                <a:latin typeface="+mn-lt"/>
                <a:sym typeface="Wingdings" pitchFamily="2" charset="2"/>
              </a:rPr>
              <a:t> </a:t>
            </a:r>
            <a:r>
              <a:rPr lang="ca-ES" sz="1200" dirty="0" smtClean="0">
                <a:latin typeface="+mn-lt"/>
                <a:sym typeface="Wingdings" pitchFamily="2" charset="2"/>
              </a:rPr>
              <a:t>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b="0" dirty="0" smtClean="0">
                <a:latin typeface="+mn-lt"/>
                <a:sym typeface="Wingdings" pitchFamily="2" charset="2"/>
              </a:rPr>
              <a:t>.</a:t>
            </a:r>
          </a:p>
        </p:txBody>
      </p:sp>
      <p:sp>
        <p:nvSpPr>
          <p:cNvPr id="42" name="Oval 41"/>
          <p:cNvSpPr/>
          <p:nvPr/>
        </p:nvSpPr>
        <p:spPr bwMode="auto">
          <a:xfrm>
            <a:off x="382163" y="49480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22" name="Oval 21"/>
          <p:cNvSpPr/>
          <p:nvPr/>
        </p:nvSpPr>
        <p:spPr bwMode="auto">
          <a:xfrm>
            <a:off x="366023" y="35643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5" name="Oval 34"/>
          <p:cNvSpPr/>
          <p:nvPr/>
        </p:nvSpPr>
        <p:spPr bwMode="auto">
          <a:xfrm>
            <a:off x="366023" y="16060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grpSp>
        <p:nvGrpSpPr>
          <p:cNvPr id="13" name="Group 12"/>
          <p:cNvGrpSpPr/>
          <p:nvPr/>
        </p:nvGrpSpPr>
        <p:grpSpPr>
          <a:xfrm>
            <a:off x="723370" y="3707108"/>
            <a:ext cx="5127317" cy="1966808"/>
            <a:chOff x="723370" y="3707108"/>
            <a:chExt cx="5127317" cy="1966808"/>
          </a:xfrm>
        </p:grpSpPr>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370" y="3707108"/>
              <a:ext cx="3043477" cy="19668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bwMode="auto">
            <a:xfrm>
              <a:off x="3238499" y="4203700"/>
              <a:ext cx="528347" cy="3302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06112" y="3862170"/>
              <a:ext cx="1744575" cy="828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Arrow Connector 29"/>
            <p:cNvCxnSpPr>
              <a:endCxn id="2052" idx="1"/>
            </p:cNvCxnSpPr>
            <p:nvPr/>
          </p:nvCxnSpPr>
          <p:spPr bwMode="auto">
            <a:xfrm flipV="1">
              <a:off x="3782987" y="4276341"/>
              <a:ext cx="323125" cy="9245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0"/>
            <p:cNvSpPr/>
            <p:nvPr/>
          </p:nvSpPr>
          <p:spPr bwMode="auto">
            <a:xfrm>
              <a:off x="755650" y="5113171"/>
              <a:ext cx="730250" cy="1651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06112" y="4853837"/>
              <a:ext cx="1744575" cy="257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9" name="Straight Arrow Connector 28"/>
            <p:cNvCxnSpPr>
              <a:endCxn id="5122" idx="1"/>
            </p:cNvCxnSpPr>
            <p:nvPr/>
          </p:nvCxnSpPr>
          <p:spPr bwMode="auto">
            <a:xfrm>
              <a:off x="3766846" y="4533900"/>
              <a:ext cx="339266" cy="44852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386895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20"/>
          <p:cNvSpPr/>
          <p:nvPr/>
        </p:nvSpPr>
        <p:spPr bwMode="auto">
          <a:xfrm>
            <a:off x="128464" y="3429000"/>
            <a:ext cx="9433048" cy="2476500"/>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128464" y="1973889"/>
            <a:ext cx="9433048" cy="1311095"/>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3631" y="44625"/>
            <a:ext cx="269234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 name="Rectangle 103"/>
          <p:cNvSpPr/>
          <p:nvPr/>
        </p:nvSpPr>
        <p:spPr bwMode="auto">
          <a:xfrm>
            <a:off x="2255674" y="2040565"/>
            <a:ext cx="3566538" cy="1172411"/>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4625" indent="-174625" algn="just">
              <a:buFont typeface="Wingdings" pitchFamily="2" charset="2"/>
              <a:buChar char="ü"/>
            </a:pPr>
            <a:r>
              <a:rPr lang="ca-ES" sz="1400" b="0" dirty="0" smtClean="0">
                <a:solidFill>
                  <a:schemeClr val="tx1"/>
                </a:solidFill>
                <a:latin typeface="Arial" charset="0"/>
              </a:rPr>
              <a:t>El sistema permetrà mantenir les iniciatives i necessitats des del moment de la seva identificació.</a:t>
            </a:r>
          </a:p>
        </p:txBody>
      </p:sp>
      <p:sp>
        <p:nvSpPr>
          <p:cNvPr id="116" name="Rectangle 115"/>
          <p:cNvSpPr/>
          <p:nvPr/>
        </p:nvSpPr>
        <p:spPr bwMode="auto">
          <a:xfrm>
            <a:off x="2255429" y="3429000"/>
            <a:ext cx="3566794" cy="2476500"/>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4625" lvl="1" indent="-174625" algn="just">
              <a:buFont typeface="Wingdings" pitchFamily="2" charset="2"/>
              <a:buChar char="ü"/>
            </a:pPr>
            <a:r>
              <a:rPr lang="ca-ES" sz="1400" b="0" dirty="0" smtClean="0">
                <a:solidFill>
                  <a:schemeClr val="tx1"/>
                </a:solidFill>
                <a:latin typeface="Arial" charset="0"/>
              </a:rPr>
              <a:t>Entrada del </a:t>
            </a:r>
            <a:r>
              <a:rPr lang="ca-ES" sz="1400" b="0" dirty="0">
                <a:solidFill>
                  <a:schemeClr val="tx1"/>
                </a:solidFill>
                <a:latin typeface="Arial" charset="0"/>
              </a:rPr>
              <a:t>Pla Anual d’Actuacions (PAA). </a:t>
            </a:r>
            <a:r>
              <a:rPr lang="ca-ES" sz="1400" b="0" dirty="0" smtClean="0">
                <a:solidFill>
                  <a:schemeClr val="tx1"/>
                </a:solidFill>
                <a:latin typeface="Arial" charset="0"/>
              </a:rPr>
              <a:t>Entenent que el PAA </a:t>
            </a:r>
            <a:r>
              <a:rPr lang="ca-ES" sz="1400" b="0" dirty="0">
                <a:solidFill>
                  <a:schemeClr val="tx1"/>
                </a:solidFill>
                <a:latin typeface="Arial" charset="0"/>
              </a:rPr>
              <a:t>inclou les línies </a:t>
            </a:r>
            <a:r>
              <a:rPr lang="ca-ES" sz="1400" b="0" dirty="0" smtClean="0">
                <a:solidFill>
                  <a:schemeClr val="tx1"/>
                </a:solidFill>
                <a:latin typeface="Arial" charset="0"/>
              </a:rPr>
              <a:t>d’actuació a alt nivell </a:t>
            </a:r>
            <a:r>
              <a:rPr lang="ca-ES" sz="1400" b="0" dirty="0">
                <a:solidFill>
                  <a:schemeClr val="tx1"/>
                </a:solidFill>
                <a:latin typeface="Arial" charset="0"/>
              </a:rPr>
              <a:t>que es preveuen executar durant l’exercici</a:t>
            </a:r>
            <a:r>
              <a:rPr lang="ca-ES" sz="1400" b="0" dirty="0" smtClean="0">
                <a:solidFill>
                  <a:schemeClr val="tx1"/>
                </a:solidFill>
                <a:latin typeface="Arial" charset="0"/>
              </a:rPr>
              <a:t>, i </a:t>
            </a:r>
            <a:r>
              <a:rPr lang="ca-ES" sz="1400" b="0" dirty="0">
                <a:solidFill>
                  <a:schemeClr val="tx1"/>
                </a:solidFill>
                <a:latin typeface="Arial" charset="0"/>
              </a:rPr>
              <a:t>a les quals </a:t>
            </a:r>
            <a:r>
              <a:rPr lang="ca-ES" sz="1400" b="0" dirty="0" smtClean="0">
                <a:solidFill>
                  <a:schemeClr val="tx1"/>
                </a:solidFill>
                <a:latin typeface="Arial" charset="0"/>
              </a:rPr>
              <a:t>se’ls </a:t>
            </a:r>
            <a:r>
              <a:rPr lang="ca-ES" sz="1400" b="0" dirty="0">
                <a:solidFill>
                  <a:schemeClr val="tx1"/>
                </a:solidFill>
                <a:latin typeface="Arial" charset="0"/>
              </a:rPr>
              <a:t>assigna un pressupost</a:t>
            </a:r>
            <a:r>
              <a:rPr lang="ca-ES" sz="1400" b="0" dirty="0" smtClean="0">
                <a:solidFill>
                  <a:schemeClr val="tx1"/>
                </a:solidFill>
                <a:latin typeface="Arial" charset="0"/>
              </a:rPr>
              <a:t>.</a:t>
            </a:r>
          </a:p>
          <a:p>
            <a:pPr marL="174625" lvl="1" indent="-174625" algn="just">
              <a:buFont typeface="Wingdings" pitchFamily="2" charset="2"/>
              <a:buChar char="ü"/>
            </a:pPr>
            <a:r>
              <a:rPr lang="ca-ES" sz="1400" b="0" dirty="0" smtClean="0">
                <a:solidFill>
                  <a:schemeClr val="tx1"/>
                </a:solidFill>
                <a:latin typeface="Arial" charset="0"/>
              </a:rPr>
              <a:t>Manteniment del PAA durant l’exercici: imputació de necessitats puntuals a bosses d’actuacions, ampliació / reducció d’actuacions en base major detall o re-prioritzacions </a:t>
            </a:r>
            <a:endParaRPr lang="ca-ES" sz="1400" b="0" dirty="0">
              <a:solidFill>
                <a:schemeClr val="tx1"/>
              </a:solidFill>
              <a:latin typeface="Arial" charset="0"/>
            </a:endParaRPr>
          </a:p>
        </p:txBody>
      </p:sp>
      <p:sp>
        <p:nvSpPr>
          <p:cNvPr id="117" name="Rectangle 116"/>
          <p:cNvSpPr/>
          <p:nvPr/>
        </p:nvSpPr>
        <p:spPr bwMode="auto">
          <a:xfrm>
            <a:off x="2255429" y="1700808"/>
            <a:ext cx="3566794" cy="216024"/>
          </a:xfrm>
          <a:prstGeom prst="rect">
            <a:avLst/>
          </a:prstGeom>
          <a:solidFill>
            <a:srgbClr val="0070C0"/>
          </a:solidFill>
          <a:ln w="12700">
            <a:solidFill>
              <a:srgbClr val="0070C0"/>
            </a:solidFill>
          </a:ln>
          <a:effectLst/>
          <a:extLst/>
        </p:spPr>
        <p:txBody>
          <a:bodyPr vert="horz" wrap="square" lIns="91440" tIns="45720" rIns="91440" bIns="45720" numCol="1" rtlCol="0" anchor="ctr" anchorCtr="0" compatLnSpc="1">
            <a:prstTxWarp prst="textNoShape">
              <a:avLst/>
            </a:prstTxWarp>
          </a:bodyPr>
          <a:lstStyle/>
          <a:p>
            <a:pPr algn="ctr"/>
            <a:r>
              <a:rPr lang="ca-ES" sz="1100" dirty="0" smtClean="0">
                <a:solidFill>
                  <a:schemeClr val="bg1"/>
                </a:solidFill>
              </a:rPr>
              <a:t>Fase 1</a:t>
            </a:r>
            <a:endParaRPr lang="ca-ES" sz="1100" dirty="0">
              <a:solidFill>
                <a:schemeClr val="bg1"/>
              </a:solidFill>
            </a:endParaRPr>
          </a:p>
        </p:txBody>
      </p:sp>
      <p:sp>
        <p:nvSpPr>
          <p:cNvPr id="118" name="Rectangle 117"/>
          <p:cNvSpPr/>
          <p:nvPr/>
        </p:nvSpPr>
        <p:spPr bwMode="auto">
          <a:xfrm>
            <a:off x="5944484" y="1700808"/>
            <a:ext cx="3545020" cy="216024"/>
          </a:xfrm>
          <a:prstGeom prst="rect">
            <a:avLst/>
          </a:prstGeom>
          <a:solidFill>
            <a:srgbClr val="FFC000"/>
          </a:solidFill>
          <a:ln w="12700">
            <a:solidFill>
              <a:srgbClr val="FFC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Fases posteriors</a:t>
            </a:r>
            <a:endParaRPr kumimoji="0" lang="ca-ES" sz="1100" b="1" i="0" u="none" strike="noStrike" cap="none" normalizeH="0" baseline="0" dirty="0" smtClean="0">
              <a:ln>
                <a:noFill/>
              </a:ln>
              <a:solidFill>
                <a:schemeClr val="bg1"/>
              </a:solidFill>
              <a:effectLst/>
            </a:endParaRPr>
          </a:p>
        </p:txBody>
      </p:sp>
      <p:sp>
        <p:nvSpPr>
          <p:cNvPr id="12" name="Triangle isòsceles 11"/>
          <p:cNvSpPr/>
          <p:nvPr/>
        </p:nvSpPr>
        <p:spPr bwMode="auto">
          <a:xfrm rot="5400000">
            <a:off x="1488263" y="2552975"/>
            <a:ext cx="1214980" cy="190162"/>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22" name="Triangle isòsceles 121"/>
          <p:cNvSpPr/>
          <p:nvPr/>
        </p:nvSpPr>
        <p:spPr bwMode="auto">
          <a:xfrm rot="5400000">
            <a:off x="944590" y="4532258"/>
            <a:ext cx="2302326" cy="190163"/>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5" name="QuadreDeText 14"/>
          <p:cNvSpPr txBox="1"/>
          <p:nvPr/>
        </p:nvSpPr>
        <p:spPr>
          <a:xfrm>
            <a:off x="344488" y="2420888"/>
            <a:ext cx="1440160" cy="523220"/>
          </a:xfrm>
          <a:prstGeom prst="rect">
            <a:avLst/>
          </a:prstGeom>
          <a:noFill/>
        </p:spPr>
        <p:txBody>
          <a:bodyPr wrap="square" rtlCol="0">
            <a:spAutoFit/>
          </a:bodyPr>
          <a:lstStyle/>
          <a:p>
            <a:r>
              <a:rPr lang="ca-ES" sz="1400" dirty="0" smtClean="0"/>
              <a:t>INICIATIVES I NECESSITATS</a:t>
            </a:r>
            <a:endParaRPr lang="ca-ES" sz="1400" dirty="0"/>
          </a:p>
        </p:txBody>
      </p:sp>
      <p:sp>
        <p:nvSpPr>
          <p:cNvPr id="128" name="QuadreDeText 127"/>
          <p:cNvSpPr txBox="1"/>
          <p:nvPr/>
        </p:nvSpPr>
        <p:spPr>
          <a:xfrm>
            <a:off x="344488" y="4249101"/>
            <a:ext cx="1440160" cy="523220"/>
          </a:xfrm>
          <a:prstGeom prst="rect">
            <a:avLst/>
          </a:prstGeom>
          <a:noFill/>
        </p:spPr>
        <p:txBody>
          <a:bodyPr wrap="square" lIns="36000" rIns="36000" rtlCol="0">
            <a:spAutoFit/>
          </a:bodyPr>
          <a:lstStyle/>
          <a:p>
            <a:r>
              <a:rPr lang="ca-ES" sz="1400" dirty="0" smtClean="0"/>
              <a:t>PLA ANUAL D’ACTUACIONS</a:t>
            </a:r>
            <a:endParaRPr lang="ca-ES" sz="1400" dirty="0"/>
          </a:p>
        </p:txBody>
      </p:sp>
      <p:sp>
        <p:nvSpPr>
          <p:cNvPr id="16" name="Rectangle 15">
            <a:hlinkClick r:id="rId3" action="ppaction://hlinksldjump"/>
          </p:cNvPr>
          <p:cNvSpPr/>
          <p:nvPr/>
        </p:nvSpPr>
        <p:spPr bwMode="auto">
          <a:xfrm>
            <a:off x="7153631" y="44625"/>
            <a:ext cx="2692340" cy="1512167"/>
          </a:xfrm>
          <a:prstGeom prst="rect">
            <a:avLst/>
          </a:prstGeom>
          <a:solidFill>
            <a:schemeClr val="bg1">
              <a:lumMod val="85000"/>
              <a:alpha val="80000"/>
            </a:schemeClr>
          </a:solidFill>
          <a:ln w="12700">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42986" y="171300"/>
            <a:ext cx="828000" cy="1080000"/>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solidFill>
                <a:schemeClr val="tx1"/>
              </a:solidFill>
              <a:effectLst/>
              <a:latin typeface="Arial" charset="0"/>
            </a:endParaRPr>
          </a:p>
        </p:txBody>
      </p:sp>
      <p:pic>
        <p:nvPicPr>
          <p:cNvPr id="14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55187" y="171301"/>
            <a:ext cx="81579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29 Marcador de contenido"/>
          <p:cNvSpPr>
            <a:spLocks noGrp="1"/>
          </p:cNvSpPr>
          <p:nvPr>
            <p:ph idx="12"/>
          </p:nvPr>
        </p:nvSpPr>
        <p:spPr>
          <a:xfrm>
            <a:off x="724810" y="936813"/>
            <a:ext cx="8421820" cy="338554"/>
          </a:xfrm>
        </p:spPr>
        <p:txBody>
          <a:bodyPr/>
          <a:lstStyle/>
          <a:p>
            <a:r>
              <a:rPr lang="ca-ES" dirty="0" smtClean="0"/>
              <a:t>2.1.1 Iniciatives, necessitats </a:t>
            </a:r>
            <a:r>
              <a:rPr lang="ca-ES" dirty="0"/>
              <a:t>i Pla Anual d’Actuacions</a:t>
            </a:r>
          </a:p>
        </p:txBody>
      </p:sp>
      <p:sp>
        <p:nvSpPr>
          <p:cNvPr id="19"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2.1 Abast de la solució</a:t>
            </a:r>
            <a:endParaRPr lang="ca-ES" sz="1700" dirty="0"/>
          </a:p>
        </p:txBody>
      </p:sp>
      <p:sp>
        <p:nvSpPr>
          <p:cNvPr id="20"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11</a:t>
            </a:fld>
            <a:endParaRPr lang="ca-ES" noProof="0" dirty="0"/>
          </a:p>
        </p:txBody>
      </p:sp>
    </p:spTree>
    <p:extLst>
      <p:ext uri="{BB962C8B-B14F-4D97-AF65-F5344CB8AC3E}">
        <p14:creationId xmlns:p14="http://schemas.microsoft.com/office/powerpoint/2010/main" val="36027459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a:t>
            </a:r>
            <a:endParaRPr lang="ca-ES" sz="1600" dirty="0">
              <a:solidFill>
                <a:schemeClr val="bg2">
                  <a:lumMod val="50000"/>
                </a:schemeClr>
              </a:solidFill>
            </a:endParaRPr>
          </a:p>
        </p:txBody>
      </p:sp>
      <p:sp>
        <p:nvSpPr>
          <p:cNvPr id="26" name="TextBox 25"/>
          <p:cNvSpPr txBox="1"/>
          <p:nvPr/>
        </p:nvSpPr>
        <p:spPr>
          <a:xfrm>
            <a:off x="6223000" y="1790504"/>
            <a:ext cx="3065181" cy="138237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Anar a </a:t>
            </a:r>
            <a:r>
              <a:rPr lang="ca-ES" sz="1200" b="0" i="1" dirty="0" smtClean="0">
                <a:latin typeface="+mn-lt"/>
                <a:sym typeface="Wingdings" pitchFamily="2" charset="2"/>
              </a:rPr>
              <a:t>Home  </a:t>
            </a:r>
            <a:r>
              <a:rPr lang="ca-ES" sz="1200" b="0" i="1" dirty="0" err="1" smtClean="0">
                <a:latin typeface="+mn-lt"/>
                <a:sym typeface="Wingdings" pitchFamily="2" charset="2"/>
              </a:rPr>
              <a:t>Timesheets</a:t>
            </a:r>
            <a:r>
              <a:rPr lang="ca-ES" sz="1200" b="0" dirty="0" smtClean="0">
                <a:latin typeface="+mn-lt"/>
                <a:sym typeface="Wingdings" pitchFamily="2" charset="2"/>
              </a:rPr>
              <a:t> i accedir a la fulla de temps corresponents al període actual.</a:t>
            </a:r>
            <a:r>
              <a:rPr lang="ca-ES" sz="1200" b="0" i="1" dirty="0" smtClean="0">
                <a:latin typeface="+mn-lt"/>
                <a:sym typeface="Wingdings" pitchFamily="2" charset="2"/>
              </a:rPr>
              <a:t> </a:t>
            </a:r>
          </a:p>
        </p:txBody>
      </p:sp>
      <p:sp>
        <p:nvSpPr>
          <p:cNvPr id="31" name="Isosceles Triangle 30"/>
          <p:cNvSpPr/>
          <p:nvPr/>
        </p:nvSpPr>
        <p:spPr bwMode="auto">
          <a:xfrm rot="5400000">
            <a:off x="5466456" y="240523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4.2.3.3 Imputació d’hores a les tasques (1/3)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7" name="Isosceles Triangle 36"/>
          <p:cNvSpPr/>
          <p:nvPr/>
        </p:nvSpPr>
        <p:spPr bwMode="auto">
          <a:xfrm rot="5400000">
            <a:off x="5466457" y="396156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6223000" y="3294272"/>
            <a:ext cx="3065181" cy="1487489"/>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Clicar </a:t>
            </a:r>
            <a:r>
              <a:rPr lang="ca-ES" sz="1200" dirty="0" err="1" smtClean="0">
                <a:latin typeface="+mn-lt"/>
                <a:sym typeface="Wingdings" pitchFamily="2" charset="2"/>
              </a:rPr>
              <a:t>Add</a:t>
            </a:r>
            <a:r>
              <a:rPr lang="ca-ES" sz="1200" dirty="0" smtClean="0">
                <a:latin typeface="+mn-lt"/>
                <a:sym typeface="Wingdings" pitchFamily="2" charset="2"/>
              </a:rPr>
              <a:t> </a:t>
            </a:r>
            <a:r>
              <a:rPr lang="ca-ES" sz="1200" dirty="0" err="1" smtClean="0">
                <a:latin typeface="+mn-lt"/>
                <a:sym typeface="Wingdings" pitchFamily="2" charset="2"/>
              </a:rPr>
              <a:t>Task</a:t>
            </a:r>
            <a:r>
              <a:rPr lang="ca-ES" sz="1200" b="0" dirty="0" smtClean="0">
                <a:latin typeface="+mn-lt"/>
                <a:sym typeface="Wingdings" pitchFamily="2" charset="2"/>
              </a:rPr>
              <a:t> per afegir els projectes on el seu període estigui dins el període de la fulla de temps.</a:t>
            </a:r>
          </a:p>
        </p:txBody>
      </p:sp>
      <p:sp>
        <p:nvSpPr>
          <p:cNvPr id="19" name="Oval 18"/>
          <p:cNvSpPr/>
          <p:nvPr/>
        </p:nvSpPr>
        <p:spPr bwMode="auto">
          <a:xfrm>
            <a:off x="620023" y="16350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sp>
        <p:nvSpPr>
          <p:cNvPr id="29" name="Oval 28"/>
          <p:cNvSpPr/>
          <p:nvPr/>
        </p:nvSpPr>
        <p:spPr bwMode="auto">
          <a:xfrm>
            <a:off x="620023" y="324226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2</a:t>
            </a:r>
            <a:endParaRPr lang="ca-ES" sz="1600" dirty="0">
              <a:solidFill>
                <a:schemeClr val="bg1"/>
              </a:solidFill>
            </a:endParaRPr>
          </a:p>
        </p:txBody>
      </p:sp>
      <p:sp>
        <p:nvSpPr>
          <p:cNvPr id="32" name="Oval 31"/>
          <p:cNvSpPr/>
          <p:nvPr/>
        </p:nvSpPr>
        <p:spPr bwMode="auto">
          <a:xfrm>
            <a:off x="620023" y="495867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grpSp>
        <p:nvGrpSpPr>
          <p:cNvPr id="10" name="Group 9"/>
          <p:cNvGrpSpPr/>
          <p:nvPr/>
        </p:nvGrpSpPr>
        <p:grpSpPr>
          <a:xfrm>
            <a:off x="993510" y="1790504"/>
            <a:ext cx="4205527" cy="1382370"/>
            <a:chOff x="777610" y="1790504"/>
            <a:chExt cx="4205527" cy="13823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610" y="1790504"/>
              <a:ext cx="2016390" cy="138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828410" y="2776523"/>
              <a:ext cx="593990" cy="18257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82987" y="1856351"/>
              <a:ext cx="12001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bwMode="auto">
            <a:xfrm>
              <a:off x="4046538" y="2835245"/>
              <a:ext cx="296995" cy="18257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6" name="Straight Arrow Connector 5"/>
            <p:cNvCxnSpPr/>
            <p:nvPr/>
          </p:nvCxnSpPr>
          <p:spPr bwMode="auto">
            <a:xfrm>
              <a:off x="3503587" y="2768310"/>
              <a:ext cx="541338" cy="97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ight Arrow 8"/>
            <p:cNvSpPr/>
            <p:nvPr/>
          </p:nvSpPr>
          <p:spPr bwMode="auto">
            <a:xfrm>
              <a:off x="3036945" y="2456426"/>
              <a:ext cx="353955" cy="205411"/>
            </a:xfrm>
            <a:prstGeom prst="rightArrow">
              <a:avLst/>
            </a:prstGeom>
            <a:noFill/>
            <a:ln w="25400">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11" name="Group 10"/>
          <p:cNvGrpSpPr/>
          <p:nvPr/>
        </p:nvGrpSpPr>
        <p:grpSpPr>
          <a:xfrm>
            <a:off x="993509" y="3294272"/>
            <a:ext cx="2259335" cy="1664400"/>
            <a:chOff x="777610" y="3294272"/>
            <a:chExt cx="2019186" cy="1487488"/>
          </a:xfrm>
        </p:grpSpPr>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610" y="3294272"/>
              <a:ext cx="2019186" cy="148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bwMode="auto">
            <a:xfrm>
              <a:off x="828410" y="4346545"/>
              <a:ext cx="593990" cy="18257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Isosceles Triangle 39"/>
          <p:cNvSpPr/>
          <p:nvPr/>
        </p:nvSpPr>
        <p:spPr bwMode="auto">
          <a:xfrm rot="5400000">
            <a:off x="5466458" y="560145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TextBox 40"/>
          <p:cNvSpPr txBox="1"/>
          <p:nvPr/>
        </p:nvSpPr>
        <p:spPr>
          <a:xfrm>
            <a:off x="6222999" y="4990732"/>
            <a:ext cx="3065181" cy="1198932"/>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sym typeface="Wingdings" pitchFamily="2" charset="2"/>
              </a:rPr>
              <a:t>Escollir el/s projecte/s  i clicar </a:t>
            </a:r>
            <a:r>
              <a:rPr lang="ca-ES" sz="1200" dirty="0" smtClean="0">
                <a:latin typeface="+mn-lt"/>
                <a:sym typeface="Wingdings" pitchFamily="2" charset="2"/>
              </a:rPr>
              <a:t>Add</a:t>
            </a:r>
            <a:r>
              <a:rPr lang="ca-ES" sz="1200" b="0" dirty="0" smtClean="0">
                <a:latin typeface="+mn-lt"/>
                <a:sym typeface="Wingdings" pitchFamily="2" charset="2"/>
              </a:rPr>
              <a:t>.</a:t>
            </a:r>
          </a:p>
        </p:txBody>
      </p:sp>
      <p:grpSp>
        <p:nvGrpSpPr>
          <p:cNvPr id="13" name="Group 12"/>
          <p:cNvGrpSpPr/>
          <p:nvPr/>
        </p:nvGrpSpPr>
        <p:grpSpPr>
          <a:xfrm>
            <a:off x="993509" y="4990731"/>
            <a:ext cx="4076701" cy="1198932"/>
            <a:chOff x="993509" y="4990731"/>
            <a:chExt cx="4076701" cy="1198932"/>
          </a:xfrm>
        </p:grpSpPr>
        <p:grpSp>
          <p:nvGrpSpPr>
            <p:cNvPr id="12" name="Group 11"/>
            <p:cNvGrpSpPr/>
            <p:nvPr/>
          </p:nvGrpSpPr>
          <p:grpSpPr>
            <a:xfrm>
              <a:off x="993510" y="4990731"/>
              <a:ext cx="3733800" cy="771835"/>
              <a:chOff x="2859062" y="5003431"/>
              <a:chExt cx="3733800" cy="771835"/>
            </a:xfrm>
          </p:grpSpPr>
          <p:pic>
            <p:nvPicPr>
              <p:cNvPr id="1029"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859062" y="5003431"/>
                <a:ext cx="3733800" cy="28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859062" y="5334619"/>
                <a:ext cx="3733800" cy="44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3510" y="5875338"/>
              <a:ext cx="40767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bwMode="auto">
            <a:xfrm>
              <a:off x="993509" y="5930354"/>
              <a:ext cx="721477" cy="2042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20461505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a:t>
            </a:r>
            <a:endParaRPr lang="ca-ES" sz="1600" dirty="0">
              <a:solidFill>
                <a:schemeClr val="bg2">
                  <a:lumMod val="50000"/>
                </a:schemeClr>
              </a:solidFill>
            </a:endParaRPr>
          </a:p>
        </p:txBody>
      </p:sp>
      <p:sp>
        <p:nvSpPr>
          <p:cNvPr id="26" name="TextBox 25"/>
          <p:cNvSpPr txBox="1"/>
          <p:nvPr/>
        </p:nvSpPr>
        <p:spPr>
          <a:xfrm>
            <a:off x="6731000" y="1790505"/>
            <a:ext cx="2655292" cy="597163"/>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sym typeface="Wingdings" pitchFamily="2" charset="2"/>
              </a:rPr>
              <a:t>Un cop afegits els projectes, </a:t>
            </a:r>
            <a:r>
              <a:rPr lang="ca-ES" sz="1200" u="sng" dirty="0" smtClean="0">
                <a:latin typeface="+mn-lt"/>
                <a:sym typeface="Wingdings" pitchFamily="2" charset="2"/>
              </a:rPr>
              <a:t>determinar el dia en què posarem totes les hores.</a:t>
            </a:r>
            <a:endParaRPr lang="ca-ES" sz="1200" i="1" u="sng" dirty="0" smtClean="0">
              <a:latin typeface="+mn-lt"/>
              <a:sym typeface="Wingdings" pitchFamily="2" charset="2"/>
            </a:endParaRPr>
          </a:p>
        </p:txBody>
      </p:sp>
      <p:sp>
        <p:nvSpPr>
          <p:cNvPr id="31" name="Isosceles Triangle 30"/>
          <p:cNvSpPr/>
          <p:nvPr/>
        </p:nvSpPr>
        <p:spPr bwMode="auto">
          <a:xfrm rot="5400000">
            <a:off x="6185653" y="213106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4.2.3.3 Imputació d’hores a les tasques (2/3)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7" name="Isosceles Triangle 36"/>
          <p:cNvSpPr/>
          <p:nvPr/>
        </p:nvSpPr>
        <p:spPr bwMode="auto">
          <a:xfrm rot="5400000">
            <a:off x="5389626" y="301823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TextBox 38"/>
          <p:cNvSpPr txBox="1"/>
          <p:nvPr/>
        </p:nvSpPr>
        <p:spPr>
          <a:xfrm>
            <a:off x="5843827" y="2514446"/>
            <a:ext cx="3542465" cy="1244754"/>
          </a:xfrm>
          <a:prstGeom prst="rect">
            <a:avLst/>
          </a:prstGeom>
          <a:noFill/>
          <a:ln>
            <a:solidFill>
              <a:schemeClr val="accent1"/>
            </a:solidFill>
          </a:ln>
        </p:spPr>
        <p:txBody>
          <a:bodyPr wrap="square" rtlCol="0" anchor="ctr">
            <a:noAutofit/>
          </a:bodyPr>
          <a:lstStyle/>
          <a:p>
            <a:pPr marL="342900" indent="-342900">
              <a:buFont typeface="+mj-lt"/>
              <a:buAutoNum type="alphaLcParenR"/>
            </a:pPr>
            <a:r>
              <a:rPr lang="ca-ES" sz="1200" b="0" dirty="0" smtClean="0">
                <a:latin typeface="+mn-lt"/>
                <a:sym typeface="Wingdings" pitchFamily="2" charset="2"/>
              </a:rPr>
              <a:t>Per les tasques que comencen dins el període i no s’hagi imputat cap hora encara, observar que </a:t>
            </a:r>
            <a:r>
              <a:rPr lang="ca-ES" sz="1200" b="0" dirty="0" err="1" smtClean="0">
                <a:latin typeface="+mn-lt"/>
                <a:sym typeface="Wingdings" pitchFamily="2" charset="2"/>
              </a:rPr>
              <a:t>Posted</a:t>
            </a:r>
            <a:r>
              <a:rPr lang="ca-ES" sz="1200" b="0" dirty="0" smtClean="0">
                <a:latin typeface="+mn-lt"/>
                <a:sym typeface="Wingdings" pitchFamily="2" charset="2"/>
              </a:rPr>
              <a:t> Actual = 0.</a:t>
            </a:r>
            <a:r>
              <a:rPr lang="ca-ES" sz="1200" b="0" dirty="0">
                <a:latin typeface="+mn-lt"/>
                <a:sym typeface="Wingdings" pitchFamily="2" charset="2"/>
              </a:rPr>
              <a:t/>
            </a:r>
            <a:br>
              <a:rPr lang="ca-ES" sz="1200" b="0" dirty="0">
                <a:latin typeface="+mn-lt"/>
                <a:sym typeface="Wingdings" pitchFamily="2" charset="2"/>
              </a:rPr>
            </a:br>
            <a:r>
              <a:rPr lang="ca-ES" sz="1200" b="0" dirty="0" smtClean="0">
                <a:latin typeface="+mn-lt"/>
                <a:sym typeface="Wingdings" pitchFamily="2" charset="2"/>
              </a:rPr>
              <a:t/>
            </a:r>
            <a:br>
              <a:rPr lang="ca-ES" sz="1200" b="0" dirty="0" smtClean="0">
                <a:latin typeface="+mn-lt"/>
                <a:sym typeface="Wingdings" pitchFamily="2" charset="2"/>
              </a:rPr>
            </a:br>
            <a:r>
              <a:rPr lang="ca-ES" sz="1200" b="0" dirty="0" smtClean="0">
                <a:latin typeface="+mn-lt"/>
                <a:sym typeface="Wingdings" pitchFamily="2" charset="2"/>
              </a:rPr>
              <a:t>Posar les hores </a:t>
            </a:r>
            <a:r>
              <a:rPr lang="ca-ES" sz="1200" dirty="0" smtClean="0">
                <a:latin typeface="+mn-lt"/>
                <a:sym typeface="Wingdings" pitchFamily="2" charset="2"/>
              </a:rPr>
              <a:t>just al dia corresponents a la data d’inici de la tasca (</a:t>
            </a:r>
            <a:r>
              <a:rPr lang="ca-ES" sz="1200" dirty="0" err="1" smtClean="0">
                <a:latin typeface="+mn-lt"/>
                <a:sym typeface="Wingdings" pitchFamily="2" charset="2"/>
              </a:rPr>
              <a:t>Start</a:t>
            </a:r>
            <a:r>
              <a:rPr lang="ca-ES" sz="1200" dirty="0" smtClean="0">
                <a:latin typeface="+mn-lt"/>
                <a:sym typeface="Wingdings" pitchFamily="2" charset="2"/>
              </a:rPr>
              <a:t>)</a:t>
            </a:r>
          </a:p>
        </p:txBody>
      </p:sp>
      <p:sp>
        <p:nvSpPr>
          <p:cNvPr id="19" name="Oval 18"/>
          <p:cNvSpPr/>
          <p:nvPr/>
        </p:nvSpPr>
        <p:spPr bwMode="auto">
          <a:xfrm>
            <a:off x="620023" y="16350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29" name="Oval 28"/>
          <p:cNvSpPr/>
          <p:nvPr/>
        </p:nvSpPr>
        <p:spPr bwMode="auto">
          <a:xfrm>
            <a:off x="367850" y="271873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a</a:t>
            </a:r>
            <a:endParaRPr lang="ca-ES" sz="1600" dirty="0">
              <a:solidFill>
                <a:schemeClr val="bg1"/>
              </a:solidFill>
            </a:endParaRPr>
          </a:p>
        </p:txBody>
      </p:sp>
      <p:sp>
        <p:nvSpPr>
          <p:cNvPr id="32" name="Oval 31"/>
          <p:cNvSpPr/>
          <p:nvPr/>
        </p:nvSpPr>
        <p:spPr bwMode="auto">
          <a:xfrm>
            <a:off x="367850" y="39044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b</a:t>
            </a:r>
            <a:endParaRPr lang="ca-ES" sz="1600" dirty="0">
              <a:solidFill>
                <a:schemeClr val="bg1"/>
              </a:solidFill>
            </a:endParaRPr>
          </a:p>
        </p:txBody>
      </p:sp>
      <p:sp>
        <p:nvSpPr>
          <p:cNvPr id="40" name="Isosceles Triangle 39"/>
          <p:cNvSpPr/>
          <p:nvPr/>
        </p:nvSpPr>
        <p:spPr bwMode="auto">
          <a:xfrm rot="5400000">
            <a:off x="5389627" y="43505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TextBox 40"/>
          <p:cNvSpPr txBox="1"/>
          <p:nvPr/>
        </p:nvSpPr>
        <p:spPr>
          <a:xfrm>
            <a:off x="5843827" y="3849372"/>
            <a:ext cx="3542465" cy="1155293"/>
          </a:xfrm>
          <a:prstGeom prst="rect">
            <a:avLst/>
          </a:prstGeom>
          <a:noFill/>
          <a:ln>
            <a:solidFill>
              <a:schemeClr val="accent1"/>
            </a:solidFill>
          </a:ln>
        </p:spPr>
        <p:txBody>
          <a:bodyPr wrap="square" rtlCol="0" anchor="ctr">
            <a:noAutofit/>
          </a:bodyPr>
          <a:lstStyle/>
          <a:p>
            <a:pPr marL="228600" indent="-228600">
              <a:buFont typeface="+mj-lt"/>
              <a:buAutoNum type="alphaLcParenR" startAt="2"/>
            </a:pPr>
            <a:r>
              <a:rPr lang="ca-ES" sz="1200" b="0" dirty="0" smtClean="0">
                <a:latin typeface="+mn-lt"/>
                <a:sym typeface="Wingdings" pitchFamily="2" charset="2"/>
              </a:rPr>
              <a:t>Per les tasques que finalitzen dins el període i ja no quedin hores pendents, ETC serà 0 després de la imputació.</a:t>
            </a:r>
            <a:br>
              <a:rPr lang="ca-ES" sz="1200" b="0" dirty="0" smtClean="0">
                <a:latin typeface="+mn-lt"/>
                <a:sym typeface="Wingdings" pitchFamily="2" charset="2"/>
              </a:rPr>
            </a:br>
            <a:r>
              <a:rPr lang="ca-ES" sz="1200" b="0" dirty="0" smtClean="0">
                <a:latin typeface="+mn-lt"/>
                <a:sym typeface="Wingdings" pitchFamily="2" charset="2"/>
              </a:rPr>
              <a:t/>
            </a:r>
            <a:br>
              <a:rPr lang="ca-ES" sz="1200" b="0" dirty="0" smtClean="0">
                <a:latin typeface="+mn-lt"/>
                <a:sym typeface="Wingdings" pitchFamily="2" charset="2"/>
              </a:rPr>
            </a:br>
            <a:r>
              <a:rPr lang="ca-ES" sz="1200" b="0" dirty="0">
                <a:latin typeface="+mn-lt"/>
                <a:sym typeface="Wingdings" pitchFamily="2" charset="2"/>
              </a:rPr>
              <a:t>P</a:t>
            </a:r>
            <a:r>
              <a:rPr lang="ca-ES" sz="1200" b="0" dirty="0" smtClean="0">
                <a:latin typeface="+mn-lt"/>
                <a:sym typeface="Wingdings" pitchFamily="2" charset="2"/>
              </a:rPr>
              <a:t>osar les hores </a:t>
            </a:r>
            <a:r>
              <a:rPr lang="ca-ES" sz="1200" dirty="0" smtClean="0">
                <a:latin typeface="+mn-lt"/>
                <a:sym typeface="Wingdings" pitchFamily="2" charset="2"/>
              </a:rPr>
              <a:t>a qualsevol dia anterior o igual a la data de fi de la tasca (</a:t>
            </a:r>
            <a:r>
              <a:rPr lang="ca-ES" sz="1200" dirty="0" err="1" smtClean="0">
                <a:latin typeface="+mn-lt"/>
                <a:sym typeface="Wingdings" pitchFamily="2" charset="2"/>
              </a:rPr>
              <a:t>Finish</a:t>
            </a:r>
            <a:r>
              <a:rPr lang="ca-ES" sz="1200" dirty="0" smtClean="0">
                <a:latin typeface="+mn-lt"/>
                <a:sym typeface="Wingdings" pitchFamily="2" charset="2"/>
              </a:rPr>
              <a:t>)</a:t>
            </a:r>
            <a:endParaRPr lang="ca-ES" sz="1200" b="0" dirty="0" smtClean="0">
              <a:latin typeface="+mn-lt"/>
              <a:sym typeface="Wingdings" pitchFamily="2" charset="2"/>
            </a:endParaRP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510" y="1835559"/>
            <a:ext cx="4973877" cy="420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ight Arrow 37"/>
          <p:cNvSpPr/>
          <p:nvPr/>
        </p:nvSpPr>
        <p:spPr bwMode="auto">
          <a:xfrm rot="5400000">
            <a:off x="3279621" y="2389328"/>
            <a:ext cx="262613" cy="140335"/>
          </a:xfrm>
          <a:prstGeom prst="rightArrow">
            <a:avLst/>
          </a:prstGeom>
          <a:noFill/>
          <a:ln w="25400">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7" name="Isosceles Triangle 46"/>
          <p:cNvSpPr/>
          <p:nvPr/>
        </p:nvSpPr>
        <p:spPr bwMode="auto">
          <a:xfrm rot="5400000">
            <a:off x="5389625" y="582187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8" name="TextBox 47"/>
          <p:cNvSpPr txBox="1"/>
          <p:nvPr/>
        </p:nvSpPr>
        <p:spPr>
          <a:xfrm>
            <a:off x="5843827" y="5118100"/>
            <a:ext cx="3542465" cy="1574801"/>
          </a:xfrm>
          <a:prstGeom prst="rect">
            <a:avLst/>
          </a:prstGeom>
          <a:noFill/>
          <a:ln>
            <a:solidFill>
              <a:schemeClr val="accent1"/>
            </a:solidFill>
          </a:ln>
        </p:spPr>
        <p:txBody>
          <a:bodyPr wrap="square" rtlCol="0" anchor="ctr">
            <a:noAutofit/>
          </a:bodyPr>
          <a:lstStyle/>
          <a:p>
            <a:pPr marL="228600" indent="-228600">
              <a:buFont typeface="+mj-lt"/>
              <a:buAutoNum type="alphaLcParenR" startAt="3"/>
            </a:pPr>
            <a:r>
              <a:rPr lang="ca-ES" sz="1200" b="0" dirty="0" smtClean="0">
                <a:latin typeface="+mn-lt"/>
                <a:sym typeface="Wingdings" pitchFamily="2" charset="2"/>
              </a:rPr>
              <a:t>Per les tasques que ja han començat prèviament i acaben posteriorment al període i que ja tinguin hores imputades (</a:t>
            </a:r>
            <a:r>
              <a:rPr lang="ca-ES" sz="1200" b="0" dirty="0" err="1" smtClean="0">
                <a:latin typeface="+mn-lt"/>
                <a:sym typeface="Wingdings" pitchFamily="2" charset="2"/>
              </a:rPr>
              <a:t>Posted</a:t>
            </a:r>
            <a:r>
              <a:rPr lang="ca-ES" sz="1200" b="0" dirty="0" smtClean="0">
                <a:latin typeface="+mn-lt"/>
                <a:sym typeface="Wingdings" pitchFamily="2" charset="2"/>
              </a:rPr>
              <a:t> Actuals ≠ 0).</a:t>
            </a:r>
            <a:br>
              <a:rPr lang="ca-ES" sz="1200" b="0" dirty="0" smtClean="0">
                <a:latin typeface="+mn-lt"/>
                <a:sym typeface="Wingdings" pitchFamily="2" charset="2"/>
              </a:rPr>
            </a:br>
            <a:r>
              <a:rPr lang="ca-ES" sz="1200" b="0" dirty="0" smtClean="0">
                <a:latin typeface="+mn-lt"/>
                <a:sym typeface="Wingdings" pitchFamily="2" charset="2"/>
              </a:rPr>
              <a:t/>
            </a:r>
            <a:br>
              <a:rPr lang="ca-ES" sz="1200" b="0" dirty="0" smtClean="0">
                <a:latin typeface="+mn-lt"/>
                <a:sym typeface="Wingdings" pitchFamily="2" charset="2"/>
              </a:rPr>
            </a:br>
            <a:r>
              <a:rPr lang="ca-ES" sz="1200" b="0" dirty="0" smtClean="0">
                <a:latin typeface="+mn-lt"/>
                <a:sym typeface="Wingdings" pitchFamily="2" charset="2"/>
              </a:rPr>
              <a:t>Posar les hores </a:t>
            </a:r>
            <a:r>
              <a:rPr lang="ca-ES" sz="1200" dirty="0" smtClean="0">
                <a:latin typeface="+mn-lt"/>
                <a:sym typeface="Wingdings" pitchFamily="2" charset="2"/>
              </a:rPr>
              <a:t>a qualsevol dels dies disponibles en el període de la fulla de temps</a:t>
            </a:r>
          </a:p>
        </p:txBody>
      </p:sp>
      <p:sp>
        <p:nvSpPr>
          <p:cNvPr id="51" name="Oval 50"/>
          <p:cNvSpPr/>
          <p:nvPr/>
        </p:nvSpPr>
        <p:spPr bwMode="auto">
          <a:xfrm>
            <a:off x="367850" y="52774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c</a:t>
            </a:r>
            <a:endParaRPr lang="ca-ES" sz="1600" dirty="0">
              <a:solidFill>
                <a:schemeClr val="bg1"/>
              </a:solidFill>
            </a:endParaRPr>
          </a:p>
        </p:txBody>
      </p:sp>
      <p:grpSp>
        <p:nvGrpSpPr>
          <p:cNvPr id="61" name="Group 60"/>
          <p:cNvGrpSpPr/>
          <p:nvPr/>
        </p:nvGrpSpPr>
        <p:grpSpPr>
          <a:xfrm>
            <a:off x="755650" y="2741183"/>
            <a:ext cx="4548695" cy="679912"/>
            <a:chOff x="755650" y="2741183"/>
            <a:chExt cx="4548695" cy="679912"/>
          </a:xfrm>
        </p:grpSpPr>
        <p:grpSp>
          <p:nvGrpSpPr>
            <p:cNvPr id="14" name="Group 13"/>
            <p:cNvGrpSpPr/>
            <p:nvPr/>
          </p:nvGrpSpPr>
          <p:grpSpPr>
            <a:xfrm>
              <a:off x="755650" y="2741183"/>
              <a:ext cx="4548695" cy="679912"/>
              <a:chOff x="758443" y="2514446"/>
              <a:chExt cx="5102490" cy="762690"/>
            </a:xfrm>
          </p:grpSpPr>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1774"/>
              <a:stretch/>
            </p:blipFill>
            <p:spPr bwMode="auto">
              <a:xfrm>
                <a:off x="758443" y="2536291"/>
                <a:ext cx="5102490" cy="74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bwMode="auto">
              <a:xfrm>
                <a:off x="1746318" y="2514446"/>
                <a:ext cx="360738" cy="76268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70155" y="2955501"/>
                <a:ext cx="267185" cy="11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5"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7072" y="2760657"/>
              <a:ext cx="2434908" cy="194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bwMode="auto">
            <a:xfrm>
              <a:off x="755650" y="3094686"/>
              <a:ext cx="303530" cy="180148"/>
            </a:xfrm>
            <a:prstGeom prst="roundRect">
              <a:avLst/>
            </a:prstGeom>
            <a:noFill/>
            <a:ln w="12700">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67" name="Rounded Rectangle 66"/>
            <p:cNvSpPr/>
            <p:nvPr/>
          </p:nvSpPr>
          <p:spPr bwMode="auto">
            <a:xfrm>
              <a:off x="2315845" y="3136823"/>
              <a:ext cx="303530" cy="160686"/>
            </a:xfrm>
            <a:prstGeom prst="roundRect">
              <a:avLst/>
            </a:prstGeom>
            <a:noFill/>
            <a:ln w="12700">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grpSp>
      <p:grpSp>
        <p:nvGrpSpPr>
          <p:cNvPr id="62" name="Group 61"/>
          <p:cNvGrpSpPr/>
          <p:nvPr/>
        </p:nvGrpSpPr>
        <p:grpSpPr>
          <a:xfrm>
            <a:off x="755650" y="4082970"/>
            <a:ext cx="4540069" cy="688097"/>
            <a:chOff x="755650" y="4082970"/>
            <a:chExt cx="4540069" cy="688097"/>
          </a:xfrm>
        </p:grpSpPr>
        <p:grpSp>
          <p:nvGrpSpPr>
            <p:cNvPr id="15" name="Group 14"/>
            <p:cNvGrpSpPr/>
            <p:nvPr/>
          </p:nvGrpSpPr>
          <p:grpSpPr>
            <a:xfrm>
              <a:off x="755650" y="4082970"/>
              <a:ext cx="4540069" cy="688097"/>
              <a:chOff x="741337" y="3693026"/>
              <a:chExt cx="5102490" cy="773338"/>
            </a:xfrm>
          </p:grpSpPr>
          <p:grpSp>
            <p:nvGrpSpPr>
              <p:cNvPr id="5" name="Group 4"/>
              <p:cNvGrpSpPr/>
              <p:nvPr/>
            </p:nvGrpSpPr>
            <p:grpSpPr>
              <a:xfrm>
                <a:off x="741337" y="3693026"/>
                <a:ext cx="5102490" cy="773338"/>
                <a:chOff x="1129137" y="3928184"/>
                <a:chExt cx="5102490" cy="773338"/>
              </a:xfrm>
            </p:grpSpPr>
            <p:pic>
              <p:nvPicPr>
                <p:cNvPr id="4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1774"/>
                <a:stretch/>
              </p:blipFill>
              <p:spPr bwMode="auto">
                <a:xfrm>
                  <a:off x="1129137" y="3928184"/>
                  <a:ext cx="5102490" cy="740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bwMode="auto">
                <a:xfrm>
                  <a:off x="5613887" y="3938833"/>
                  <a:ext cx="480500" cy="76268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69206" y="4378031"/>
                  <a:ext cx="240250" cy="11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89969" y="4111123"/>
                <a:ext cx="267185" cy="11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8" name="Rounded Rectangle 67"/>
            <p:cNvSpPr/>
            <p:nvPr/>
          </p:nvSpPr>
          <p:spPr bwMode="auto">
            <a:xfrm>
              <a:off x="1059815" y="4427018"/>
              <a:ext cx="303530" cy="180148"/>
            </a:xfrm>
            <a:prstGeom prst="roundRect">
              <a:avLst/>
            </a:prstGeom>
            <a:noFill/>
            <a:ln w="12700">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sp>
          <p:nvSpPr>
            <p:cNvPr id="69" name="Rounded Rectangle 68"/>
            <p:cNvSpPr/>
            <p:nvPr/>
          </p:nvSpPr>
          <p:spPr bwMode="auto">
            <a:xfrm>
              <a:off x="3025684" y="4456841"/>
              <a:ext cx="303530" cy="160686"/>
            </a:xfrm>
            <a:prstGeom prst="roundRect">
              <a:avLst/>
            </a:prstGeom>
            <a:noFill/>
            <a:ln w="12700">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cxnSp>
          <p:nvCxnSpPr>
            <p:cNvPr id="77" name="Straight Arrow Connector 76"/>
            <p:cNvCxnSpPr/>
            <p:nvPr/>
          </p:nvCxnSpPr>
          <p:spPr bwMode="auto">
            <a:xfrm>
              <a:off x="1959995" y="4371421"/>
              <a:ext cx="1380765" cy="0"/>
            </a:xfrm>
            <a:prstGeom prst="straightConnector1">
              <a:avLst/>
            </a:prstGeom>
            <a:noFill/>
            <a:ln>
              <a:solidFill>
                <a:schemeClr val="tx1">
                  <a:lumMod val="50000"/>
                  <a:lumOff val="50000"/>
                </a:schemeClr>
              </a:solidFill>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62"/>
          <p:cNvGrpSpPr/>
          <p:nvPr/>
        </p:nvGrpSpPr>
        <p:grpSpPr>
          <a:xfrm>
            <a:off x="739511" y="5446353"/>
            <a:ext cx="4556208" cy="688097"/>
            <a:chOff x="739511" y="5446353"/>
            <a:chExt cx="4556208" cy="688097"/>
          </a:xfrm>
        </p:grpSpPr>
        <p:grpSp>
          <p:nvGrpSpPr>
            <p:cNvPr id="50" name="Group 49"/>
            <p:cNvGrpSpPr/>
            <p:nvPr/>
          </p:nvGrpSpPr>
          <p:grpSpPr>
            <a:xfrm>
              <a:off x="755650" y="5446353"/>
              <a:ext cx="4540069" cy="688097"/>
              <a:chOff x="755650" y="5446353"/>
              <a:chExt cx="4540069" cy="688097"/>
            </a:xfrm>
          </p:grpSpPr>
          <p:grpSp>
            <p:nvGrpSpPr>
              <p:cNvPr id="16" name="Group 15"/>
              <p:cNvGrpSpPr/>
              <p:nvPr/>
            </p:nvGrpSpPr>
            <p:grpSpPr>
              <a:xfrm>
                <a:off x="755650" y="5446353"/>
                <a:ext cx="4540069" cy="688097"/>
                <a:chOff x="741337" y="5142064"/>
                <a:chExt cx="4540069" cy="688097"/>
              </a:xfrm>
            </p:grpSpPr>
            <p:pic>
              <p:nvPicPr>
                <p:cNvPr id="5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1774"/>
                <a:stretch/>
              </p:blipFill>
              <p:spPr bwMode="auto">
                <a:xfrm>
                  <a:off x="741337" y="5142064"/>
                  <a:ext cx="4540069" cy="65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ectangle 55"/>
                <p:cNvSpPr/>
                <p:nvPr/>
              </p:nvSpPr>
              <p:spPr bwMode="auto">
                <a:xfrm>
                  <a:off x="1657886" y="5151539"/>
                  <a:ext cx="299979" cy="67862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5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80978" y="5542327"/>
                  <a:ext cx="213768" cy="10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07451" y="5514076"/>
                  <a:ext cx="237735" cy="9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82515" y="5547043"/>
                  <a:ext cx="244557" cy="10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25637" y="5530984"/>
                  <a:ext cx="190500" cy="9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6" name="Picture 8"/>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8229" y="5833189"/>
                <a:ext cx="275272" cy="95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9" name="Straight Arrow Connector 58"/>
            <p:cNvCxnSpPr/>
            <p:nvPr/>
          </p:nvCxnSpPr>
          <p:spPr bwMode="auto">
            <a:xfrm>
              <a:off x="1977072" y="5756287"/>
              <a:ext cx="2434908" cy="0"/>
            </a:xfrm>
            <a:prstGeom prst="straightConnector1">
              <a:avLst/>
            </a:prstGeom>
            <a:noFill/>
            <a:ln>
              <a:solidFill>
                <a:schemeClr val="tx1">
                  <a:lumMod val="50000"/>
                  <a:lumOff val="50000"/>
                </a:schemeClr>
              </a:solidFill>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Rounded Rectangle 78"/>
            <p:cNvSpPr/>
            <p:nvPr/>
          </p:nvSpPr>
          <p:spPr bwMode="auto">
            <a:xfrm>
              <a:off x="739511" y="5775946"/>
              <a:ext cx="593990" cy="174106"/>
            </a:xfrm>
            <a:prstGeom prst="roundRect">
              <a:avLst/>
            </a:prstGeom>
            <a:noFill/>
            <a:ln w="12700">
              <a:solidFill>
                <a:schemeClr val="bg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3805698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a:t>
            </a:r>
            <a:endParaRPr lang="ca-ES" sz="1600" dirty="0">
              <a:solidFill>
                <a:schemeClr val="bg2">
                  <a:lumMod val="50000"/>
                </a:schemeClr>
              </a:solidFill>
            </a:endParaRPr>
          </a:p>
        </p:txBody>
      </p:sp>
      <p:sp>
        <p:nvSpPr>
          <p:cNvPr id="26" name="TextBox 25"/>
          <p:cNvSpPr txBox="1"/>
          <p:nvPr/>
        </p:nvSpPr>
        <p:spPr>
          <a:xfrm>
            <a:off x="6527800" y="1790505"/>
            <a:ext cx="2858492" cy="733425"/>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sym typeface="Wingdings" pitchFamily="2" charset="2"/>
              </a:rPr>
              <a:t>Guardar clicant </a:t>
            </a:r>
            <a:r>
              <a:rPr lang="ca-ES" sz="1200" dirty="0" err="1" smtClean="0">
                <a:latin typeface="+mn-lt"/>
                <a:sym typeface="Wingdings" pitchFamily="2" charset="2"/>
              </a:rPr>
              <a:t>Save</a:t>
            </a:r>
            <a:r>
              <a:rPr lang="ca-ES" sz="1200" b="0" dirty="0" smtClean="0">
                <a:latin typeface="+mn-lt"/>
                <a:sym typeface="Wingdings" pitchFamily="2" charset="2"/>
              </a:rPr>
              <a:t> i posteriorment  clicar </a:t>
            </a:r>
            <a:r>
              <a:rPr lang="ca-ES" sz="1200" dirty="0" err="1" smtClean="0">
                <a:latin typeface="+mn-lt"/>
                <a:sym typeface="Wingdings" pitchFamily="2" charset="2"/>
              </a:rPr>
              <a:t>Submit</a:t>
            </a:r>
            <a:r>
              <a:rPr lang="ca-ES" sz="1200" dirty="0" smtClean="0">
                <a:latin typeface="+mn-lt"/>
                <a:sym typeface="Wingdings" pitchFamily="2" charset="2"/>
              </a:rPr>
              <a:t> for </a:t>
            </a:r>
            <a:r>
              <a:rPr lang="ca-ES" sz="1200" dirty="0" err="1" smtClean="0">
                <a:latin typeface="+mn-lt"/>
                <a:sym typeface="Wingdings" pitchFamily="2" charset="2"/>
              </a:rPr>
              <a:t>Approval</a:t>
            </a:r>
            <a:endParaRPr lang="ca-ES" sz="1200" i="1" u="sng" dirty="0" smtClean="0">
              <a:latin typeface="+mn-lt"/>
              <a:sym typeface="Wingdings" pitchFamily="2" charset="2"/>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4.2.3.3 Imputació d’hores a les tasques (3/3)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19" name="Oval 18"/>
          <p:cNvSpPr/>
          <p:nvPr/>
        </p:nvSpPr>
        <p:spPr bwMode="auto">
          <a:xfrm>
            <a:off x="620023" y="16350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5</a:t>
            </a:r>
          </a:p>
        </p:txBody>
      </p:sp>
      <p:grpSp>
        <p:nvGrpSpPr>
          <p:cNvPr id="6" name="Group 5"/>
          <p:cNvGrpSpPr/>
          <p:nvPr/>
        </p:nvGrpSpPr>
        <p:grpSpPr>
          <a:xfrm>
            <a:off x="993510" y="1790505"/>
            <a:ext cx="3800475" cy="733425"/>
            <a:chOff x="993510" y="1790505"/>
            <a:chExt cx="3800475" cy="733425"/>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3510" y="1790505"/>
              <a:ext cx="380047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066800" y="2246117"/>
              <a:ext cx="1981200" cy="2304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s-ES_tradnl" sz="1600" b="0" i="0" u="none" strike="noStrike" cap="none" normalizeH="0" baseline="0" dirty="0" smtClean="0">
                <a:ln>
                  <a:noFill/>
                </a:ln>
                <a:solidFill>
                  <a:schemeClr val="tx1"/>
                </a:solidFill>
                <a:effectLst/>
                <a:latin typeface="Arial" charset="0"/>
              </a:endParaRPr>
            </a:p>
          </p:txBody>
        </p:sp>
      </p:grpSp>
      <p:sp>
        <p:nvSpPr>
          <p:cNvPr id="49" name="Isosceles Triangle 48"/>
          <p:cNvSpPr/>
          <p:nvPr/>
        </p:nvSpPr>
        <p:spPr bwMode="auto">
          <a:xfrm rot="5400000">
            <a:off x="5480746" y="206672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190570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753119" y="4374131"/>
            <a:ext cx="8450562" cy="1455169"/>
          </a:xfrm>
          <a:prstGeom prst="rect">
            <a:avLst/>
          </a:prstGeom>
          <a:noFill/>
          <a:ln>
            <a:solidFill>
              <a:schemeClr val="accent1"/>
            </a:solidFill>
          </a:ln>
        </p:spPr>
        <p:txBody>
          <a:bodyPr wrap="square" rtlCol="0" anchor="ctr">
            <a:noAutofit/>
          </a:bodyPr>
          <a:lstStyle/>
          <a:p>
            <a:r>
              <a:rPr lang="ca-ES" sz="1300" u="sng" dirty="0" smtClean="0">
                <a:latin typeface="+mn-lt"/>
                <a:sym typeface="Wingdings" pitchFamily="2" charset="2"/>
              </a:rPr>
              <a:t>Apunt:</a:t>
            </a:r>
            <a:r>
              <a:rPr lang="ca-ES" sz="1300" b="0" dirty="0" smtClean="0">
                <a:latin typeface="+mn-lt"/>
                <a:sym typeface="Wingdings" pitchFamily="2" charset="2"/>
              </a:rPr>
              <a:t> Un cop haguem posat </a:t>
            </a:r>
            <a:r>
              <a:rPr lang="ca-ES" sz="1300" dirty="0" smtClean="0">
                <a:latin typeface="+mn-lt"/>
                <a:sym typeface="Wingdings" pitchFamily="2" charset="2"/>
              </a:rPr>
              <a:t>Planning Project </a:t>
            </a:r>
            <a:r>
              <a:rPr lang="ca-ES" sz="1300" b="0" dirty="0" smtClean="0">
                <a:latin typeface="+mn-lt"/>
                <a:sym typeface="Wingdings" pitchFamily="2" charset="2"/>
              </a:rPr>
              <a:t>i</a:t>
            </a:r>
            <a:r>
              <a:rPr lang="ca-ES" sz="1300" dirty="0" smtClean="0">
                <a:latin typeface="+mn-lt"/>
                <a:sym typeface="Wingdings" pitchFamily="2" charset="2"/>
              </a:rPr>
              <a:t> guardat</a:t>
            </a:r>
            <a:r>
              <a:rPr lang="ca-ES" sz="1300" b="0" dirty="0" smtClean="0">
                <a:latin typeface="+mn-lt"/>
                <a:sym typeface="Wingdings" pitchFamily="2" charset="2"/>
              </a:rPr>
              <a:t>, el que haurem de fer és tornar a planificar el projecte. </a:t>
            </a:r>
          </a:p>
          <a:p>
            <a:pPr marL="285750" indent="-285750">
              <a:buFont typeface="Arial" pitchFamily="34" charset="0"/>
              <a:buChar char="•"/>
            </a:pPr>
            <a:r>
              <a:rPr lang="ca-ES" sz="1300" b="0" dirty="0" smtClean="0">
                <a:latin typeface="+mn-lt"/>
                <a:sym typeface="Wingdings" pitchFamily="2" charset="2"/>
              </a:rPr>
              <a:t>El proveïdor ha de tornar al punt  </a:t>
            </a:r>
            <a:r>
              <a:rPr lang="ca-ES" sz="1300" b="0" i="1" dirty="0" smtClean="0">
                <a:latin typeface="+mn-lt"/>
                <a:sym typeface="Wingdings" pitchFamily="2" charset="2"/>
              </a:rPr>
              <a:t>4.2.2.1 Crear Planificació</a:t>
            </a:r>
          </a:p>
          <a:p>
            <a:pPr marL="285750" indent="-285750">
              <a:buFont typeface="Arial" pitchFamily="34" charset="0"/>
              <a:buChar char="•"/>
            </a:pPr>
            <a:r>
              <a:rPr lang="ca-ES" sz="1300" b="0" dirty="0" smtClean="0">
                <a:latin typeface="+mn-lt"/>
                <a:sym typeface="Wingdings" pitchFamily="2" charset="2"/>
              </a:rPr>
              <a:t>El responsable de solucions ha de tornar al punt </a:t>
            </a:r>
            <a:r>
              <a:rPr lang="ca-ES" sz="1300" b="0" i="1" dirty="0" smtClean="0">
                <a:latin typeface="+mn-lt"/>
                <a:sym typeface="Wingdings" pitchFamily="2" charset="2"/>
              </a:rPr>
              <a:t>4.2.2.3</a:t>
            </a:r>
            <a:r>
              <a:rPr lang="ca-ES" sz="1300" b="0" i="1" dirty="0" smtClean="0"/>
              <a:t> </a:t>
            </a:r>
            <a:r>
              <a:rPr lang="ca-ES" sz="1300" b="0" i="1" dirty="0"/>
              <a:t>Marcar fites: Meritació Proveïdor i Facturació Client</a:t>
            </a:r>
            <a:endParaRPr lang="ca-ES" sz="1300" b="0" i="1" dirty="0" smtClean="0">
              <a:latin typeface="+mn-lt"/>
              <a:sym typeface="Wingdings" pitchFamily="2" charset="2"/>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4.2.3.4  </a:t>
            </a:r>
            <a:r>
              <a:rPr lang="ca-ES" sz="1600" dirty="0" err="1" smtClean="0">
                <a:solidFill>
                  <a:schemeClr val="bg2">
                    <a:lumMod val="75000"/>
                  </a:schemeClr>
                </a:solidFill>
              </a:rPr>
              <a:t>Replanificar</a:t>
            </a:r>
            <a:r>
              <a:rPr lang="ca-ES" sz="1600" dirty="0" smtClean="0">
                <a:solidFill>
                  <a:schemeClr val="bg2">
                    <a:lumMod val="75000"/>
                  </a:schemeClr>
                </a:solidFill>
              </a:rPr>
              <a:t> el projecte</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13" name="TextBox 12"/>
          <p:cNvSpPr txBox="1"/>
          <p:nvPr/>
        </p:nvSpPr>
        <p:spPr>
          <a:xfrm>
            <a:off x="6413500" y="1911825"/>
            <a:ext cx="2776573" cy="2304575"/>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a:sym typeface="Wingdings" pitchFamily="2" charset="2"/>
              </a:rPr>
              <a:t>El projecte en qüestió ha de tenir en aquest instant una notificació que serà: </a:t>
            </a:r>
            <a:r>
              <a:rPr lang="ca-ES" sz="1200" b="0" dirty="0" smtClean="0">
                <a:sym typeface="Wingdings" pitchFamily="2" charset="2"/>
              </a:rPr>
              <a:t/>
            </a:r>
            <a:br>
              <a:rPr lang="ca-ES" sz="1200" b="0" dirty="0" smtClean="0">
                <a:sym typeface="Wingdings" pitchFamily="2" charset="2"/>
              </a:rPr>
            </a:br>
            <a:r>
              <a:rPr lang="ca-ES" sz="1200" i="1" dirty="0" err="1">
                <a:sym typeface="Wingdings" pitchFamily="2" charset="2"/>
              </a:rPr>
              <a:t>Prj</a:t>
            </a:r>
            <a:r>
              <a:rPr lang="ca-ES" sz="1200" i="1" dirty="0">
                <a:sym typeface="Wingdings" pitchFamily="2" charset="2"/>
              </a:rPr>
              <a:t> execució. Modificar estat? </a:t>
            </a: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i="1" dirty="0" smtClean="0">
                <a:latin typeface="+mn-lt"/>
                <a:sym typeface="Wingdings" pitchFamily="2" charset="2"/>
              </a:rPr>
              <a:t>.</a:t>
            </a:r>
            <a:br>
              <a:rPr lang="ca-ES" sz="1200" b="0" i="1" dirty="0" smtClean="0">
                <a:latin typeface="+mn-lt"/>
                <a:sym typeface="Wingdings" pitchFamily="2" charset="2"/>
              </a:rPr>
            </a:br>
            <a:endParaRPr lang="ca-ES" sz="1200" b="0" dirty="0" smtClean="0">
              <a:sym typeface="Wingdings" pitchFamily="2" charset="2"/>
            </a:endParaRPr>
          </a:p>
          <a:p>
            <a:pPr marL="342900" indent="-342900">
              <a:buFont typeface="+mj-lt"/>
              <a:buAutoNum type="arabicPeriod"/>
            </a:pPr>
            <a:r>
              <a:rPr lang="ca-ES" sz="1200" b="0" dirty="0" smtClean="0">
                <a:latin typeface="+mn-lt"/>
              </a:rPr>
              <a:t>En el projecte, clicar a </a:t>
            </a:r>
            <a:r>
              <a:rPr lang="ca-ES" sz="1200" dirty="0" smtClean="0">
                <a:latin typeface="+mn-lt"/>
              </a:rPr>
              <a:t>“Planning Project”</a:t>
            </a:r>
            <a:r>
              <a:rPr lang="ca-ES" sz="1200" b="0" dirty="0" smtClean="0"/>
              <a:t> </a:t>
            </a:r>
          </a:p>
          <a:p>
            <a:pPr marL="342900" indent="-342900">
              <a:buFont typeface="+mj-lt"/>
              <a:buAutoNum type="arabicPeriod"/>
            </a:pPr>
            <a:endParaRPr lang="ca-ES" sz="1200" b="0" dirty="0" smtClean="0"/>
          </a:p>
          <a:p>
            <a:pPr marL="342900" indent="-342900">
              <a:buFont typeface="+mj-lt"/>
              <a:buAutoNum type="arabicPeriod"/>
            </a:pPr>
            <a:r>
              <a:rPr lang="ca-ES" sz="1200" b="0" dirty="0" smtClean="0"/>
              <a:t>Guardar</a:t>
            </a:r>
            <a:r>
              <a:rPr lang="ca-ES" sz="1200" dirty="0" smtClean="0"/>
              <a:t> </a:t>
            </a:r>
            <a:r>
              <a:rPr lang="ca-ES" sz="1200" b="0" dirty="0"/>
              <a:t>clicant a </a:t>
            </a:r>
            <a:r>
              <a:rPr lang="ca-ES" sz="1200" dirty="0" err="1" smtClean="0"/>
              <a:t>Save</a:t>
            </a:r>
            <a:r>
              <a:rPr lang="ca-ES" sz="1200" dirty="0" smtClean="0"/>
              <a:t>.</a:t>
            </a:r>
            <a:endParaRPr lang="ca-ES" sz="1200" b="0" dirty="0" smtClean="0">
              <a:latin typeface="+mn-lt"/>
            </a:endParaRPr>
          </a:p>
        </p:txBody>
      </p:sp>
      <p:sp>
        <p:nvSpPr>
          <p:cNvPr id="14" name="Isosceles Triangle 13"/>
          <p:cNvSpPr/>
          <p:nvPr/>
        </p:nvSpPr>
        <p:spPr bwMode="auto">
          <a:xfrm rot="5400000">
            <a:off x="5901848" y="262398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5" name="Oval 14"/>
          <p:cNvSpPr/>
          <p:nvPr/>
        </p:nvSpPr>
        <p:spPr bwMode="auto">
          <a:xfrm>
            <a:off x="415778" y="18092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16" name="Oval 15"/>
          <p:cNvSpPr/>
          <p:nvPr/>
        </p:nvSpPr>
        <p:spPr bwMode="auto">
          <a:xfrm>
            <a:off x="3326462" y="309933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17" name="Group 16"/>
          <p:cNvGrpSpPr/>
          <p:nvPr/>
        </p:nvGrpSpPr>
        <p:grpSpPr>
          <a:xfrm>
            <a:off x="761776" y="3687708"/>
            <a:ext cx="2076450" cy="323850"/>
            <a:chOff x="904610" y="3319816"/>
            <a:chExt cx="2076450" cy="32385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2" name="Oval 21"/>
          <p:cNvSpPr/>
          <p:nvPr/>
        </p:nvSpPr>
        <p:spPr bwMode="auto">
          <a:xfrm>
            <a:off x="415778" y="363561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grpSp>
        <p:nvGrpSpPr>
          <p:cNvPr id="29" name="Group 28"/>
          <p:cNvGrpSpPr/>
          <p:nvPr/>
        </p:nvGrpSpPr>
        <p:grpSpPr>
          <a:xfrm>
            <a:off x="545412" y="1911826"/>
            <a:ext cx="5205076" cy="1073585"/>
            <a:chOff x="545412" y="1911826"/>
            <a:chExt cx="5205076" cy="1073585"/>
          </a:xfrm>
        </p:grpSpPr>
        <p:grpSp>
          <p:nvGrpSpPr>
            <p:cNvPr id="30" name="Group 29"/>
            <p:cNvGrpSpPr/>
            <p:nvPr/>
          </p:nvGrpSpPr>
          <p:grpSpPr>
            <a:xfrm>
              <a:off x="788221" y="1911826"/>
              <a:ext cx="4962267" cy="798603"/>
              <a:chOff x="737421" y="1911826"/>
              <a:chExt cx="4962267" cy="798603"/>
            </a:xfrm>
          </p:grpSpPr>
          <p:pic>
            <p:nvPicPr>
              <p:cNvPr id="3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421" y="1911826"/>
                <a:ext cx="4962267" cy="34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50" y="2260854"/>
                <a:ext cx="4944038" cy="4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1"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5412" y="2837308"/>
              <a:ext cx="2723941" cy="1481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Rectangle 31"/>
            <p:cNvSpPr/>
            <p:nvPr/>
          </p:nvSpPr>
          <p:spPr bwMode="auto">
            <a:xfrm>
              <a:off x="881885" y="2410178"/>
              <a:ext cx="1084075" cy="94879"/>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3" name="Straight Arrow Connector 32"/>
            <p:cNvCxnSpPr/>
            <p:nvPr/>
          </p:nvCxnSpPr>
          <p:spPr bwMode="auto">
            <a:xfrm>
              <a:off x="1346200" y="2520297"/>
              <a:ext cx="0" cy="26352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Oval 35"/>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2" name="1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82908" y="2439962"/>
            <a:ext cx="1297267" cy="1035319"/>
          </a:xfrm>
          <a:prstGeom prst="rect">
            <a:avLst/>
          </a:prstGeom>
        </p:spPr>
      </p:pic>
    </p:spTree>
    <p:extLst>
      <p:ext uri="{BB962C8B-B14F-4D97-AF65-F5344CB8AC3E}">
        <p14:creationId xmlns:p14="http://schemas.microsoft.com/office/powerpoint/2010/main" val="4975379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5727700" y="2177386"/>
            <a:ext cx="3560481" cy="15240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Un cop dins el projecte, anar a la pestanya </a:t>
            </a:r>
            <a:r>
              <a:rPr lang="ca-ES" sz="1200" dirty="0" err="1" smtClean="0">
                <a:latin typeface="+mn-lt"/>
                <a:sym typeface="Wingdings" pitchFamily="2" charset="2"/>
              </a:rPr>
              <a:t>Risks</a:t>
            </a:r>
            <a:r>
              <a:rPr lang="ca-ES" sz="1200" dirty="0" smtClean="0">
                <a:latin typeface="+mn-lt"/>
                <a:sym typeface="Wingdings" pitchFamily="2" charset="2"/>
              </a:rPr>
              <a:t>/</a:t>
            </a:r>
            <a:r>
              <a:rPr lang="ca-ES" sz="1200" dirty="0" err="1" smtClean="0">
                <a:latin typeface="+mn-lt"/>
                <a:sym typeface="Wingdings" pitchFamily="2" charset="2"/>
              </a:rPr>
              <a:t>Issues</a:t>
            </a:r>
            <a:r>
              <a:rPr lang="ca-ES" sz="1200" dirty="0" smtClean="0">
                <a:latin typeface="+mn-lt"/>
                <a:sym typeface="Wingdings" pitchFamily="2" charset="2"/>
              </a:rPr>
              <a:t>/</a:t>
            </a:r>
            <a:r>
              <a:rPr lang="ca-ES" sz="1200" dirty="0" err="1" smtClean="0">
                <a:latin typeface="+mn-lt"/>
                <a:sym typeface="Wingdings" pitchFamily="2" charset="2"/>
              </a:rPr>
              <a:t>Changes</a:t>
            </a:r>
            <a:r>
              <a:rPr lang="ca-ES" sz="1200" b="0" dirty="0">
                <a:latin typeface="+mn-lt"/>
                <a:sym typeface="Wingdings" pitchFamily="2" charset="2"/>
              </a:rPr>
              <a:t> </a:t>
            </a:r>
            <a:r>
              <a:rPr lang="ca-ES" sz="1200" b="0" dirty="0" smtClean="0">
                <a:latin typeface="+mn-lt"/>
                <a:sym typeface="Wingdings" pitchFamily="2" charset="2"/>
              </a:rPr>
              <a:t>i anar a </a:t>
            </a:r>
            <a:r>
              <a:rPr lang="ca-ES" sz="1200" dirty="0" err="1" smtClean="0">
                <a:latin typeface="+mn-lt"/>
                <a:sym typeface="Wingdings" pitchFamily="2" charset="2"/>
              </a:rPr>
              <a:t>Risks</a:t>
            </a:r>
            <a:r>
              <a:rPr lang="ca-ES" sz="1200" b="0" dirty="0" smtClean="0">
                <a:latin typeface="+mn-lt"/>
                <a:sym typeface="Wingdings" pitchFamily="2" charset="2"/>
              </a:rPr>
              <a:t>.</a:t>
            </a:r>
          </a:p>
          <a:p>
            <a:pPr marL="342900" indent="-342900">
              <a:buFont typeface="+mj-lt"/>
              <a:buAutoNum type="arabicPeriod"/>
            </a:pPr>
            <a:r>
              <a:rPr lang="ca-ES" sz="1200" b="0" dirty="0" smtClean="0">
                <a:latin typeface="+mn-lt"/>
                <a:sym typeface="Wingdings" pitchFamily="2" charset="2"/>
              </a:rPr>
              <a:t>Un cop allà, clicar sobre </a:t>
            </a:r>
            <a:r>
              <a:rPr lang="ca-ES" sz="1200" dirty="0" smtClean="0">
                <a:latin typeface="+mn-lt"/>
                <a:sym typeface="Wingdings" pitchFamily="2" charset="2"/>
              </a:rPr>
              <a:t>New</a:t>
            </a:r>
            <a:r>
              <a:rPr lang="ca-ES" sz="1200" b="0" dirty="0" smtClean="0">
                <a:latin typeface="+mn-lt"/>
                <a:sym typeface="Wingdings" pitchFamily="2" charset="2"/>
              </a:rPr>
              <a:t> </a:t>
            </a:r>
          </a:p>
        </p:txBody>
      </p:sp>
      <p:sp>
        <p:nvSpPr>
          <p:cNvPr id="31" name="Isosceles Triangle 30"/>
          <p:cNvSpPr/>
          <p:nvPr/>
        </p:nvSpPr>
        <p:spPr bwMode="auto">
          <a:xfrm rot="5400000">
            <a:off x="4980683" y="286293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4.2.3.5 Crear un risc/tema obert/canvi (1/3)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TextBox 38"/>
          <p:cNvSpPr txBox="1"/>
          <p:nvPr/>
        </p:nvSpPr>
        <p:spPr>
          <a:xfrm>
            <a:off x="6565900" y="4033136"/>
            <a:ext cx="2722281" cy="1945057"/>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sym typeface="Wingdings" pitchFamily="2" charset="2"/>
              </a:rPr>
              <a:t>Cal omplir obligatòriament els camps de </a:t>
            </a:r>
            <a:r>
              <a:rPr lang="ca-ES" sz="1200" dirty="0" err="1" smtClean="0">
                <a:latin typeface="+mn-lt"/>
                <a:sym typeface="Wingdings" pitchFamily="2" charset="2"/>
              </a:rPr>
              <a:t>Risk</a:t>
            </a:r>
            <a:r>
              <a:rPr lang="ca-ES" sz="1200" dirty="0" smtClean="0">
                <a:latin typeface="+mn-lt"/>
                <a:sym typeface="Wingdings" pitchFamily="2" charset="2"/>
              </a:rPr>
              <a:t> </a:t>
            </a:r>
            <a:r>
              <a:rPr lang="ca-ES" sz="1200" dirty="0" err="1">
                <a:latin typeface="+mn-lt"/>
                <a:sym typeface="Wingdings" pitchFamily="2" charset="2"/>
              </a:rPr>
              <a:t>N</a:t>
            </a:r>
            <a:r>
              <a:rPr lang="ca-ES" sz="1200" dirty="0" err="1" smtClean="0">
                <a:latin typeface="+mn-lt"/>
                <a:sym typeface="Wingdings" pitchFamily="2" charset="2"/>
              </a:rPr>
              <a:t>ame</a:t>
            </a:r>
            <a:r>
              <a:rPr lang="ca-ES" sz="1200" dirty="0" smtClean="0">
                <a:latin typeface="+mn-lt"/>
                <a:sym typeface="Wingdings" pitchFamily="2" charset="2"/>
              </a:rPr>
              <a:t>, </a:t>
            </a:r>
            <a:r>
              <a:rPr lang="ca-ES" sz="1200" dirty="0" err="1" smtClean="0">
                <a:latin typeface="+mn-lt"/>
                <a:sym typeface="Wingdings" pitchFamily="2" charset="2"/>
              </a:rPr>
              <a:t>Priority</a:t>
            </a:r>
            <a:r>
              <a:rPr lang="ca-ES" sz="1200" dirty="0" smtClean="0">
                <a:latin typeface="+mn-lt"/>
                <a:sym typeface="Wingdings" pitchFamily="2" charset="2"/>
              </a:rPr>
              <a:t>, Status i </a:t>
            </a:r>
            <a:r>
              <a:rPr lang="ca-ES" sz="1200" dirty="0" err="1" smtClean="0">
                <a:latin typeface="+mn-lt"/>
                <a:sym typeface="Wingdings" pitchFamily="2" charset="2"/>
              </a:rPr>
              <a:t>Owner</a:t>
            </a:r>
            <a:r>
              <a:rPr lang="ca-ES" sz="1200" dirty="0" smtClean="0">
                <a:latin typeface="+mn-lt"/>
                <a:sym typeface="Wingdings" pitchFamily="2" charset="2"/>
              </a:rPr>
              <a:t> </a:t>
            </a:r>
            <a:r>
              <a:rPr lang="ca-ES" sz="1200" b="0" dirty="0" smtClean="0">
                <a:latin typeface="+mn-lt"/>
                <a:sym typeface="Wingdings" pitchFamily="2" charset="2"/>
              </a:rPr>
              <a:t>(per defecte, el que el crea).</a:t>
            </a:r>
          </a:p>
          <a:p>
            <a:pPr marL="342900" indent="-342900">
              <a:buFont typeface="+mj-lt"/>
              <a:buAutoNum type="arabicPeriod" startAt="3"/>
            </a:pPr>
            <a:endParaRPr lang="ca-ES" sz="1200" b="0" dirty="0" smtClean="0">
              <a:latin typeface="+mn-lt"/>
              <a:sym typeface="Wingdings" pitchFamily="2" charset="2"/>
            </a:endParaRPr>
          </a:p>
          <a:p>
            <a:pPr marL="342900" indent="-342900">
              <a:buFont typeface="+mj-lt"/>
              <a:buAutoNum type="arabicPeriod" startAt="3"/>
            </a:pPr>
            <a:r>
              <a:rPr lang="ca-ES" sz="1200" b="0" dirty="0" smtClean="0">
                <a:latin typeface="+mn-lt"/>
                <a:sym typeface="Wingdings" pitchFamily="2" charset="2"/>
              </a:rPr>
              <a:t>Un cop omplerts els camps, guardar fent </a:t>
            </a:r>
            <a:r>
              <a:rPr lang="ca-ES" sz="1200" dirty="0" err="1" smtClean="0">
                <a:latin typeface="+mn-lt"/>
                <a:sym typeface="Wingdings" pitchFamily="2" charset="2"/>
              </a:rPr>
              <a:t>Save</a:t>
            </a:r>
            <a:r>
              <a:rPr lang="ca-ES" sz="1200" dirty="0" smtClean="0">
                <a:latin typeface="+mn-lt"/>
                <a:sym typeface="Wingdings" pitchFamily="2" charset="2"/>
              </a:rPr>
              <a:t> 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endParaRPr lang="ca-ES" sz="1200" dirty="0" smtClean="0">
              <a:latin typeface="+mn-lt"/>
              <a:sym typeface="Wingdings" pitchFamily="2" charset="2"/>
            </a:endParaRPr>
          </a:p>
        </p:txBody>
      </p:sp>
      <p:grpSp>
        <p:nvGrpSpPr>
          <p:cNvPr id="6" name="Group 5"/>
          <p:cNvGrpSpPr/>
          <p:nvPr/>
        </p:nvGrpSpPr>
        <p:grpSpPr>
          <a:xfrm>
            <a:off x="764908" y="2177386"/>
            <a:ext cx="3829050" cy="1524000"/>
            <a:chOff x="714108" y="2177386"/>
            <a:chExt cx="3829050" cy="15240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108" y="2177386"/>
              <a:ext cx="382905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784272" y="3390900"/>
              <a:ext cx="574628" cy="29080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9" name="TextBox 28"/>
          <p:cNvSpPr txBox="1"/>
          <p:nvPr/>
        </p:nvSpPr>
        <p:spPr>
          <a:xfrm>
            <a:off x="755650" y="1703110"/>
            <a:ext cx="8445500" cy="393700"/>
          </a:xfrm>
          <a:prstGeom prst="rect">
            <a:avLst/>
          </a:prstGeom>
          <a:noFill/>
        </p:spPr>
        <p:txBody>
          <a:bodyPr wrap="square" lIns="36000" rIns="36000" rtlCol="0">
            <a:noAutofit/>
          </a:bodyPr>
          <a:lstStyle/>
          <a:p>
            <a:r>
              <a:rPr lang="ca-ES" sz="1600" dirty="0" smtClean="0"/>
              <a:t>Crear un risc</a:t>
            </a:r>
            <a:endParaRPr lang="ca-ES" sz="1600" dirty="0"/>
          </a:p>
        </p:txBody>
      </p:sp>
      <p:grpSp>
        <p:nvGrpSpPr>
          <p:cNvPr id="7" name="Group 6"/>
          <p:cNvGrpSpPr/>
          <p:nvPr/>
        </p:nvGrpSpPr>
        <p:grpSpPr>
          <a:xfrm>
            <a:off x="764908" y="4033136"/>
            <a:ext cx="5390433" cy="1945057"/>
            <a:chOff x="764908" y="4033136"/>
            <a:chExt cx="5390433" cy="1945057"/>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4908" y="4033136"/>
              <a:ext cx="5390433" cy="19450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Rectangle 29"/>
            <p:cNvSpPr/>
            <p:nvPr/>
          </p:nvSpPr>
          <p:spPr bwMode="auto">
            <a:xfrm>
              <a:off x="803322" y="5713894"/>
              <a:ext cx="968328" cy="14540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410784" y="557684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33" name="Isosceles Triangle 32"/>
          <p:cNvSpPr/>
          <p:nvPr/>
        </p:nvSpPr>
        <p:spPr bwMode="auto">
          <a:xfrm rot="5400000">
            <a:off x="6180474" y="49292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2" name="Oval 21"/>
          <p:cNvSpPr/>
          <p:nvPr/>
        </p:nvSpPr>
        <p:spPr bwMode="auto">
          <a:xfrm>
            <a:off x="410785" y="334986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4" name="Oval 33"/>
          <p:cNvSpPr/>
          <p:nvPr/>
        </p:nvSpPr>
        <p:spPr bwMode="auto">
          <a:xfrm>
            <a:off x="410785" y="20989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42" name="Oval 41"/>
          <p:cNvSpPr/>
          <p:nvPr/>
        </p:nvSpPr>
        <p:spPr bwMode="auto">
          <a:xfrm>
            <a:off x="410784" y="396963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36" name="Oval 35"/>
          <p:cNvSpPr/>
          <p:nvPr/>
        </p:nvSpPr>
        <p:spPr bwMode="auto">
          <a:xfrm>
            <a:off x="7927040"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Tree>
    <p:extLst>
      <p:ext uri="{BB962C8B-B14F-4D97-AF65-F5344CB8AC3E}">
        <p14:creationId xmlns:p14="http://schemas.microsoft.com/office/powerpoint/2010/main" val="42155902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5727700" y="2177386"/>
            <a:ext cx="3560481" cy="15240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Un cop dins el projecte, anar a la pestanya </a:t>
            </a:r>
            <a:r>
              <a:rPr lang="ca-ES" sz="1200" dirty="0" err="1" smtClean="0">
                <a:latin typeface="+mn-lt"/>
                <a:sym typeface="Wingdings" pitchFamily="2" charset="2"/>
              </a:rPr>
              <a:t>Risks</a:t>
            </a:r>
            <a:r>
              <a:rPr lang="ca-ES" sz="1200" dirty="0" smtClean="0">
                <a:latin typeface="+mn-lt"/>
                <a:sym typeface="Wingdings" pitchFamily="2" charset="2"/>
              </a:rPr>
              <a:t>/</a:t>
            </a:r>
            <a:r>
              <a:rPr lang="ca-ES" sz="1200" dirty="0" err="1" smtClean="0">
                <a:latin typeface="+mn-lt"/>
                <a:sym typeface="Wingdings" pitchFamily="2" charset="2"/>
              </a:rPr>
              <a:t>Issues</a:t>
            </a:r>
            <a:r>
              <a:rPr lang="ca-ES" sz="1200" dirty="0" smtClean="0">
                <a:latin typeface="+mn-lt"/>
                <a:sym typeface="Wingdings" pitchFamily="2" charset="2"/>
              </a:rPr>
              <a:t>/</a:t>
            </a:r>
            <a:r>
              <a:rPr lang="ca-ES" sz="1200" dirty="0" err="1" smtClean="0">
                <a:latin typeface="+mn-lt"/>
                <a:sym typeface="Wingdings" pitchFamily="2" charset="2"/>
              </a:rPr>
              <a:t>Changes</a:t>
            </a:r>
            <a:r>
              <a:rPr lang="ca-ES" sz="1200" b="0" dirty="0">
                <a:latin typeface="+mn-lt"/>
                <a:sym typeface="Wingdings" pitchFamily="2" charset="2"/>
              </a:rPr>
              <a:t> </a:t>
            </a:r>
            <a:r>
              <a:rPr lang="ca-ES" sz="1200" b="0" dirty="0" smtClean="0">
                <a:latin typeface="+mn-lt"/>
                <a:sym typeface="Wingdings" pitchFamily="2" charset="2"/>
              </a:rPr>
              <a:t>i anar a </a:t>
            </a:r>
            <a:r>
              <a:rPr lang="ca-ES" sz="1200" dirty="0" err="1" smtClean="0">
                <a:latin typeface="+mn-lt"/>
                <a:sym typeface="Wingdings" pitchFamily="2" charset="2"/>
              </a:rPr>
              <a:t>Issues</a:t>
            </a:r>
            <a:r>
              <a:rPr lang="ca-ES" sz="1200" b="0" dirty="0" smtClean="0">
                <a:latin typeface="+mn-lt"/>
                <a:sym typeface="Wingdings" pitchFamily="2" charset="2"/>
              </a:rPr>
              <a:t>.</a:t>
            </a:r>
          </a:p>
          <a:p>
            <a:pPr marL="342900" indent="-342900">
              <a:buFont typeface="+mj-lt"/>
              <a:buAutoNum type="arabicPeriod"/>
            </a:pPr>
            <a:r>
              <a:rPr lang="ca-ES" sz="1200" b="0" dirty="0" smtClean="0">
                <a:latin typeface="+mn-lt"/>
                <a:sym typeface="Wingdings" pitchFamily="2" charset="2"/>
              </a:rPr>
              <a:t>Un cop allà, clicar sobre </a:t>
            </a:r>
            <a:r>
              <a:rPr lang="ca-ES" sz="1200" dirty="0" smtClean="0">
                <a:latin typeface="+mn-lt"/>
                <a:sym typeface="Wingdings" pitchFamily="2" charset="2"/>
              </a:rPr>
              <a:t>New</a:t>
            </a:r>
            <a:r>
              <a:rPr lang="ca-ES" sz="1200" b="0" dirty="0" smtClean="0">
                <a:latin typeface="+mn-lt"/>
                <a:sym typeface="Wingdings" pitchFamily="2" charset="2"/>
              </a:rPr>
              <a:t> </a:t>
            </a:r>
          </a:p>
        </p:txBody>
      </p:sp>
      <p:sp>
        <p:nvSpPr>
          <p:cNvPr id="31" name="Isosceles Triangle 30"/>
          <p:cNvSpPr/>
          <p:nvPr/>
        </p:nvSpPr>
        <p:spPr bwMode="auto">
          <a:xfrm rot="5400000">
            <a:off x="4976054" y="286293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4.2.3.5 Crear un risc/tema obert/canvi (2/3)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TextBox 38"/>
          <p:cNvSpPr txBox="1"/>
          <p:nvPr/>
        </p:nvSpPr>
        <p:spPr>
          <a:xfrm>
            <a:off x="6565900" y="4033136"/>
            <a:ext cx="2722281" cy="1529464"/>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sym typeface="Wingdings" pitchFamily="2" charset="2"/>
              </a:rPr>
              <a:t>Cal omplir obligatòriament els camps de </a:t>
            </a:r>
            <a:r>
              <a:rPr lang="ca-ES" sz="1200" dirty="0" err="1" smtClean="0">
                <a:latin typeface="+mn-lt"/>
                <a:sym typeface="Wingdings" pitchFamily="2" charset="2"/>
              </a:rPr>
              <a:t>Issue</a:t>
            </a:r>
            <a:r>
              <a:rPr lang="ca-ES" sz="1200" dirty="0" smtClean="0">
                <a:latin typeface="+mn-lt"/>
                <a:sym typeface="Wingdings" pitchFamily="2" charset="2"/>
              </a:rPr>
              <a:t> </a:t>
            </a:r>
            <a:r>
              <a:rPr lang="ca-ES" sz="1200" dirty="0" err="1">
                <a:latin typeface="+mn-lt"/>
                <a:sym typeface="Wingdings" pitchFamily="2" charset="2"/>
              </a:rPr>
              <a:t>N</a:t>
            </a:r>
            <a:r>
              <a:rPr lang="ca-ES" sz="1200" dirty="0" err="1" smtClean="0">
                <a:latin typeface="+mn-lt"/>
                <a:sym typeface="Wingdings" pitchFamily="2" charset="2"/>
              </a:rPr>
              <a:t>ame</a:t>
            </a:r>
            <a:r>
              <a:rPr lang="ca-ES" sz="1200" dirty="0" smtClean="0">
                <a:latin typeface="+mn-lt"/>
                <a:sym typeface="Wingdings" pitchFamily="2" charset="2"/>
              </a:rPr>
              <a:t>, </a:t>
            </a:r>
            <a:r>
              <a:rPr lang="ca-ES" sz="1200" dirty="0" err="1" smtClean="0">
                <a:latin typeface="+mn-lt"/>
                <a:sym typeface="Wingdings" pitchFamily="2" charset="2"/>
              </a:rPr>
              <a:t>Priority</a:t>
            </a:r>
            <a:r>
              <a:rPr lang="ca-ES" sz="1200" dirty="0" smtClean="0">
                <a:latin typeface="+mn-lt"/>
                <a:sym typeface="Wingdings" pitchFamily="2" charset="2"/>
              </a:rPr>
              <a:t>, Status i </a:t>
            </a:r>
            <a:r>
              <a:rPr lang="ca-ES" sz="1200" dirty="0" err="1" smtClean="0">
                <a:latin typeface="+mn-lt"/>
                <a:sym typeface="Wingdings" pitchFamily="2" charset="2"/>
              </a:rPr>
              <a:t>Owner</a:t>
            </a:r>
            <a:r>
              <a:rPr lang="ca-ES" sz="1200" dirty="0" smtClean="0">
                <a:latin typeface="+mn-lt"/>
                <a:sym typeface="Wingdings" pitchFamily="2" charset="2"/>
              </a:rPr>
              <a:t> </a:t>
            </a:r>
            <a:r>
              <a:rPr lang="ca-ES" sz="1200" b="0" dirty="0" smtClean="0">
                <a:latin typeface="+mn-lt"/>
                <a:sym typeface="Wingdings" pitchFamily="2" charset="2"/>
              </a:rPr>
              <a:t>(per defecte, el que el crea).</a:t>
            </a:r>
          </a:p>
          <a:p>
            <a:pPr marL="342900" indent="-342900">
              <a:buFont typeface="+mj-lt"/>
              <a:buAutoNum type="arabicPeriod" startAt="3"/>
            </a:pPr>
            <a:r>
              <a:rPr lang="ca-ES" sz="1200" b="0" dirty="0" smtClean="0">
                <a:latin typeface="+mn-lt"/>
                <a:sym typeface="Wingdings" pitchFamily="2" charset="2"/>
              </a:rPr>
              <a:t>Un cop omplerts els camps, guardar fent </a:t>
            </a:r>
            <a:r>
              <a:rPr lang="ca-ES" sz="1200" dirty="0" err="1" smtClean="0">
                <a:latin typeface="+mn-lt"/>
                <a:sym typeface="Wingdings" pitchFamily="2" charset="2"/>
              </a:rPr>
              <a:t>Save</a:t>
            </a:r>
            <a:r>
              <a:rPr lang="ca-ES" sz="1200" dirty="0" smtClean="0">
                <a:latin typeface="+mn-lt"/>
                <a:sym typeface="Wingdings" pitchFamily="2" charset="2"/>
              </a:rPr>
              <a:t> 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endParaRPr lang="ca-ES" sz="1200" dirty="0" smtClean="0">
              <a:latin typeface="+mn-lt"/>
              <a:sym typeface="Wingdings" pitchFamily="2" charset="2"/>
            </a:endParaRPr>
          </a:p>
        </p:txBody>
      </p:sp>
      <p:sp>
        <p:nvSpPr>
          <p:cNvPr id="29" name="TextBox 28"/>
          <p:cNvSpPr txBox="1"/>
          <p:nvPr/>
        </p:nvSpPr>
        <p:spPr>
          <a:xfrm>
            <a:off x="755650" y="1703110"/>
            <a:ext cx="8445500" cy="393700"/>
          </a:xfrm>
          <a:prstGeom prst="rect">
            <a:avLst/>
          </a:prstGeom>
          <a:noFill/>
        </p:spPr>
        <p:txBody>
          <a:bodyPr wrap="square" lIns="36000" rIns="36000" rtlCol="0">
            <a:noAutofit/>
          </a:bodyPr>
          <a:lstStyle/>
          <a:p>
            <a:r>
              <a:rPr lang="ca-ES" sz="1600" dirty="0" smtClean="0"/>
              <a:t>Crear un tema obert</a:t>
            </a:r>
            <a:endParaRPr lang="ca-ES" sz="1600" dirty="0"/>
          </a:p>
        </p:txBody>
      </p:sp>
      <p:sp>
        <p:nvSpPr>
          <p:cNvPr id="33" name="Isosceles Triangle 32"/>
          <p:cNvSpPr/>
          <p:nvPr/>
        </p:nvSpPr>
        <p:spPr bwMode="auto">
          <a:xfrm rot="5400000">
            <a:off x="6085519" y="472141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7" name="Group 6"/>
          <p:cNvGrpSpPr/>
          <p:nvPr/>
        </p:nvGrpSpPr>
        <p:grpSpPr>
          <a:xfrm>
            <a:off x="755650" y="2177386"/>
            <a:ext cx="3829050" cy="1524000"/>
            <a:chOff x="714108" y="2177386"/>
            <a:chExt cx="3829050" cy="1524000"/>
          </a:xfrm>
        </p:grpSpPr>
        <p:grpSp>
          <p:nvGrpSpPr>
            <p:cNvPr id="6" name="Group 5"/>
            <p:cNvGrpSpPr/>
            <p:nvPr/>
          </p:nvGrpSpPr>
          <p:grpSpPr>
            <a:xfrm>
              <a:off x="714108" y="2177386"/>
              <a:ext cx="3829050" cy="1524000"/>
              <a:chOff x="714108" y="2177386"/>
              <a:chExt cx="3829050" cy="15240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108" y="2177386"/>
                <a:ext cx="382905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815339" y="3390900"/>
                <a:ext cx="467678" cy="29080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7558" y="2190086"/>
              <a:ext cx="16002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55650" y="4077586"/>
            <a:ext cx="5209781" cy="1440564"/>
            <a:chOff x="755650" y="4033136"/>
            <a:chExt cx="5209781" cy="1440564"/>
          </a:xfrm>
        </p:grpSpPr>
        <p:pic>
          <p:nvPicPr>
            <p:cNvPr id="409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650" y="4033136"/>
              <a:ext cx="5209781" cy="14405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 name="Rectangle 33"/>
            <p:cNvSpPr/>
            <p:nvPr/>
          </p:nvSpPr>
          <p:spPr bwMode="auto">
            <a:xfrm>
              <a:off x="815339" y="5216292"/>
              <a:ext cx="935355" cy="1013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410785" y="50977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22" name="Oval 21"/>
          <p:cNvSpPr/>
          <p:nvPr/>
        </p:nvSpPr>
        <p:spPr bwMode="auto">
          <a:xfrm>
            <a:off x="410785" y="334986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5" name="Oval 34"/>
          <p:cNvSpPr/>
          <p:nvPr/>
        </p:nvSpPr>
        <p:spPr bwMode="auto">
          <a:xfrm>
            <a:off x="410785" y="20989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42" name="Oval 41"/>
          <p:cNvSpPr/>
          <p:nvPr/>
        </p:nvSpPr>
        <p:spPr bwMode="auto">
          <a:xfrm>
            <a:off x="410784" y="396963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36" name="Oval 35"/>
          <p:cNvSpPr/>
          <p:nvPr/>
        </p:nvSpPr>
        <p:spPr bwMode="auto">
          <a:xfrm>
            <a:off x="7927040"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Tree>
    <p:extLst>
      <p:ext uri="{BB962C8B-B14F-4D97-AF65-F5344CB8AC3E}">
        <p14:creationId xmlns:p14="http://schemas.microsoft.com/office/powerpoint/2010/main" val="8453988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5803900" y="2177386"/>
            <a:ext cx="3484281" cy="15240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Un cop dins el projecte, anar a la pestanya </a:t>
            </a:r>
            <a:r>
              <a:rPr lang="ca-ES" sz="1200" dirty="0" err="1" smtClean="0">
                <a:latin typeface="+mn-lt"/>
                <a:sym typeface="Wingdings" pitchFamily="2" charset="2"/>
              </a:rPr>
              <a:t>Risks</a:t>
            </a:r>
            <a:r>
              <a:rPr lang="ca-ES" sz="1200" dirty="0" smtClean="0">
                <a:latin typeface="+mn-lt"/>
                <a:sym typeface="Wingdings" pitchFamily="2" charset="2"/>
              </a:rPr>
              <a:t>/</a:t>
            </a:r>
            <a:r>
              <a:rPr lang="ca-ES" sz="1200" dirty="0" err="1" smtClean="0">
                <a:latin typeface="+mn-lt"/>
                <a:sym typeface="Wingdings" pitchFamily="2" charset="2"/>
              </a:rPr>
              <a:t>Issues</a:t>
            </a:r>
            <a:r>
              <a:rPr lang="ca-ES" sz="1200" dirty="0" smtClean="0">
                <a:latin typeface="+mn-lt"/>
                <a:sym typeface="Wingdings" pitchFamily="2" charset="2"/>
              </a:rPr>
              <a:t>/</a:t>
            </a:r>
            <a:r>
              <a:rPr lang="ca-ES" sz="1200" dirty="0" err="1" smtClean="0">
                <a:latin typeface="+mn-lt"/>
                <a:sym typeface="Wingdings" pitchFamily="2" charset="2"/>
              </a:rPr>
              <a:t>Changes</a:t>
            </a:r>
            <a:r>
              <a:rPr lang="ca-ES" sz="1200" b="0" dirty="0">
                <a:latin typeface="+mn-lt"/>
                <a:sym typeface="Wingdings" pitchFamily="2" charset="2"/>
              </a:rPr>
              <a:t> </a:t>
            </a:r>
            <a:r>
              <a:rPr lang="ca-ES" sz="1200" b="0" dirty="0" smtClean="0">
                <a:latin typeface="+mn-lt"/>
                <a:sym typeface="Wingdings" pitchFamily="2" charset="2"/>
              </a:rPr>
              <a:t>i anar a </a:t>
            </a:r>
            <a:r>
              <a:rPr lang="ca-ES" sz="1200" dirty="0" err="1" smtClean="0">
                <a:latin typeface="+mn-lt"/>
                <a:sym typeface="Wingdings" pitchFamily="2" charset="2"/>
              </a:rPr>
              <a:t>Change</a:t>
            </a:r>
            <a:r>
              <a:rPr lang="ca-ES" sz="1200" dirty="0" smtClean="0">
                <a:latin typeface="+mn-lt"/>
                <a:sym typeface="Wingdings" pitchFamily="2" charset="2"/>
              </a:rPr>
              <a:t> </a:t>
            </a:r>
            <a:r>
              <a:rPr lang="ca-ES" sz="1200" dirty="0" err="1" smtClean="0">
                <a:latin typeface="+mn-lt"/>
                <a:sym typeface="Wingdings" pitchFamily="2" charset="2"/>
              </a:rPr>
              <a:t>Request</a:t>
            </a:r>
            <a:r>
              <a:rPr lang="ca-ES" sz="1200" b="0" dirty="0" smtClean="0">
                <a:latin typeface="+mn-lt"/>
                <a:sym typeface="Wingdings" pitchFamily="2" charset="2"/>
              </a:rPr>
              <a:t>.</a:t>
            </a:r>
          </a:p>
          <a:p>
            <a:pPr marL="342900" indent="-342900">
              <a:buFont typeface="+mj-lt"/>
              <a:buAutoNum type="arabicPeriod"/>
            </a:pPr>
            <a:r>
              <a:rPr lang="ca-ES" sz="1200" b="0" dirty="0" smtClean="0">
                <a:latin typeface="+mn-lt"/>
                <a:sym typeface="Wingdings" pitchFamily="2" charset="2"/>
              </a:rPr>
              <a:t>Un cop allà, clicar sobre </a:t>
            </a:r>
            <a:r>
              <a:rPr lang="ca-ES" sz="1200" dirty="0" smtClean="0">
                <a:latin typeface="+mn-lt"/>
                <a:sym typeface="Wingdings" pitchFamily="2" charset="2"/>
              </a:rPr>
              <a:t>New</a:t>
            </a:r>
            <a:r>
              <a:rPr lang="ca-ES" sz="1200" b="0" dirty="0" smtClean="0">
                <a:latin typeface="+mn-lt"/>
                <a:sym typeface="Wingdings" pitchFamily="2" charset="2"/>
              </a:rPr>
              <a:t> </a:t>
            </a:r>
          </a:p>
        </p:txBody>
      </p:sp>
      <p:sp>
        <p:nvSpPr>
          <p:cNvPr id="31" name="Isosceles Triangle 30"/>
          <p:cNvSpPr/>
          <p:nvPr/>
        </p:nvSpPr>
        <p:spPr bwMode="auto">
          <a:xfrm rot="5400000">
            <a:off x="5015764" y="286293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4.2.3.5 Crear un risc/tema obert/canvi (3/3)</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TextBox 38"/>
          <p:cNvSpPr txBox="1"/>
          <p:nvPr/>
        </p:nvSpPr>
        <p:spPr>
          <a:xfrm>
            <a:off x="6565900" y="3969636"/>
            <a:ext cx="2722281" cy="1618364"/>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sym typeface="Wingdings" pitchFamily="2" charset="2"/>
              </a:rPr>
              <a:t>Cal omplir obligatòriament els camps de </a:t>
            </a:r>
            <a:r>
              <a:rPr lang="ca-ES" sz="1200" dirty="0" err="1" smtClean="0">
                <a:latin typeface="+mn-lt"/>
                <a:sym typeface="Wingdings" pitchFamily="2" charset="2"/>
              </a:rPr>
              <a:t>Issue</a:t>
            </a:r>
            <a:r>
              <a:rPr lang="ca-ES" sz="1200" dirty="0" smtClean="0">
                <a:latin typeface="+mn-lt"/>
                <a:sym typeface="Wingdings" pitchFamily="2" charset="2"/>
              </a:rPr>
              <a:t> </a:t>
            </a:r>
            <a:r>
              <a:rPr lang="ca-ES" sz="1200" dirty="0" err="1">
                <a:latin typeface="+mn-lt"/>
                <a:sym typeface="Wingdings" pitchFamily="2" charset="2"/>
              </a:rPr>
              <a:t>N</a:t>
            </a:r>
            <a:r>
              <a:rPr lang="ca-ES" sz="1200" dirty="0" err="1" smtClean="0">
                <a:latin typeface="+mn-lt"/>
                <a:sym typeface="Wingdings" pitchFamily="2" charset="2"/>
              </a:rPr>
              <a:t>ame</a:t>
            </a:r>
            <a:r>
              <a:rPr lang="ca-ES" sz="1200" dirty="0" smtClean="0">
                <a:latin typeface="+mn-lt"/>
                <a:sym typeface="Wingdings" pitchFamily="2" charset="2"/>
              </a:rPr>
              <a:t>, </a:t>
            </a:r>
            <a:r>
              <a:rPr lang="ca-ES" sz="1200" dirty="0" err="1" smtClean="0">
                <a:latin typeface="+mn-lt"/>
                <a:sym typeface="Wingdings" pitchFamily="2" charset="2"/>
              </a:rPr>
              <a:t>Priority</a:t>
            </a:r>
            <a:r>
              <a:rPr lang="ca-ES" sz="1200" dirty="0" smtClean="0">
                <a:latin typeface="+mn-lt"/>
                <a:sym typeface="Wingdings" pitchFamily="2" charset="2"/>
              </a:rPr>
              <a:t>, Status i </a:t>
            </a:r>
            <a:r>
              <a:rPr lang="ca-ES" sz="1200" dirty="0" err="1" smtClean="0">
                <a:latin typeface="+mn-lt"/>
                <a:sym typeface="Wingdings" pitchFamily="2" charset="2"/>
              </a:rPr>
              <a:t>Owner</a:t>
            </a:r>
            <a:r>
              <a:rPr lang="ca-ES" sz="1200" dirty="0" smtClean="0">
                <a:latin typeface="+mn-lt"/>
                <a:sym typeface="Wingdings" pitchFamily="2" charset="2"/>
              </a:rPr>
              <a:t> </a:t>
            </a:r>
            <a:r>
              <a:rPr lang="ca-ES" sz="1200" b="0" dirty="0" smtClean="0">
                <a:latin typeface="+mn-lt"/>
                <a:sym typeface="Wingdings" pitchFamily="2" charset="2"/>
              </a:rPr>
              <a:t>(per defecte, el que el crea).</a:t>
            </a:r>
          </a:p>
          <a:p>
            <a:pPr marL="342900" indent="-342900">
              <a:buFont typeface="+mj-lt"/>
              <a:buAutoNum type="arabicPeriod" startAt="3"/>
            </a:pPr>
            <a:r>
              <a:rPr lang="ca-ES" sz="1200" b="0" dirty="0" smtClean="0">
                <a:latin typeface="+mn-lt"/>
                <a:sym typeface="Wingdings" pitchFamily="2" charset="2"/>
              </a:rPr>
              <a:t>Un cop omplerts els camps, guardar fent </a:t>
            </a:r>
            <a:r>
              <a:rPr lang="ca-ES" sz="1200" dirty="0" err="1" smtClean="0">
                <a:latin typeface="+mn-lt"/>
                <a:sym typeface="Wingdings" pitchFamily="2" charset="2"/>
              </a:rPr>
              <a:t>Save</a:t>
            </a:r>
            <a:r>
              <a:rPr lang="ca-ES" sz="1200" dirty="0" smtClean="0">
                <a:latin typeface="+mn-lt"/>
                <a:sym typeface="Wingdings" pitchFamily="2" charset="2"/>
              </a:rPr>
              <a:t> 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endParaRPr lang="ca-ES" sz="1200" dirty="0" smtClean="0">
              <a:latin typeface="+mn-lt"/>
              <a:sym typeface="Wingdings" pitchFamily="2" charset="2"/>
            </a:endParaRPr>
          </a:p>
        </p:txBody>
      </p:sp>
      <p:sp>
        <p:nvSpPr>
          <p:cNvPr id="29" name="TextBox 28"/>
          <p:cNvSpPr txBox="1"/>
          <p:nvPr/>
        </p:nvSpPr>
        <p:spPr>
          <a:xfrm>
            <a:off x="755650" y="1703110"/>
            <a:ext cx="8445500" cy="393700"/>
          </a:xfrm>
          <a:prstGeom prst="rect">
            <a:avLst/>
          </a:prstGeom>
          <a:noFill/>
        </p:spPr>
        <p:txBody>
          <a:bodyPr wrap="square" lIns="36000" rIns="36000" rtlCol="0">
            <a:noAutofit/>
          </a:bodyPr>
          <a:lstStyle/>
          <a:p>
            <a:r>
              <a:rPr lang="ca-ES" sz="1600" dirty="0" smtClean="0"/>
              <a:t>Crear un canvi</a:t>
            </a:r>
            <a:endParaRPr lang="ca-ES" sz="1600" dirty="0"/>
          </a:p>
        </p:txBody>
      </p:sp>
      <p:sp>
        <p:nvSpPr>
          <p:cNvPr id="33" name="Isosceles Triangle 32"/>
          <p:cNvSpPr/>
          <p:nvPr/>
        </p:nvSpPr>
        <p:spPr bwMode="auto">
          <a:xfrm rot="5400000">
            <a:off x="6101678" y="47023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0" name="Group 9"/>
          <p:cNvGrpSpPr/>
          <p:nvPr/>
        </p:nvGrpSpPr>
        <p:grpSpPr>
          <a:xfrm>
            <a:off x="758871" y="2177386"/>
            <a:ext cx="3829050" cy="1524000"/>
            <a:chOff x="714108" y="2177386"/>
            <a:chExt cx="3829050" cy="152400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108" y="2177386"/>
              <a:ext cx="382905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815339" y="3390900"/>
              <a:ext cx="467678" cy="29080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9783" y="2185988"/>
              <a:ext cx="159067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58871" y="4058537"/>
            <a:ext cx="5238878" cy="1440562"/>
            <a:chOff x="784271" y="4033138"/>
            <a:chExt cx="5238878" cy="1440562"/>
          </a:xfrm>
        </p:grpSpPr>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271" y="4033138"/>
              <a:ext cx="5238878" cy="14405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Rectangle 35"/>
            <p:cNvSpPr/>
            <p:nvPr/>
          </p:nvSpPr>
          <p:spPr bwMode="auto">
            <a:xfrm>
              <a:off x="815338" y="5236612"/>
              <a:ext cx="988061" cy="10072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7" name="Oval 36"/>
          <p:cNvSpPr/>
          <p:nvPr/>
        </p:nvSpPr>
        <p:spPr bwMode="auto">
          <a:xfrm>
            <a:off x="7927040"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2" name="Oval 21"/>
          <p:cNvSpPr/>
          <p:nvPr/>
        </p:nvSpPr>
        <p:spPr bwMode="auto">
          <a:xfrm>
            <a:off x="410785" y="334986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5" name="Oval 34"/>
          <p:cNvSpPr/>
          <p:nvPr/>
        </p:nvSpPr>
        <p:spPr bwMode="auto">
          <a:xfrm>
            <a:off x="410785" y="20989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32" name="Oval 31"/>
          <p:cNvSpPr/>
          <p:nvPr/>
        </p:nvSpPr>
        <p:spPr bwMode="auto">
          <a:xfrm>
            <a:off x="410785" y="50977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42" name="Oval 41"/>
          <p:cNvSpPr/>
          <p:nvPr/>
        </p:nvSpPr>
        <p:spPr bwMode="auto">
          <a:xfrm>
            <a:off x="410784" y="396963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Tree>
    <p:extLst>
      <p:ext uri="{BB962C8B-B14F-4D97-AF65-F5344CB8AC3E}">
        <p14:creationId xmlns:p14="http://schemas.microsoft.com/office/powerpoint/2010/main" val="42848614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5880100" y="2113887"/>
            <a:ext cx="3484281" cy="1552576"/>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Dins el projecte, anar a la pestanya </a:t>
            </a:r>
            <a:r>
              <a:rPr lang="ca-ES" sz="1200" dirty="0" err="1" smtClean="0">
                <a:latin typeface="+mn-lt"/>
                <a:sym typeface="Wingdings" pitchFamily="2" charset="2"/>
              </a:rPr>
              <a:t>Collaboration</a:t>
            </a:r>
            <a:r>
              <a:rPr lang="ca-ES" sz="1200" b="0" dirty="0" smtClean="0">
                <a:latin typeface="+mn-lt"/>
                <a:sym typeface="Wingdings" pitchFamily="2" charset="2"/>
              </a:rPr>
              <a:t>. Escollir la fase del projecte on volem entregar el </a:t>
            </a:r>
            <a:r>
              <a:rPr lang="ca-ES" sz="1200" b="0" dirty="0" err="1" smtClean="0">
                <a:latin typeface="+mn-lt"/>
                <a:sym typeface="Wingdings" pitchFamily="2" charset="2"/>
              </a:rPr>
              <a:t>lliurable</a:t>
            </a:r>
            <a:r>
              <a:rPr lang="ca-ES" sz="1200" b="0" dirty="0" smtClean="0">
                <a:latin typeface="+mn-lt"/>
                <a:sym typeface="Wingdings" pitchFamily="2" charset="2"/>
              </a:rPr>
              <a:t>.</a:t>
            </a:r>
          </a:p>
          <a:p>
            <a:pPr marL="342900" indent="-342900">
              <a:buFont typeface="+mj-lt"/>
              <a:buAutoNum type="arabicPeriod"/>
            </a:pPr>
            <a:endParaRPr lang="ca-ES" sz="1200" b="0" dirty="0">
              <a:latin typeface="+mn-lt"/>
              <a:sym typeface="Wingdings" pitchFamily="2" charset="2"/>
            </a:endParaRPr>
          </a:p>
          <a:p>
            <a:pPr marL="342900" indent="-342900">
              <a:buFont typeface="+mj-lt"/>
              <a:buAutoNum type="arabicPeriod"/>
            </a:pPr>
            <a:r>
              <a:rPr lang="ca-ES" sz="1200" b="0" dirty="0" smtClean="0">
                <a:latin typeface="+mn-lt"/>
                <a:sym typeface="Wingdings" pitchFamily="2" charset="2"/>
              </a:rPr>
              <a:t>Un cop trobada, anar a </a:t>
            </a:r>
            <a:r>
              <a:rPr lang="ca-ES" sz="1200" i="1" dirty="0" err="1" smtClean="0">
                <a:latin typeface="+mn-lt"/>
                <a:sym typeface="Wingdings" pitchFamily="2" charset="2"/>
              </a:rPr>
              <a:t>Actions</a:t>
            </a:r>
            <a:r>
              <a:rPr lang="ca-ES" sz="1200" i="1" dirty="0" smtClean="0">
                <a:latin typeface="+mn-lt"/>
                <a:sym typeface="Wingdings" pitchFamily="2" charset="2"/>
              </a:rPr>
              <a:t>  </a:t>
            </a:r>
            <a:r>
              <a:rPr lang="ca-ES" sz="1200" i="1" dirty="0" err="1" smtClean="0">
                <a:latin typeface="+mn-lt"/>
                <a:sym typeface="Wingdings" pitchFamily="2" charset="2"/>
              </a:rPr>
              <a:t>Add</a:t>
            </a:r>
            <a:r>
              <a:rPr lang="ca-ES" sz="1200" i="1" dirty="0" smtClean="0">
                <a:latin typeface="+mn-lt"/>
                <a:sym typeface="Wingdings" pitchFamily="2" charset="2"/>
              </a:rPr>
              <a:t> Documents.</a:t>
            </a:r>
          </a:p>
        </p:txBody>
      </p:sp>
      <p:sp>
        <p:nvSpPr>
          <p:cNvPr id="31" name="Isosceles Triangle 30"/>
          <p:cNvSpPr/>
          <p:nvPr/>
        </p:nvSpPr>
        <p:spPr bwMode="auto">
          <a:xfrm rot="5400000">
            <a:off x="5487913" y="284571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4.2.3.6 </a:t>
            </a:r>
            <a:r>
              <a:rPr lang="ca-ES" sz="1600" dirty="0" err="1" smtClean="0">
                <a:solidFill>
                  <a:schemeClr val="bg2">
                    <a:lumMod val="75000"/>
                  </a:schemeClr>
                </a:solidFill>
              </a:rPr>
              <a:t>Lliurables</a:t>
            </a:r>
            <a:r>
              <a:rPr lang="ca-ES" sz="1600" dirty="0" smtClean="0">
                <a:solidFill>
                  <a:schemeClr val="bg2">
                    <a:lumMod val="75000"/>
                  </a:schemeClr>
                </a:solidFill>
              </a:rPr>
              <a:t> (1/2)</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TextBox 38"/>
          <p:cNvSpPr txBox="1"/>
          <p:nvPr/>
        </p:nvSpPr>
        <p:spPr>
          <a:xfrm>
            <a:off x="5880100" y="4187267"/>
            <a:ext cx="3480874" cy="207186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sym typeface="Wingdings" pitchFamily="2" charset="2"/>
              </a:rPr>
              <a:t>Afegir els </a:t>
            </a:r>
            <a:r>
              <a:rPr lang="ca-ES" sz="1200" b="0" dirty="0" err="1" smtClean="0">
                <a:latin typeface="+mn-lt"/>
                <a:sym typeface="Wingdings" pitchFamily="2" charset="2"/>
              </a:rPr>
              <a:t>lliurables</a:t>
            </a:r>
            <a:r>
              <a:rPr lang="ca-ES" sz="1200" b="0" dirty="0" smtClean="0">
                <a:latin typeface="+mn-lt"/>
                <a:sym typeface="Wingdings" pitchFamily="2" charset="2"/>
              </a:rPr>
              <a:t> anant a </a:t>
            </a:r>
            <a:r>
              <a:rPr lang="ca-ES" sz="1200" b="0" dirty="0" err="1" smtClean="0">
                <a:latin typeface="+mn-lt"/>
                <a:sym typeface="Wingdings" pitchFamily="2" charset="2"/>
              </a:rPr>
              <a:t>Browse</a:t>
            </a:r>
            <a:r>
              <a:rPr lang="ca-ES" sz="1200" b="0" dirty="0" smtClean="0">
                <a:latin typeface="+mn-lt"/>
                <a:sym typeface="Wingdings" pitchFamily="2" charset="2"/>
              </a:rPr>
              <a:t>... Penjar els fitxers. </a:t>
            </a:r>
          </a:p>
          <a:p>
            <a:pPr marL="342900" indent="-342900">
              <a:buFont typeface="+mj-lt"/>
              <a:buAutoNum type="arabicPeriod" startAt="3"/>
            </a:pPr>
            <a:endParaRPr lang="ca-ES" sz="1200" b="0" dirty="0">
              <a:latin typeface="+mn-lt"/>
              <a:sym typeface="Wingdings" pitchFamily="2" charset="2"/>
            </a:endParaRPr>
          </a:p>
          <a:p>
            <a:pPr marL="342900" indent="-342900">
              <a:buFont typeface="+mj-lt"/>
              <a:buAutoNum type="arabicPeriod" startAt="3"/>
            </a:pPr>
            <a:endParaRPr lang="ca-ES" sz="1200" b="0" dirty="0" smtClean="0">
              <a:latin typeface="+mn-lt"/>
              <a:sym typeface="Wingdings" pitchFamily="2" charset="2"/>
            </a:endParaRPr>
          </a:p>
          <a:p>
            <a:pPr marL="342900" indent="-342900">
              <a:buFont typeface="+mj-lt"/>
              <a:buAutoNum type="arabicPeriod" startAt="3"/>
            </a:pPr>
            <a:endParaRPr lang="ca-ES" sz="1200" b="0" dirty="0" smtClean="0">
              <a:latin typeface="+mn-lt"/>
              <a:sym typeface="Wingdings" pitchFamily="2" charset="2"/>
            </a:endParaRPr>
          </a:p>
          <a:p>
            <a:pPr marL="342900" indent="-342900">
              <a:buFont typeface="+mj-lt"/>
              <a:buAutoNum type="arabicPeriod" startAt="3"/>
            </a:pPr>
            <a:endParaRPr lang="ca-ES" sz="1200" b="0" dirty="0">
              <a:latin typeface="+mn-lt"/>
              <a:sym typeface="Wingdings" pitchFamily="2" charset="2"/>
            </a:endParaRPr>
          </a:p>
          <a:p>
            <a:pPr marL="342900" indent="-342900">
              <a:buFont typeface="+mj-lt"/>
              <a:buAutoNum type="arabicPeriod" startAt="3"/>
            </a:pPr>
            <a:r>
              <a:rPr lang="ca-ES" sz="1200" b="0" dirty="0" smtClean="0">
                <a:latin typeface="+mn-lt"/>
                <a:sym typeface="Wingdings" pitchFamily="2" charset="2"/>
              </a:rPr>
              <a:t>Posteriorment, clicar </a:t>
            </a:r>
            <a:r>
              <a:rPr lang="ca-ES" sz="1200" dirty="0" smtClean="0">
                <a:latin typeface="+mn-lt"/>
                <a:sym typeface="Wingdings" pitchFamily="2" charset="2"/>
              </a:rPr>
              <a:t>Add</a:t>
            </a:r>
            <a:r>
              <a:rPr lang="ca-ES" sz="1200" b="0" dirty="0" smtClean="0">
                <a:latin typeface="+mn-lt"/>
                <a:sym typeface="Wingdings" pitchFamily="2" charset="2"/>
              </a:rPr>
              <a:t>.</a:t>
            </a:r>
          </a:p>
        </p:txBody>
      </p:sp>
      <p:sp>
        <p:nvSpPr>
          <p:cNvPr id="29" name="TextBox 28"/>
          <p:cNvSpPr txBox="1"/>
          <p:nvPr/>
        </p:nvSpPr>
        <p:spPr>
          <a:xfrm>
            <a:off x="755650" y="1703110"/>
            <a:ext cx="8445500" cy="393700"/>
          </a:xfrm>
          <a:prstGeom prst="rect">
            <a:avLst/>
          </a:prstGeom>
          <a:noFill/>
        </p:spPr>
        <p:txBody>
          <a:bodyPr wrap="square" lIns="36000" rIns="36000" rtlCol="0">
            <a:noAutofit/>
          </a:bodyPr>
          <a:lstStyle/>
          <a:p>
            <a:r>
              <a:rPr lang="ca-ES" sz="1600" dirty="0" smtClean="0"/>
              <a:t>Entregar </a:t>
            </a:r>
            <a:r>
              <a:rPr lang="ca-ES" sz="1600" dirty="0" err="1" smtClean="0"/>
              <a:t>lliurables</a:t>
            </a:r>
            <a:endParaRPr lang="ca-ES" sz="1600" dirty="0"/>
          </a:p>
        </p:txBody>
      </p:sp>
      <p:sp>
        <p:nvSpPr>
          <p:cNvPr id="33" name="Isosceles Triangle 32"/>
          <p:cNvSpPr/>
          <p:nvPr/>
        </p:nvSpPr>
        <p:spPr bwMode="auto">
          <a:xfrm rot="5400000">
            <a:off x="5487913" y="514674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6965" y="2113886"/>
            <a:ext cx="3287035" cy="125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64000" y="2113886"/>
            <a:ext cx="1243576" cy="1256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08804" y="2921221"/>
            <a:ext cx="1353968" cy="126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4037379" y="3446370"/>
            <a:ext cx="1298772" cy="2200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2" name="Oval 21"/>
          <p:cNvSpPr/>
          <p:nvPr/>
        </p:nvSpPr>
        <p:spPr bwMode="auto">
          <a:xfrm>
            <a:off x="413385" y="296031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5" name="Oval 34"/>
          <p:cNvSpPr/>
          <p:nvPr/>
        </p:nvSpPr>
        <p:spPr bwMode="auto">
          <a:xfrm>
            <a:off x="413385" y="20354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37" name="Oval 36"/>
          <p:cNvSpPr/>
          <p:nvPr/>
        </p:nvSpPr>
        <p:spPr bwMode="auto">
          <a:xfrm>
            <a:off x="413385" y="429035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3" name="Oval 42"/>
          <p:cNvSpPr/>
          <p:nvPr/>
        </p:nvSpPr>
        <p:spPr bwMode="auto">
          <a:xfrm>
            <a:off x="413385" y="569465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grpSp>
        <p:nvGrpSpPr>
          <p:cNvPr id="2" name="Group 1"/>
          <p:cNvGrpSpPr/>
          <p:nvPr/>
        </p:nvGrpSpPr>
        <p:grpSpPr>
          <a:xfrm>
            <a:off x="791952" y="3748794"/>
            <a:ext cx="4515624" cy="2450868"/>
            <a:chOff x="791952" y="3748794"/>
            <a:chExt cx="4515624" cy="2450868"/>
          </a:xfrm>
        </p:grpSpPr>
        <p:grpSp>
          <p:nvGrpSpPr>
            <p:cNvPr id="14" name="Group 13"/>
            <p:cNvGrpSpPr/>
            <p:nvPr/>
          </p:nvGrpSpPr>
          <p:grpSpPr>
            <a:xfrm>
              <a:off x="791952" y="3748794"/>
              <a:ext cx="4515624" cy="2450868"/>
              <a:chOff x="791952" y="3748794"/>
              <a:chExt cx="4515624" cy="2450868"/>
            </a:xfrm>
          </p:grpSpPr>
          <p:pic>
            <p:nvPicPr>
              <p:cNvPr id="614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3222" y="3748794"/>
                <a:ext cx="1822978" cy="24321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616200" y="4533900"/>
                <a:ext cx="279400" cy="0"/>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p:nvPr/>
            </p:nvCxnSpPr>
            <p:spPr bwMode="auto">
              <a:xfrm>
                <a:off x="2616200" y="6070600"/>
                <a:ext cx="279400" cy="0"/>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p:cNvGrpSpPr/>
              <p:nvPr/>
            </p:nvGrpSpPr>
            <p:grpSpPr>
              <a:xfrm>
                <a:off x="2967656" y="4338631"/>
                <a:ext cx="2339920" cy="398469"/>
                <a:chOff x="2967656" y="4262431"/>
                <a:chExt cx="2339920" cy="398469"/>
              </a:xfrm>
            </p:grpSpPr>
            <p:pic>
              <p:nvPicPr>
                <p:cNvPr id="40"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67656" y="4262431"/>
                  <a:ext cx="1275590" cy="39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243246" y="4262431"/>
                  <a:ext cx="1064330" cy="398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bwMode="auto">
              <a:xfrm>
                <a:off x="1041400" y="4013200"/>
                <a:ext cx="1574800" cy="7239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4" name="Rectangle 43"/>
              <p:cNvSpPr/>
              <p:nvPr/>
            </p:nvSpPr>
            <p:spPr bwMode="auto">
              <a:xfrm>
                <a:off x="791952" y="6055359"/>
                <a:ext cx="610128" cy="1103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6148"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4888" y="5860861"/>
                <a:ext cx="1535192" cy="33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bwMode="auto">
              <a:xfrm>
                <a:off x="2941319" y="5860861"/>
                <a:ext cx="664131" cy="32004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6" name="Rectangle 35"/>
            <p:cNvSpPr/>
            <p:nvPr/>
          </p:nvSpPr>
          <p:spPr bwMode="auto">
            <a:xfrm>
              <a:off x="4343400" y="4375150"/>
              <a:ext cx="850900" cy="3619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14433365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31" name="Isosceles Triangle 30"/>
          <p:cNvSpPr/>
          <p:nvPr/>
        </p:nvSpPr>
        <p:spPr bwMode="auto">
          <a:xfrm rot="5400000">
            <a:off x="4703003" y="286069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4.2.3.6 </a:t>
            </a:r>
            <a:r>
              <a:rPr lang="ca-ES" sz="1600" dirty="0" err="1" smtClean="0">
                <a:solidFill>
                  <a:schemeClr val="bg2">
                    <a:lumMod val="75000"/>
                  </a:schemeClr>
                </a:solidFill>
              </a:rPr>
              <a:t>Lliurables</a:t>
            </a:r>
            <a:r>
              <a:rPr lang="ca-ES" sz="1600" dirty="0" smtClean="0">
                <a:solidFill>
                  <a:schemeClr val="bg2">
                    <a:lumMod val="75000"/>
                  </a:schemeClr>
                </a:solidFill>
              </a:rPr>
              <a:t> (2/2)</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9" name="TextBox 28"/>
          <p:cNvSpPr txBox="1"/>
          <p:nvPr/>
        </p:nvSpPr>
        <p:spPr>
          <a:xfrm>
            <a:off x="755650" y="1703110"/>
            <a:ext cx="8445500" cy="393700"/>
          </a:xfrm>
          <a:prstGeom prst="rect">
            <a:avLst/>
          </a:prstGeom>
          <a:noFill/>
        </p:spPr>
        <p:txBody>
          <a:bodyPr wrap="square" lIns="36000" rIns="36000" rtlCol="0">
            <a:noAutofit/>
          </a:bodyPr>
          <a:lstStyle/>
          <a:p>
            <a:r>
              <a:rPr lang="ca-ES" sz="1600" dirty="0" smtClean="0"/>
              <a:t>Aprovar </a:t>
            </a:r>
            <a:r>
              <a:rPr lang="ca-ES" sz="1600" dirty="0" err="1" smtClean="0"/>
              <a:t>lliurables</a:t>
            </a:r>
            <a:endParaRPr lang="ca-ES" sz="1600" dirty="0"/>
          </a:p>
        </p:txBody>
      </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6" name="TextBox 35"/>
          <p:cNvSpPr txBox="1"/>
          <p:nvPr/>
        </p:nvSpPr>
        <p:spPr>
          <a:xfrm>
            <a:off x="5651500" y="2205313"/>
            <a:ext cx="3726655" cy="1552576"/>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Dins el projecte, anar a la pestanya </a:t>
            </a:r>
            <a:r>
              <a:rPr lang="ca-ES" sz="1200" b="0" dirty="0" err="1" smtClean="0">
                <a:latin typeface="+mn-lt"/>
                <a:sym typeface="Wingdings" pitchFamily="2" charset="2"/>
              </a:rPr>
              <a:t>Collaboration</a:t>
            </a:r>
            <a:r>
              <a:rPr lang="ca-ES" sz="1200" b="0" dirty="0" smtClean="0">
                <a:latin typeface="+mn-lt"/>
                <a:sym typeface="Wingdings" pitchFamily="2" charset="2"/>
              </a:rPr>
              <a:t>. Escollir la fase del projecte on volem aprovar el </a:t>
            </a:r>
            <a:r>
              <a:rPr lang="ca-ES" sz="1200" b="0" dirty="0" err="1" smtClean="0">
                <a:latin typeface="+mn-lt"/>
                <a:sym typeface="Wingdings" pitchFamily="2" charset="2"/>
              </a:rPr>
              <a:t>lliurable</a:t>
            </a:r>
            <a:r>
              <a:rPr lang="ca-ES" sz="1200" b="0" dirty="0" smtClean="0">
                <a:latin typeface="+mn-lt"/>
                <a:sym typeface="Wingdings" pitchFamily="2" charset="2"/>
              </a:rPr>
              <a:t>.</a:t>
            </a:r>
          </a:p>
          <a:p>
            <a:pPr marL="342900" indent="-342900">
              <a:buFont typeface="+mj-lt"/>
              <a:buAutoNum type="arabicPeriod"/>
            </a:pPr>
            <a:endParaRPr lang="ca-ES" sz="1200" b="0" dirty="0">
              <a:latin typeface="+mn-lt"/>
              <a:sym typeface="Wingdings" pitchFamily="2" charset="2"/>
            </a:endParaRPr>
          </a:p>
          <a:p>
            <a:pPr marL="342900" indent="-342900">
              <a:buFont typeface="+mj-lt"/>
              <a:buAutoNum type="arabicPeriod"/>
            </a:pPr>
            <a:r>
              <a:rPr lang="ca-ES" sz="1200" b="0" dirty="0" smtClean="0">
                <a:latin typeface="+mn-lt"/>
                <a:sym typeface="Wingdings" pitchFamily="2" charset="2"/>
              </a:rPr>
              <a:t>Un cop trobada, anar a </a:t>
            </a:r>
            <a:r>
              <a:rPr lang="ca-ES" sz="1200" b="0" i="1" dirty="0" err="1" smtClean="0">
                <a:latin typeface="+mn-lt"/>
                <a:sym typeface="Wingdings" pitchFamily="2" charset="2"/>
              </a:rPr>
              <a:t>Actions</a:t>
            </a:r>
            <a:r>
              <a:rPr lang="ca-ES" sz="1200" b="0" i="1" dirty="0" smtClean="0">
                <a:latin typeface="+mn-lt"/>
                <a:sym typeface="Wingdings" pitchFamily="2" charset="2"/>
              </a:rPr>
              <a:t>  </a:t>
            </a:r>
            <a:r>
              <a:rPr lang="ca-ES" sz="1200" b="0" i="1" dirty="0" err="1" smtClean="0">
                <a:latin typeface="+mn-lt"/>
                <a:sym typeface="Wingdings" pitchFamily="2" charset="2"/>
              </a:rPr>
              <a:t>Properties</a:t>
            </a:r>
            <a:endParaRPr lang="ca-ES" sz="1200" b="0" i="1" dirty="0" smtClean="0">
              <a:latin typeface="+mn-lt"/>
              <a:sym typeface="Wingdings" pitchFamily="2" charset="2"/>
            </a:endParaRPr>
          </a:p>
        </p:txBody>
      </p:sp>
      <p:grpSp>
        <p:nvGrpSpPr>
          <p:cNvPr id="5" name="Group 4"/>
          <p:cNvGrpSpPr/>
          <p:nvPr/>
        </p:nvGrpSpPr>
        <p:grpSpPr>
          <a:xfrm>
            <a:off x="755650" y="2205313"/>
            <a:ext cx="3359150" cy="1463678"/>
            <a:chOff x="908051" y="2458281"/>
            <a:chExt cx="3818328" cy="1663755"/>
          </a:xfrm>
        </p:grpSpPr>
        <p:pic>
          <p:nvPicPr>
            <p:cNvPr id="717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76601" y="2458281"/>
              <a:ext cx="1449778" cy="166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8051" y="2458281"/>
              <a:ext cx="2368550" cy="166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73384" y="2990463"/>
            <a:ext cx="914364" cy="160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5651500" y="4088433"/>
            <a:ext cx="3709474" cy="207186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sym typeface="Wingdings" pitchFamily="2" charset="2"/>
              </a:rPr>
              <a:t>Buscar el camp Status i posar-lo en l’estat desitjat. Si s’aprova, aquest </a:t>
            </a:r>
            <a:r>
              <a:rPr lang="ca-ES" sz="1200" b="0" dirty="0" err="1" smtClean="0">
                <a:latin typeface="+mn-lt"/>
                <a:sym typeface="Wingdings" pitchFamily="2" charset="2"/>
              </a:rPr>
              <a:t>lliurable</a:t>
            </a:r>
            <a:r>
              <a:rPr lang="ca-ES" sz="1200" b="0" dirty="0" smtClean="0">
                <a:latin typeface="+mn-lt"/>
                <a:sym typeface="Wingdings" pitchFamily="2" charset="2"/>
              </a:rPr>
              <a:t> el posarem en estat </a:t>
            </a:r>
            <a:r>
              <a:rPr lang="ca-ES" sz="1200" dirty="0" err="1" smtClean="0">
                <a:latin typeface="+mn-lt"/>
                <a:sym typeface="Wingdings" pitchFamily="2" charset="2"/>
              </a:rPr>
              <a:t>Approved</a:t>
            </a:r>
            <a:r>
              <a:rPr lang="ca-ES" sz="1200" b="0" dirty="0" smtClean="0">
                <a:latin typeface="+mn-lt"/>
                <a:sym typeface="Wingdings" pitchFamily="2" charset="2"/>
              </a:rPr>
              <a:t>. </a:t>
            </a:r>
          </a:p>
          <a:p>
            <a:pPr marL="342900" indent="-342900">
              <a:buFont typeface="+mj-lt"/>
              <a:buAutoNum type="arabicPeriod" startAt="3"/>
            </a:pPr>
            <a:endParaRPr lang="ca-ES" sz="1200" b="0" dirty="0">
              <a:latin typeface="+mn-lt"/>
              <a:sym typeface="Wingdings" pitchFamily="2" charset="2"/>
            </a:endParaRPr>
          </a:p>
          <a:p>
            <a:pPr marL="342900" indent="-342900">
              <a:buFont typeface="+mj-lt"/>
              <a:buAutoNum type="arabicPeriod" startAt="3"/>
            </a:pPr>
            <a:endParaRPr lang="ca-ES" sz="1200" b="0" dirty="0" smtClean="0">
              <a:latin typeface="+mn-lt"/>
              <a:sym typeface="Wingdings" pitchFamily="2" charset="2"/>
            </a:endParaRPr>
          </a:p>
          <a:p>
            <a:pPr marL="342900" indent="-342900">
              <a:buFont typeface="+mj-lt"/>
              <a:buAutoNum type="arabicPeriod" startAt="3"/>
            </a:pPr>
            <a:endParaRPr lang="ca-ES" sz="1200" b="0" dirty="0" smtClean="0">
              <a:latin typeface="+mn-lt"/>
              <a:sym typeface="Wingdings" pitchFamily="2" charset="2"/>
            </a:endParaRPr>
          </a:p>
          <a:p>
            <a:pPr marL="342900" indent="-342900">
              <a:buFont typeface="+mj-lt"/>
              <a:buAutoNum type="arabicPeriod" startAt="3"/>
            </a:pPr>
            <a:endParaRPr lang="ca-ES" sz="1200" b="0" dirty="0">
              <a:latin typeface="+mn-lt"/>
              <a:sym typeface="Wingdings" pitchFamily="2" charset="2"/>
            </a:endParaRPr>
          </a:p>
          <a:p>
            <a:pPr marL="342900" indent="-342900">
              <a:buFont typeface="+mj-lt"/>
              <a:buAutoNum type="arabicPeriod" startAt="3"/>
            </a:pPr>
            <a:r>
              <a:rPr lang="ca-ES" sz="1200" b="0" dirty="0" smtClean="0">
                <a:latin typeface="+mn-lt"/>
                <a:sym typeface="Wingdings" pitchFamily="2" charset="2"/>
              </a:rPr>
              <a:t>Posteriorment, clicar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endParaRPr lang="ca-ES" sz="1200" b="0" dirty="0" smtClean="0">
              <a:latin typeface="+mn-lt"/>
              <a:sym typeface="Wingdings" pitchFamily="2" charset="2"/>
            </a:endParaRPr>
          </a:p>
        </p:txBody>
      </p:sp>
      <p:sp>
        <p:nvSpPr>
          <p:cNvPr id="56" name="Oval 55"/>
          <p:cNvSpPr/>
          <p:nvPr/>
        </p:nvSpPr>
        <p:spPr bwMode="auto">
          <a:xfrm>
            <a:off x="413385" y="296031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59" name="Oval 58"/>
          <p:cNvSpPr/>
          <p:nvPr/>
        </p:nvSpPr>
        <p:spPr bwMode="auto">
          <a:xfrm>
            <a:off x="413385" y="20354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57" name="Oval 56"/>
          <p:cNvSpPr/>
          <p:nvPr/>
        </p:nvSpPr>
        <p:spPr bwMode="auto">
          <a:xfrm>
            <a:off x="413385" y="429035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58" name="Oval 57"/>
          <p:cNvSpPr/>
          <p:nvPr/>
        </p:nvSpPr>
        <p:spPr bwMode="auto">
          <a:xfrm>
            <a:off x="413385" y="569465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grpSp>
        <p:nvGrpSpPr>
          <p:cNvPr id="9" name="Group 8"/>
          <p:cNvGrpSpPr/>
          <p:nvPr/>
        </p:nvGrpSpPr>
        <p:grpSpPr>
          <a:xfrm>
            <a:off x="755650" y="3933817"/>
            <a:ext cx="4298588" cy="2226476"/>
            <a:chOff x="755650" y="3933817"/>
            <a:chExt cx="4298588" cy="2226476"/>
          </a:xfrm>
        </p:grpSpPr>
        <p:pic>
          <p:nvPicPr>
            <p:cNvPr id="7174"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650" y="3933817"/>
              <a:ext cx="1549928" cy="21367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60" name="Straight Arrow Connector 59"/>
            <p:cNvCxnSpPr/>
            <p:nvPr/>
          </p:nvCxnSpPr>
          <p:spPr bwMode="auto">
            <a:xfrm>
              <a:off x="1797508" y="4787900"/>
              <a:ext cx="742492" cy="0"/>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1"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569988" y="4787900"/>
              <a:ext cx="1814190" cy="9467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1200150" y="4478330"/>
              <a:ext cx="692150" cy="365133"/>
            </a:xfrm>
            <a:prstGeom prst="rect">
              <a:avLst/>
            </a:prstGeom>
            <a:noFill/>
            <a:ln w="127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2" name="Rectangle 61"/>
            <p:cNvSpPr/>
            <p:nvPr/>
          </p:nvSpPr>
          <p:spPr bwMode="auto">
            <a:xfrm>
              <a:off x="786872" y="5957888"/>
              <a:ext cx="541866" cy="117474"/>
            </a:xfrm>
            <a:prstGeom prst="rect">
              <a:avLst/>
            </a:prstGeom>
            <a:noFill/>
            <a:ln w="127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64" name="Straight Arrow Connector 63"/>
            <p:cNvCxnSpPr/>
            <p:nvPr/>
          </p:nvCxnSpPr>
          <p:spPr bwMode="auto">
            <a:xfrm>
              <a:off x="1740358" y="6016625"/>
              <a:ext cx="742492" cy="0"/>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5" name="Picture 6"/>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540000" y="5872957"/>
              <a:ext cx="2514238" cy="2873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6" name="Rectangle 65"/>
            <p:cNvSpPr/>
            <p:nvPr/>
          </p:nvSpPr>
          <p:spPr bwMode="auto">
            <a:xfrm>
              <a:off x="2639485" y="5877719"/>
              <a:ext cx="1422928" cy="282573"/>
            </a:xfrm>
            <a:prstGeom prst="rect">
              <a:avLst/>
            </a:prstGeom>
            <a:noFill/>
            <a:ln w="127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67" name="Isosceles Triangle 66"/>
          <p:cNvSpPr/>
          <p:nvPr/>
        </p:nvSpPr>
        <p:spPr bwMode="auto">
          <a:xfrm rot="5400000">
            <a:off x="4703003" y="476999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154000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119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4.2.3.7 Informar Fita Meritació Completada</a:t>
            </a:r>
            <a:endParaRPr lang="ca-ES" sz="1600" dirty="0">
              <a:solidFill>
                <a:schemeClr val="bg2">
                  <a:lumMod val="75000"/>
                </a:schemeClr>
              </a:solidFill>
            </a:endParaRPr>
          </a:p>
        </p:txBody>
      </p:sp>
      <p:sp>
        <p:nvSpPr>
          <p:cNvPr id="20" name="Oval 1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9" name="TextBox 28"/>
          <p:cNvSpPr txBox="1"/>
          <p:nvPr/>
        </p:nvSpPr>
        <p:spPr>
          <a:xfrm>
            <a:off x="6438900" y="1676382"/>
            <a:ext cx="2887381" cy="191338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les tasques</a:t>
            </a:r>
            <a:r>
              <a:rPr lang="ca-ES" sz="1200" b="0" dirty="0">
                <a:latin typeface="+mn-lt"/>
              </a:rPr>
              <a:t> </a:t>
            </a:r>
            <a:r>
              <a:rPr lang="ca-ES" sz="1200" b="0" dirty="0" smtClean="0">
                <a:latin typeface="+mn-lt"/>
              </a:rPr>
              <a:t>de Gantt</a:t>
            </a:r>
            <a:r>
              <a:rPr lang="ca-ES" sz="1200" b="0" dirty="0">
                <a:latin typeface="+mn-lt"/>
              </a:rPr>
              <a:t>:</a:t>
            </a:r>
            <a:r>
              <a:rPr lang="ca-ES" sz="1200" b="0" dirty="0" smtClean="0">
                <a:latin typeface="+mn-lt"/>
              </a:rPr>
              <a:t> </a:t>
            </a:r>
            <a:r>
              <a:rPr lang="ca-ES" sz="1200" b="0" i="1" dirty="0" smtClean="0">
                <a:latin typeface="+mn-lt"/>
              </a:rPr>
              <a:t>Open in </a:t>
            </a:r>
            <a:r>
              <a:rPr lang="ca-ES" sz="1200" b="0" i="1" dirty="0" err="1" smtClean="0">
                <a:latin typeface="+mn-lt"/>
              </a:rPr>
              <a:t>Scheduler</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Clarity</a:t>
            </a:r>
            <a:r>
              <a:rPr lang="ca-ES" sz="1200" b="0" i="1" dirty="0" smtClean="0">
                <a:latin typeface="+mn-lt"/>
                <a:sym typeface="Wingdings" pitchFamily="2" charset="2"/>
              </a:rPr>
              <a:t> Gantt</a:t>
            </a:r>
            <a:br>
              <a:rPr lang="ca-ES" sz="1200" b="0" i="1" dirty="0" smtClean="0">
                <a:latin typeface="+mn-lt"/>
                <a:sym typeface="Wingdings" pitchFamily="2" charset="2"/>
              </a:rPr>
            </a:br>
            <a:r>
              <a:rPr lang="ca-ES" sz="1200" b="0" i="1" dirty="0">
                <a:latin typeface="+mn-lt"/>
                <a:sym typeface="Wingdings" pitchFamily="2" charset="2"/>
              </a:rPr>
              <a:t/>
            </a:r>
            <a:br>
              <a:rPr lang="ca-ES" sz="1200" b="0" i="1" dirty="0">
                <a:latin typeface="+mn-lt"/>
                <a:sym typeface="Wingdings" pitchFamily="2" charset="2"/>
              </a:rPr>
            </a:br>
            <a:r>
              <a:rPr lang="ca-ES" sz="1200" b="0" dirty="0" smtClean="0">
                <a:latin typeface="+mn-lt"/>
                <a:sym typeface="Wingdings" pitchFamily="2" charset="2"/>
              </a:rPr>
              <a:t>Un cop aquí, accedir a la tasca que està considerada fita i que volem marcar com a completada.</a:t>
            </a:r>
            <a:endParaRPr lang="ca-ES" sz="1200" b="0" i="1" dirty="0" smtClean="0">
              <a:latin typeface="+mn-lt"/>
              <a:sym typeface="Wingdings" pitchFamily="2" charset="2"/>
            </a:endParaRPr>
          </a:p>
        </p:txBody>
      </p:sp>
      <p:sp>
        <p:nvSpPr>
          <p:cNvPr id="30" name="Isosceles Triangle 29"/>
          <p:cNvSpPr/>
          <p:nvPr/>
        </p:nvSpPr>
        <p:spPr bwMode="auto">
          <a:xfrm rot="5400000">
            <a:off x="5261804" y="25566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610" y="1728181"/>
            <a:ext cx="3667390" cy="18097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Isosceles Triangle 35"/>
          <p:cNvSpPr/>
          <p:nvPr/>
        </p:nvSpPr>
        <p:spPr bwMode="auto">
          <a:xfrm rot="5400000">
            <a:off x="5886038" y="46394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TextBox 36"/>
          <p:cNvSpPr txBox="1"/>
          <p:nvPr/>
        </p:nvSpPr>
        <p:spPr>
          <a:xfrm>
            <a:off x="6438900" y="3732508"/>
            <a:ext cx="2887381" cy="196680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Accedir al desplegable </a:t>
            </a:r>
            <a:r>
              <a:rPr lang="ca-ES" sz="1200" dirty="0" smtClean="0">
                <a:latin typeface="+mn-lt"/>
                <a:sym typeface="Wingdings" pitchFamily="2" charset="2"/>
              </a:rPr>
              <a:t>Status</a:t>
            </a:r>
            <a:r>
              <a:rPr lang="ca-ES" sz="1200" b="0" dirty="0" smtClean="0">
                <a:latin typeface="+mn-lt"/>
                <a:sym typeface="Wingdings" pitchFamily="2" charset="2"/>
              </a:rPr>
              <a:t> i escollir que l’estat de la tasca està completada (</a:t>
            </a:r>
            <a:r>
              <a:rPr lang="ca-ES" sz="1200" dirty="0" err="1" smtClean="0">
                <a:latin typeface="+mn-lt"/>
                <a:sym typeface="Wingdings" pitchFamily="2" charset="2"/>
              </a:rPr>
              <a:t>Completed</a:t>
            </a:r>
            <a:r>
              <a:rPr lang="ca-ES" sz="1200" b="0" dirty="0" smtClean="0">
                <a:latin typeface="+mn-lt"/>
                <a:sym typeface="Wingdings" pitchFamily="2" charset="2"/>
              </a:rPr>
              <a:t>). </a:t>
            </a:r>
            <a:br>
              <a:rPr lang="ca-ES" sz="1200" b="0" dirty="0" smtClean="0">
                <a:latin typeface="+mn-lt"/>
                <a:sym typeface="Wingdings" pitchFamily="2" charset="2"/>
              </a:rPr>
            </a:br>
            <a:r>
              <a:rPr lang="ca-ES" sz="1200" b="0" u="sng" dirty="0" smtClean="0">
                <a:latin typeface="+mn-lt"/>
                <a:sym typeface="Wingdings" pitchFamily="2" charset="2"/>
              </a:rPr>
              <a:t>Apunt:</a:t>
            </a:r>
            <a:r>
              <a:rPr lang="ca-ES" sz="1200" b="0" dirty="0" smtClean="0">
                <a:latin typeface="+mn-lt"/>
                <a:sym typeface="Wingdings" pitchFamily="2" charset="2"/>
              </a:rPr>
              <a:t> Veurem que la tasca és una fita perquè ha de tenir marcat el camp </a:t>
            </a:r>
            <a:r>
              <a:rPr lang="ca-ES" sz="1200" b="0" i="1" dirty="0" err="1" smtClean="0">
                <a:latin typeface="+mn-lt"/>
                <a:sym typeface="Wingdings" pitchFamily="2" charset="2"/>
              </a:rPr>
              <a:t>Milestone</a:t>
            </a:r>
            <a:endParaRPr lang="ca-ES" sz="1200" b="0" dirty="0" smtClean="0">
              <a:latin typeface="+mn-lt"/>
              <a:sym typeface="Wingdings" pitchFamily="2" charset="2"/>
            </a:endParaRPr>
          </a:p>
          <a:p>
            <a:pPr marL="342900" indent="-342900">
              <a:buFont typeface="+mj-lt"/>
              <a:buAutoNum type="arabicPeriod" startAt="2"/>
            </a:pPr>
            <a:r>
              <a:rPr lang="ca-ES" sz="1200" b="0" dirty="0" smtClean="0">
                <a:latin typeface="+mn-lt"/>
                <a:sym typeface="Wingdings" pitchFamily="2" charset="2"/>
              </a:rPr>
              <a:t>Posteriorment  guardar fent </a:t>
            </a:r>
            <a:r>
              <a:rPr lang="ca-ES" sz="1200" dirty="0" err="1" smtClean="0">
                <a:latin typeface="+mn-lt"/>
                <a:sym typeface="Wingdings" pitchFamily="2" charset="2"/>
              </a:rPr>
              <a:t>Save</a:t>
            </a:r>
            <a:r>
              <a:rPr lang="ca-ES" sz="1200" b="0" dirty="0" smtClean="0">
                <a:latin typeface="+mn-lt"/>
                <a:sym typeface="Wingdings" pitchFamily="2" charset="2"/>
              </a:rPr>
              <a:t> </a:t>
            </a:r>
            <a:r>
              <a:rPr lang="ca-ES" sz="1200" dirty="0" smtClean="0">
                <a:latin typeface="+mn-lt"/>
                <a:sym typeface="Wingdings" pitchFamily="2" charset="2"/>
              </a:rPr>
              <a:t>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b="0" dirty="0" smtClean="0">
                <a:latin typeface="+mn-lt"/>
                <a:sym typeface="Wingdings" pitchFamily="2" charset="2"/>
              </a:rPr>
              <a:t>.</a:t>
            </a:r>
          </a:p>
        </p:txBody>
      </p:sp>
      <p:sp>
        <p:nvSpPr>
          <p:cNvPr id="46" name="Oval 45"/>
          <p:cNvSpPr/>
          <p:nvPr/>
        </p:nvSpPr>
        <p:spPr bwMode="auto">
          <a:xfrm>
            <a:off x="420263" y="49734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7" name="Oval 46"/>
          <p:cNvSpPr/>
          <p:nvPr/>
        </p:nvSpPr>
        <p:spPr bwMode="auto">
          <a:xfrm>
            <a:off x="404123" y="35897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48" name="Oval 47"/>
          <p:cNvSpPr/>
          <p:nvPr/>
        </p:nvSpPr>
        <p:spPr bwMode="auto">
          <a:xfrm>
            <a:off x="404123" y="16314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grpSp>
        <p:nvGrpSpPr>
          <p:cNvPr id="2" name="Group 1"/>
          <p:cNvGrpSpPr/>
          <p:nvPr/>
        </p:nvGrpSpPr>
        <p:grpSpPr>
          <a:xfrm>
            <a:off x="761470" y="3732508"/>
            <a:ext cx="4931998" cy="1966808"/>
            <a:chOff x="723370" y="3707108"/>
            <a:chExt cx="4931998" cy="1966808"/>
          </a:xfrm>
        </p:grpSpPr>
        <p:grpSp>
          <p:nvGrpSpPr>
            <p:cNvPr id="38" name="Group 37"/>
            <p:cNvGrpSpPr/>
            <p:nvPr/>
          </p:nvGrpSpPr>
          <p:grpSpPr>
            <a:xfrm>
              <a:off x="723370" y="3707108"/>
              <a:ext cx="4931998" cy="1966808"/>
              <a:chOff x="723370" y="3707108"/>
              <a:chExt cx="4931998" cy="1966808"/>
            </a:xfrm>
          </p:grpSpPr>
          <p:pic>
            <p:nvPicPr>
              <p:cNvPr id="40"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370" y="3707108"/>
                <a:ext cx="3043477" cy="19668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 name="Rectangle 40"/>
              <p:cNvSpPr/>
              <p:nvPr/>
            </p:nvSpPr>
            <p:spPr bwMode="auto">
              <a:xfrm>
                <a:off x="3238499" y="4203700"/>
                <a:ext cx="528347" cy="3302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3"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10793" y="4533900"/>
                <a:ext cx="1744575" cy="828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4" name="Straight Arrow Connector 43"/>
              <p:cNvCxnSpPr/>
              <p:nvPr/>
            </p:nvCxnSpPr>
            <p:spPr bwMode="auto">
              <a:xfrm>
                <a:off x="3782987" y="4368800"/>
                <a:ext cx="255613" cy="16510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44"/>
              <p:cNvSpPr/>
              <p:nvPr/>
            </p:nvSpPr>
            <p:spPr bwMode="auto">
              <a:xfrm>
                <a:off x="755650" y="5113171"/>
                <a:ext cx="730250" cy="1651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6122" y="4859539"/>
              <a:ext cx="45719"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35553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28464" y="1973889"/>
            <a:ext cx="9433048" cy="3687359"/>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3631" y="44625"/>
            <a:ext cx="269234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Rectangle 116"/>
          <p:cNvSpPr/>
          <p:nvPr/>
        </p:nvSpPr>
        <p:spPr bwMode="auto">
          <a:xfrm>
            <a:off x="2255429" y="1700808"/>
            <a:ext cx="3566794" cy="216024"/>
          </a:xfrm>
          <a:prstGeom prst="rect">
            <a:avLst/>
          </a:prstGeom>
          <a:solidFill>
            <a:srgbClr val="0070C0"/>
          </a:solidFill>
          <a:ln w="12700">
            <a:solidFill>
              <a:srgbClr val="0070C0"/>
            </a:solidFill>
          </a:ln>
          <a:effectLst/>
          <a:extLst/>
        </p:spPr>
        <p:txBody>
          <a:bodyPr vert="horz" wrap="square" lIns="91440" tIns="45720" rIns="91440" bIns="45720" numCol="1" rtlCol="0" anchor="ctr" anchorCtr="0" compatLnSpc="1">
            <a:prstTxWarp prst="textNoShape">
              <a:avLst/>
            </a:prstTxWarp>
          </a:bodyPr>
          <a:lstStyle/>
          <a:p>
            <a:pPr algn="ctr"/>
            <a:r>
              <a:rPr lang="ca-ES" sz="1100" dirty="0" smtClean="0">
                <a:solidFill>
                  <a:schemeClr val="bg1"/>
                </a:solidFill>
              </a:rPr>
              <a:t>Fase 1</a:t>
            </a:r>
            <a:endParaRPr lang="ca-ES" sz="1100" dirty="0">
              <a:solidFill>
                <a:schemeClr val="bg1"/>
              </a:solidFill>
            </a:endParaRPr>
          </a:p>
        </p:txBody>
      </p:sp>
      <p:sp>
        <p:nvSpPr>
          <p:cNvPr id="118" name="Rectangle 117"/>
          <p:cNvSpPr/>
          <p:nvPr/>
        </p:nvSpPr>
        <p:spPr bwMode="auto">
          <a:xfrm>
            <a:off x="5944484" y="1700808"/>
            <a:ext cx="3545020" cy="216024"/>
          </a:xfrm>
          <a:prstGeom prst="rect">
            <a:avLst/>
          </a:prstGeom>
          <a:solidFill>
            <a:srgbClr val="FFC000"/>
          </a:solidFill>
          <a:ln w="12700">
            <a:solidFill>
              <a:srgbClr val="FFC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Fases posteriors</a:t>
            </a:r>
            <a:endParaRPr kumimoji="0" lang="ca-ES" sz="1100" b="1" i="0" u="none" strike="noStrike" cap="none" normalizeH="0" baseline="0" dirty="0" smtClean="0">
              <a:ln>
                <a:noFill/>
              </a:ln>
              <a:solidFill>
                <a:schemeClr val="bg1"/>
              </a:solidFill>
              <a:effectLst/>
            </a:endParaRPr>
          </a:p>
        </p:txBody>
      </p:sp>
      <p:sp>
        <p:nvSpPr>
          <p:cNvPr id="12" name="Triangle isòsceles 11"/>
          <p:cNvSpPr/>
          <p:nvPr/>
        </p:nvSpPr>
        <p:spPr bwMode="auto">
          <a:xfrm rot="5400000">
            <a:off x="330618" y="3710620"/>
            <a:ext cx="3530270" cy="190162"/>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5" name="QuadreDeText 14"/>
          <p:cNvSpPr txBox="1"/>
          <p:nvPr/>
        </p:nvSpPr>
        <p:spPr>
          <a:xfrm>
            <a:off x="344488" y="3429000"/>
            <a:ext cx="1440160" cy="523220"/>
          </a:xfrm>
          <a:prstGeom prst="rect">
            <a:avLst/>
          </a:prstGeom>
          <a:noFill/>
        </p:spPr>
        <p:txBody>
          <a:bodyPr wrap="square" rtlCol="0">
            <a:spAutoFit/>
          </a:bodyPr>
          <a:lstStyle/>
          <a:p>
            <a:r>
              <a:rPr lang="ca-ES" sz="1400" dirty="0" smtClean="0"/>
              <a:t>GESTIÓ DE LA DEMANDA</a:t>
            </a:r>
            <a:endParaRPr lang="ca-ES" sz="1400" dirty="0"/>
          </a:p>
        </p:txBody>
      </p:sp>
      <p:sp>
        <p:nvSpPr>
          <p:cNvPr id="16" name="Rectangle 15">
            <a:hlinkClick r:id="rId3" action="ppaction://hlinksldjump"/>
          </p:cNvPr>
          <p:cNvSpPr/>
          <p:nvPr/>
        </p:nvSpPr>
        <p:spPr bwMode="auto">
          <a:xfrm>
            <a:off x="7153631" y="44625"/>
            <a:ext cx="2692340" cy="1512167"/>
          </a:xfrm>
          <a:prstGeom prst="rect">
            <a:avLst/>
          </a:prstGeom>
          <a:solidFill>
            <a:schemeClr val="bg1">
              <a:lumMod val="85000"/>
              <a:alpha val="80000"/>
            </a:schemeClr>
          </a:solidFill>
          <a:ln w="12700">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977336" y="171300"/>
            <a:ext cx="1008112" cy="1080000"/>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solidFill>
                <a:schemeClr val="tx1"/>
              </a:solidFill>
              <a:effectLst/>
              <a:latin typeface="Arial" charset="0"/>
            </a:endParaRPr>
          </a:p>
        </p:txBody>
      </p:sp>
      <p:pic>
        <p:nvPicPr>
          <p:cNvPr id="14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977336" y="171301"/>
            <a:ext cx="10081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bwMode="auto">
          <a:xfrm>
            <a:off x="5944484" y="2047620"/>
            <a:ext cx="3545020" cy="3523216"/>
          </a:xfrm>
          <a:prstGeom prst="rect">
            <a:avLst/>
          </a:prstGeom>
          <a:ln>
            <a:solidFill>
              <a:srgbClr val="FFC00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buFont typeface="Wingdings" pitchFamily="2" charset="2"/>
              <a:buChar char="ü"/>
            </a:pPr>
            <a:r>
              <a:rPr lang="ca-ES" sz="1400" b="0" dirty="0" smtClean="0">
                <a:solidFill>
                  <a:schemeClr val="tx1"/>
                </a:solidFill>
                <a:latin typeface="Arial" charset="0"/>
              </a:rPr>
              <a:t>Processos, dades, documents i </a:t>
            </a:r>
            <a:r>
              <a:rPr lang="ca-ES" sz="1400" b="0" dirty="0" err="1" smtClean="0">
                <a:solidFill>
                  <a:schemeClr val="tx1"/>
                </a:solidFill>
                <a:latin typeface="Arial" charset="0"/>
              </a:rPr>
              <a:t>stakeholders</a:t>
            </a:r>
            <a:r>
              <a:rPr lang="ca-ES" sz="1400" b="0" dirty="0" smtClean="0">
                <a:solidFill>
                  <a:schemeClr val="tx1"/>
                </a:solidFill>
                <a:latin typeface="Arial" charset="0"/>
              </a:rPr>
              <a:t> específics per gestió de demandes dels següents tipus:</a:t>
            </a:r>
          </a:p>
          <a:p>
            <a:pPr marL="635000" lvl="1" indent="-285750" algn="just">
              <a:buFont typeface="Arial" pitchFamily="34" charset="0"/>
              <a:buChar char="•"/>
            </a:pPr>
            <a:r>
              <a:rPr lang="ca-ES" sz="1400" b="0" dirty="0" smtClean="0">
                <a:solidFill>
                  <a:schemeClr val="tx1"/>
                </a:solidFill>
                <a:latin typeface="Arial" charset="0"/>
              </a:rPr>
              <a:t> Lloc de treball</a:t>
            </a:r>
          </a:p>
          <a:p>
            <a:pPr marL="635000" lvl="1" indent="-285750" algn="just">
              <a:buFont typeface="Arial" pitchFamily="34" charset="0"/>
              <a:buChar char="•"/>
            </a:pPr>
            <a:r>
              <a:rPr lang="ca-ES" sz="1400" b="0" dirty="0" smtClean="0">
                <a:solidFill>
                  <a:schemeClr val="tx1"/>
                </a:solidFill>
                <a:latin typeface="Arial" charset="0"/>
              </a:rPr>
              <a:t>Assessoraments</a:t>
            </a:r>
          </a:p>
          <a:p>
            <a:pPr marL="635000" lvl="1" indent="-285750" algn="just">
              <a:buFont typeface="Arial" pitchFamily="34" charset="0"/>
              <a:buChar char="•"/>
            </a:pPr>
            <a:r>
              <a:rPr lang="ca-ES" sz="1400" b="0" dirty="0" smtClean="0">
                <a:solidFill>
                  <a:schemeClr val="tx1"/>
                </a:solidFill>
                <a:latin typeface="Arial" charset="0"/>
              </a:rPr>
              <a:t>Infraestructures d’Edificis</a:t>
            </a:r>
          </a:p>
          <a:p>
            <a:pPr marL="635000" lvl="1" indent="-285750" algn="just">
              <a:buFont typeface="Arial" pitchFamily="34" charset="0"/>
              <a:buChar char="•"/>
            </a:pPr>
            <a:r>
              <a:rPr lang="ca-ES" sz="1400" b="0" dirty="0" smtClean="0">
                <a:solidFill>
                  <a:schemeClr val="tx1"/>
                </a:solidFill>
                <a:latin typeface="Arial" charset="0"/>
              </a:rPr>
              <a:t>Infraestructures País</a:t>
            </a:r>
          </a:p>
          <a:p>
            <a:pPr marL="635000" lvl="1" indent="-285750" algn="just">
              <a:buFont typeface="Arial" pitchFamily="34" charset="0"/>
              <a:buChar char="•"/>
            </a:pPr>
            <a:r>
              <a:rPr lang="ca-ES" sz="1400" b="0" dirty="0" smtClean="0">
                <a:solidFill>
                  <a:schemeClr val="tx1"/>
                </a:solidFill>
                <a:latin typeface="Arial" charset="0"/>
              </a:rPr>
              <a:t>Telecomunicacions</a:t>
            </a:r>
          </a:p>
          <a:p>
            <a:pPr marL="635000" lvl="1" indent="-285750" algn="just">
              <a:buFont typeface="Arial" pitchFamily="34" charset="0"/>
              <a:buChar char="•"/>
            </a:pPr>
            <a:r>
              <a:rPr lang="ca-ES" sz="1400" b="0" dirty="0" smtClean="0">
                <a:solidFill>
                  <a:schemeClr val="tx1"/>
                </a:solidFill>
                <a:latin typeface="Arial" charset="0"/>
              </a:rPr>
              <a:t>Altres</a:t>
            </a:r>
            <a:endParaRPr lang="ca-ES" sz="1400" b="0" dirty="0">
              <a:solidFill>
                <a:schemeClr val="tx1"/>
              </a:solidFill>
              <a:latin typeface="Arial" charset="0"/>
            </a:endParaRPr>
          </a:p>
        </p:txBody>
      </p:sp>
      <p:sp>
        <p:nvSpPr>
          <p:cNvPr id="19" name="Rectangle 18"/>
          <p:cNvSpPr/>
          <p:nvPr/>
        </p:nvSpPr>
        <p:spPr bwMode="auto">
          <a:xfrm>
            <a:off x="2255430" y="2047619"/>
            <a:ext cx="3566794" cy="3535697"/>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285750" marR="0" indent="-285750" algn="just" defTabSz="914400" rtl="0" eaLnBrk="1" fontAlgn="base" latinLnBrk="0" hangingPunct="1">
              <a:lnSpc>
                <a:spcPct val="100000"/>
              </a:lnSpc>
              <a:spcBef>
                <a:spcPct val="50000"/>
              </a:spcBef>
              <a:spcAft>
                <a:spcPct val="0"/>
              </a:spcAft>
              <a:buClrTx/>
              <a:buSzTx/>
              <a:buFont typeface="Wingdings" pitchFamily="2" charset="2"/>
              <a:buChar char="ü"/>
              <a:tabLst/>
            </a:pPr>
            <a:r>
              <a:rPr lang="ca-ES" sz="1400" b="0" dirty="0" smtClean="0">
                <a:solidFill>
                  <a:schemeClr val="tx1"/>
                </a:solidFill>
                <a:latin typeface="Arial" charset="0"/>
              </a:rPr>
              <a:t>Gestió de demandes de sistemes d’informació. </a:t>
            </a:r>
            <a:r>
              <a:rPr lang="ca-ES" sz="1400" b="0" dirty="0" err="1" smtClean="0">
                <a:solidFill>
                  <a:schemeClr val="tx1"/>
                </a:solidFill>
                <a:latin typeface="Arial" charset="0"/>
              </a:rPr>
              <a:t>Clarity</a:t>
            </a:r>
            <a:r>
              <a:rPr lang="ca-ES" sz="1400" b="0" dirty="0" smtClean="0">
                <a:solidFill>
                  <a:schemeClr val="tx1"/>
                </a:solidFill>
                <a:latin typeface="Arial" charset="0"/>
              </a:rPr>
              <a:t> disposarà de:</a:t>
            </a:r>
          </a:p>
          <a:p>
            <a:pPr marL="541338" lvl="1" indent="-285750" algn="just">
              <a:buFont typeface="Arial" pitchFamily="34" charset="0"/>
              <a:buChar char="•"/>
            </a:pPr>
            <a:r>
              <a:rPr kumimoji="0" lang="ca-ES" sz="1400" b="0" i="0" u="none" strike="noStrike" cap="none" normalizeH="0" baseline="0" dirty="0" smtClean="0">
                <a:ln>
                  <a:noFill/>
                </a:ln>
                <a:solidFill>
                  <a:schemeClr val="tx1"/>
                </a:solidFill>
                <a:effectLst/>
                <a:latin typeface="Arial" charset="0"/>
              </a:rPr>
              <a:t>Informació</a:t>
            </a:r>
            <a:r>
              <a:rPr kumimoji="0" lang="ca-ES" sz="1400" b="0" i="0" u="none" strike="noStrike" cap="none" normalizeH="0" dirty="0" smtClean="0">
                <a:ln>
                  <a:noFill/>
                </a:ln>
                <a:solidFill>
                  <a:schemeClr val="tx1"/>
                </a:solidFill>
                <a:effectLst/>
                <a:latin typeface="Arial" charset="0"/>
              </a:rPr>
              <a:t> relacionada amb la demanda: atributs i documentació</a:t>
            </a:r>
          </a:p>
          <a:p>
            <a:pPr marL="541338" lvl="1" indent="-285750" algn="just">
              <a:buFont typeface="Arial" pitchFamily="34" charset="0"/>
              <a:buChar char="•"/>
            </a:pPr>
            <a:r>
              <a:rPr lang="ca-ES" sz="1400" b="0" dirty="0" smtClean="0">
                <a:solidFill>
                  <a:schemeClr val="tx1"/>
                </a:solidFill>
                <a:latin typeface="Arial" charset="0"/>
              </a:rPr>
              <a:t>Implementació del procés intern de gestió de la demanda.</a:t>
            </a:r>
          </a:p>
          <a:p>
            <a:pPr marL="541338" lvl="1" indent="-285750" algn="just">
              <a:buFont typeface="Arial" pitchFamily="34" charset="0"/>
              <a:buChar char="•"/>
            </a:pPr>
            <a:r>
              <a:rPr kumimoji="0" lang="ca-ES" sz="1400" b="0" i="0" u="none" strike="noStrike" cap="none" normalizeH="0" baseline="0" dirty="0" smtClean="0">
                <a:ln>
                  <a:noFill/>
                </a:ln>
                <a:solidFill>
                  <a:schemeClr val="tx1"/>
                </a:solidFill>
                <a:effectLst/>
                <a:latin typeface="Arial" charset="0"/>
              </a:rPr>
              <a:t>Diferents</a:t>
            </a:r>
            <a:r>
              <a:rPr kumimoji="0" lang="ca-ES" sz="1400" b="0" i="0" u="none" strike="noStrike" cap="none" normalizeH="0" dirty="0" smtClean="0">
                <a:ln>
                  <a:noFill/>
                </a:ln>
                <a:solidFill>
                  <a:schemeClr val="tx1"/>
                </a:solidFill>
                <a:effectLst/>
                <a:latin typeface="Arial" charset="0"/>
              </a:rPr>
              <a:t> perfils d’accés amb visualització i rol d’acord a cada cas.</a:t>
            </a:r>
          </a:p>
          <a:p>
            <a:pPr marL="285750" lvl="1" indent="-285750" algn="just">
              <a:buFont typeface="Wingdings" pitchFamily="2" charset="2"/>
              <a:buChar char="ü"/>
            </a:pPr>
            <a:r>
              <a:rPr lang="ca-ES" sz="1400" b="0" dirty="0" smtClean="0">
                <a:solidFill>
                  <a:schemeClr val="tx1"/>
                </a:solidFill>
                <a:latin typeface="Arial" charset="0"/>
              </a:rPr>
              <a:t>Gestió de demandes genèriques per donar cobertura a demandes que NO siguin de S.I. Per tal de que </a:t>
            </a:r>
            <a:r>
              <a:rPr lang="ca-ES" sz="1400" b="0" dirty="0" err="1" smtClean="0">
                <a:solidFill>
                  <a:schemeClr val="tx1"/>
                </a:solidFill>
                <a:latin typeface="Arial" charset="0"/>
              </a:rPr>
              <a:t>Clarity</a:t>
            </a:r>
            <a:r>
              <a:rPr lang="ca-ES" sz="1400" b="0" dirty="0" smtClean="0">
                <a:solidFill>
                  <a:schemeClr val="tx1"/>
                </a:solidFill>
                <a:latin typeface="Arial" charset="0"/>
              </a:rPr>
              <a:t> sigui l’únic canal de registre de demandes (iniciatives i necessitats) </a:t>
            </a:r>
            <a:endParaRPr lang="ca-ES" sz="1400" b="0" dirty="0">
              <a:solidFill>
                <a:schemeClr val="tx1"/>
              </a:solidFill>
              <a:latin typeface="Arial" charset="0"/>
            </a:endParaRPr>
          </a:p>
        </p:txBody>
      </p:sp>
      <p:sp>
        <p:nvSpPr>
          <p:cNvPr id="17" name="29 Marcador de contenido"/>
          <p:cNvSpPr>
            <a:spLocks noGrp="1"/>
          </p:cNvSpPr>
          <p:nvPr>
            <p:ph idx="12"/>
          </p:nvPr>
        </p:nvSpPr>
        <p:spPr>
          <a:xfrm>
            <a:off x="714111" y="936813"/>
            <a:ext cx="8421820" cy="338554"/>
          </a:xfrm>
        </p:spPr>
        <p:txBody>
          <a:bodyPr/>
          <a:lstStyle/>
          <a:p>
            <a:r>
              <a:rPr lang="ca-ES" dirty="0" smtClean="0"/>
              <a:t>2.1.2 Gestió de la demanda</a:t>
            </a:r>
            <a:endParaRPr lang="ca-ES" dirty="0"/>
          </a:p>
        </p:txBody>
      </p:sp>
      <p:sp>
        <p:nvSpPr>
          <p:cNvPr id="20"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2.1 Abast de la solució</a:t>
            </a:r>
            <a:endParaRPr lang="ca-ES" sz="1700" dirty="0"/>
          </a:p>
        </p:txBody>
      </p:sp>
      <p:sp>
        <p:nvSpPr>
          <p:cNvPr id="21"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12</a:t>
            </a:fld>
            <a:endParaRPr lang="ca-ES" noProof="0" dirty="0"/>
          </a:p>
        </p:txBody>
      </p:sp>
    </p:spTree>
    <p:extLst>
      <p:ext uri="{BB962C8B-B14F-4D97-AF65-F5344CB8AC3E}">
        <p14:creationId xmlns:p14="http://schemas.microsoft.com/office/powerpoint/2010/main" val="260679674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4.2.3.8 Aprovar Fita de Meritació Proveïdor</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9" name="Oval 28"/>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48" name="TextBox 47"/>
          <p:cNvSpPr txBox="1"/>
          <p:nvPr/>
        </p:nvSpPr>
        <p:spPr>
          <a:xfrm>
            <a:off x="6921500" y="1769582"/>
            <a:ext cx="2403078" cy="1151418"/>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Anar a </a:t>
            </a:r>
            <a:r>
              <a:rPr lang="ca-ES" sz="1200" b="0" i="1" dirty="0" smtClean="0">
                <a:latin typeface="+mn-lt"/>
                <a:sym typeface="Wingdings" pitchFamily="2" charset="2"/>
              </a:rPr>
              <a:t>Home  General</a:t>
            </a:r>
            <a:r>
              <a:rPr lang="ca-ES" sz="1200" b="0" dirty="0" smtClean="0">
                <a:latin typeface="+mn-lt"/>
                <a:sym typeface="Wingdings" pitchFamily="2" charset="2"/>
              </a:rPr>
              <a:t> i observar si hi han fites a aprovar. </a:t>
            </a:r>
            <a:br>
              <a:rPr lang="ca-ES" sz="1200" b="0" dirty="0" smtClean="0">
                <a:latin typeface="+mn-lt"/>
                <a:sym typeface="Wingdings" pitchFamily="2" charset="2"/>
              </a:rPr>
            </a:br>
            <a:r>
              <a:rPr lang="ca-ES" sz="1200" b="0" dirty="0" smtClean="0">
                <a:latin typeface="+mn-lt"/>
                <a:sym typeface="Wingdings" pitchFamily="2" charset="2"/>
              </a:rPr>
              <a:t>Veure si hi ha la notificació: </a:t>
            </a:r>
            <a:r>
              <a:rPr lang="ca-ES" sz="1200" i="1" dirty="0" smtClean="0">
                <a:latin typeface="+mn-lt"/>
                <a:sym typeface="Wingdings" pitchFamily="2" charset="2"/>
              </a:rPr>
              <a:t>Aprovar la fita de meritació </a:t>
            </a:r>
            <a:r>
              <a:rPr lang="ca-ES" sz="1200" i="1" dirty="0" err="1" smtClean="0">
                <a:latin typeface="+mn-lt"/>
                <a:sym typeface="Wingdings" pitchFamily="2" charset="2"/>
              </a:rPr>
              <a:t>prv</a:t>
            </a:r>
            <a:r>
              <a:rPr lang="ca-ES" sz="1200" i="1" dirty="0" smtClean="0">
                <a:latin typeface="+mn-lt"/>
                <a:sym typeface="Wingdings" pitchFamily="2" charset="2"/>
              </a:rPr>
              <a:t>?</a:t>
            </a:r>
            <a:endParaRPr lang="ca-ES" sz="1200" b="0" dirty="0" smtClean="0">
              <a:latin typeface="+mn-lt"/>
              <a:sym typeface="Wingdings" pitchFamily="2" charset="2"/>
            </a:endParaRPr>
          </a:p>
        </p:txBody>
      </p:sp>
      <p:sp>
        <p:nvSpPr>
          <p:cNvPr id="49" name="Isosceles Triangle 48"/>
          <p:cNvSpPr/>
          <p:nvPr/>
        </p:nvSpPr>
        <p:spPr bwMode="auto">
          <a:xfrm rot="5400000">
            <a:off x="6500053" y="217460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0" name="TextBox 49"/>
          <p:cNvSpPr txBox="1"/>
          <p:nvPr/>
        </p:nvSpPr>
        <p:spPr>
          <a:xfrm>
            <a:off x="6921500" y="3115798"/>
            <a:ext cx="2403079" cy="3159936"/>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Al entrar, podem observar la tasca al clicar sobre el nom del costat </a:t>
            </a:r>
            <a:r>
              <a:rPr lang="ca-ES" sz="1200" dirty="0" err="1" smtClean="0">
                <a:latin typeface="+mn-lt"/>
                <a:sym typeface="Wingdings" pitchFamily="2" charset="2"/>
              </a:rPr>
              <a:t>Objects</a:t>
            </a:r>
            <a:r>
              <a:rPr lang="ca-ES" sz="1200" b="0" dirty="0" smtClean="0">
                <a:latin typeface="+mn-lt"/>
                <a:sym typeface="Wingdings" pitchFamily="2" charset="2"/>
              </a:rPr>
              <a:t>.</a:t>
            </a:r>
            <a:endParaRPr lang="ca-ES" sz="1200" b="0" dirty="0">
              <a:latin typeface="+mn-lt"/>
              <a:sym typeface="Wingdings" pitchFamily="2" charset="2"/>
            </a:endParaRPr>
          </a:p>
          <a:p>
            <a:pPr marL="342900" indent="-342900">
              <a:buFont typeface="+mj-lt"/>
              <a:buAutoNum type="arabicPeriod" startAt="2"/>
            </a:pPr>
            <a:r>
              <a:rPr lang="ca-ES" sz="1200" b="0" dirty="0" smtClean="0">
                <a:latin typeface="+mn-lt"/>
                <a:sym typeface="Wingdings" pitchFamily="2" charset="2"/>
              </a:rPr>
              <a:t>Després d’observar la tasca, per aprovar la fita anar al desplegable i marcar </a:t>
            </a:r>
            <a:r>
              <a:rPr lang="ca-ES" sz="1200" dirty="0" err="1" smtClean="0">
                <a:latin typeface="+mn-lt"/>
                <a:sym typeface="Wingdings" pitchFamily="2" charset="2"/>
              </a:rPr>
              <a:t>Approved</a:t>
            </a:r>
            <a:r>
              <a:rPr lang="ca-ES" sz="1200" b="0" dirty="0" smtClean="0">
                <a:latin typeface="+mn-lt"/>
                <a:sym typeface="Wingdings" pitchFamily="2" charset="2"/>
              </a:rPr>
              <a:t>.</a:t>
            </a:r>
            <a:br>
              <a:rPr lang="ca-ES" sz="1200" b="0" dirty="0" smtClean="0">
                <a:latin typeface="+mn-lt"/>
                <a:sym typeface="Wingdings" pitchFamily="2" charset="2"/>
              </a:rPr>
            </a:br>
            <a:r>
              <a:rPr lang="ca-ES" sz="1200" b="0" dirty="0">
                <a:sym typeface="Wingdings" pitchFamily="2" charset="2"/>
              </a:rPr>
              <a:t>Si la rebutgem (</a:t>
            </a:r>
            <a:r>
              <a:rPr lang="ca-ES" sz="1200" dirty="0" err="1">
                <a:sym typeface="Wingdings" pitchFamily="2" charset="2"/>
              </a:rPr>
              <a:t>Rejected</a:t>
            </a:r>
            <a:r>
              <a:rPr lang="ca-ES" sz="1200" dirty="0">
                <a:sym typeface="Wingdings" pitchFamily="2" charset="2"/>
              </a:rPr>
              <a:t>)</a:t>
            </a:r>
            <a:r>
              <a:rPr lang="ca-ES" sz="1200" b="0" dirty="0">
                <a:sym typeface="Wingdings" pitchFamily="2" charset="2"/>
              </a:rPr>
              <a:t>, el proveïdor rep una notificació que ha estat refusada i la tasca deixa d’estar completada </a:t>
            </a:r>
            <a:r>
              <a:rPr lang="ca-ES" sz="1200" b="0" dirty="0" smtClean="0">
                <a:sym typeface="Wingdings" pitchFamily="2" charset="2"/>
              </a:rPr>
              <a:t>automàticament.</a:t>
            </a:r>
            <a:r>
              <a:rPr lang="ca-ES" sz="1200" b="0" dirty="0" smtClean="0">
                <a:latin typeface="+mn-lt"/>
                <a:sym typeface="Wingdings" pitchFamily="2" charset="2"/>
              </a:rPr>
              <a:t> </a:t>
            </a:r>
          </a:p>
          <a:p>
            <a:pPr marL="342900" indent="-342900">
              <a:buFont typeface="+mj-lt"/>
              <a:buAutoNum type="arabicPeriod" startAt="2"/>
            </a:pPr>
            <a:r>
              <a:rPr lang="ca-ES" sz="1200" b="0" dirty="0" smtClean="0">
                <a:latin typeface="+mn-lt"/>
                <a:sym typeface="Wingdings" pitchFamily="2" charset="2"/>
              </a:rPr>
              <a:t>Finalment guardar clicant a </a:t>
            </a:r>
            <a:r>
              <a:rPr lang="ca-ES" sz="1200" dirty="0" err="1" smtClean="0">
                <a:latin typeface="+mn-lt"/>
                <a:sym typeface="Wingdings" pitchFamily="2" charset="2"/>
              </a:rPr>
              <a:t>Save</a:t>
            </a:r>
            <a:r>
              <a:rPr lang="ca-ES" sz="1200" dirty="0" smtClean="0">
                <a:latin typeface="+mn-lt"/>
                <a:sym typeface="Wingdings" pitchFamily="2" charset="2"/>
              </a:rPr>
              <a:t> </a:t>
            </a:r>
            <a:r>
              <a:rPr lang="ca-ES" sz="1200" b="0" dirty="0" smtClean="0">
                <a:latin typeface="+mn-lt"/>
                <a:sym typeface="Wingdings" pitchFamily="2" charset="2"/>
              </a:rPr>
              <a:t>o</a:t>
            </a:r>
            <a:r>
              <a:rPr lang="ca-ES" sz="1200" dirty="0" smtClean="0">
                <a:latin typeface="+mn-lt"/>
                <a:sym typeface="Wingdings" pitchFamily="2" charset="2"/>
              </a:rPr>
              <a:t>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dirty="0" smtClean="0">
                <a:latin typeface="+mn-lt"/>
                <a:sym typeface="Wingdings" pitchFamily="2" charset="2"/>
              </a:rPr>
              <a:t>.</a:t>
            </a:r>
          </a:p>
        </p:txBody>
      </p:sp>
      <p:sp>
        <p:nvSpPr>
          <p:cNvPr id="55" name="Isosceles Triangle 54"/>
          <p:cNvSpPr/>
          <p:nvPr/>
        </p:nvSpPr>
        <p:spPr bwMode="auto">
          <a:xfrm rot="5400000">
            <a:off x="6500053" y="461931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784272" y="1769583"/>
            <a:ext cx="5664198" cy="962943"/>
            <a:chOff x="927101" y="1905445"/>
            <a:chExt cx="5664198" cy="962943"/>
          </a:xfrm>
        </p:grpSpPr>
        <p:grpSp>
          <p:nvGrpSpPr>
            <p:cNvPr id="2" name="Group 1"/>
            <p:cNvGrpSpPr/>
            <p:nvPr/>
          </p:nvGrpSpPr>
          <p:grpSpPr>
            <a:xfrm>
              <a:off x="927101" y="1905445"/>
              <a:ext cx="5664198" cy="962943"/>
              <a:chOff x="927101" y="1905445"/>
              <a:chExt cx="5664198" cy="962943"/>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27101" y="2593254"/>
                <a:ext cx="5654627" cy="27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36672" y="1905445"/>
                <a:ext cx="5654627" cy="68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2" name="Rectangle 61"/>
            <p:cNvSpPr/>
            <p:nvPr/>
          </p:nvSpPr>
          <p:spPr bwMode="auto">
            <a:xfrm>
              <a:off x="936672" y="2712656"/>
              <a:ext cx="1733550" cy="1534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3" name="Oval 52"/>
          <p:cNvSpPr/>
          <p:nvPr/>
        </p:nvSpPr>
        <p:spPr bwMode="auto">
          <a:xfrm>
            <a:off x="410785" y="16290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grpSp>
        <p:nvGrpSpPr>
          <p:cNvPr id="6" name="Group 5"/>
          <p:cNvGrpSpPr/>
          <p:nvPr/>
        </p:nvGrpSpPr>
        <p:grpSpPr>
          <a:xfrm>
            <a:off x="771572" y="3085309"/>
            <a:ext cx="5676898" cy="3091080"/>
            <a:chOff x="771572" y="3021809"/>
            <a:chExt cx="5676898" cy="3091080"/>
          </a:xfrm>
        </p:grpSpPr>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1572" y="3021809"/>
              <a:ext cx="5676898" cy="3091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3" name="Rectangle 62"/>
            <p:cNvSpPr/>
            <p:nvPr/>
          </p:nvSpPr>
          <p:spPr bwMode="auto">
            <a:xfrm>
              <a:off x="946243" y="5908026"/>
              <a:ext cx="1263557" cy="1534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4" name="Rectangle 63"/>
            <p:cNvSpPr/>
            <p:nvPr/>
          </p:nvSpPr>
          <p:spPr bwMode="auto">
            <a:xfrm>
              <a:off x="1454243" y="4964394"/>
              <a:ext cx="1733550" cy="1534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5" name="Rectangle 64"/>
            <p:cNvSpPr/>
            <p:nvPr/>
          </p:nvSpPr>
          <p:spPr bwMode="auto">
            <a:xfrm>
              <a:off x="5905500" y="5367217"/>
              <a:ext cx="517570" cy="61753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1" name="Oval 50"/>
          <p:cNvSpPr/>
          <p:nvPr/>
        </p:nvSpPr>
        <p:spPr bwMode="auto">
          <a:xfrm>
            <a:off x="410785" y="57835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52" name="Oval 51"/>
          <p:cNvSpPr/>
          <p:nvPr/>
        </p:nvSpPr>
        <p:spPr bwMode="auto">
          <a:xfrm>
            <a:off x="410785" y="303236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54" name="Oval 53"/>
          <p:cNvSpPr/>
          <p:nvPr/>
        </p:nvSpPr>
        <p:spPr bwMode="auto">
          <a:xfrm>
            <a:off x="410785" y="538480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Tree>
    <p:extLst>
      <p:ext uri="{BB962C8B-B14F-4D97-AF65-F5344CB8AC3E}">
        <p14:creationId xmlns:p14="http://schemas.microsoft.com/office/powerpoint/2010/main" val="21077796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4.2.3.9 Informar Fita Facturació Client</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0" name="Oval 29"/>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sp>
        <p:nvSpPr>
          <p:cNvPr id="20" name="TextBox 19"/>
          <p:cNvSpPr txBox="1"/>
          <p:nvPr/>
        </p:nvSpPr>
        <p:spPr>
          <a:xfrm>
            <a:off x="6451600" y="1676382"/>
            <a:ext cx="2887381" cy="191338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les tasques</a:t>
            </a:r>
            <a:r>
              <a:rPr lang="ca-ES" sz="1200" b="0" dirty="0">
                <a:latin typeface="+mn-lt"/>
              </a:rPr>
              <a:t> </a:t>
            </a:r>
            <a:r>
              <a:rPr lang="ca-ES" sz="1200" b="0" dirty="0" smtClean="0">
                <a:latin typeface="+mn-lt"/>
              </a:rPr>
              <a:t>de Gantt</a:t>
            </a:r>
            <a:r>
              <a:rPr lang="ca-ES" sz="1200" b="0" dirty="0">
                <a:latin typeface="+mn-lt"/>
              </a:rPr>
              <a:t>:</a:t>
            </a:r>
            <a:r>
              <a:rPr lang="ca-ES" sz="1200" b="0" dirty="0" smtClean="0">
                <a:latin typeface="+mn-lt"/>
              </a:rPr>
              <a:t> </a:t>
            </a:r>
            <a:r>
              <a:rPr lang="ca-ES" sz="1200" b="0" i="1" dirty="0" smtClean="0">
                <a:latin typeface="+mn-lt"/>
              </a:rPr>
              <a:t>Open in </a:t>
            </a:r>
            <a:r>
              <a:rPr lang="ca-ES" sz="1200" b="0" i="1" dirty="0" err="1" smtClean="0">
                <a:latin typeface="+mn-lt"/>
              </a:rPr>
              <a:t>Scheduler</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Clarity</a:t>
            </a:r>
            <a:r>
              <a:rPr lang="ca-ES" sz="1200" b="0" i="1" dirty="0" smtClean="0">
                <a:latin typeface="+mn-lt"/>
                <a:sym typeface="Wingdings" pitchFamily="2" charset="2"/>
              </a:rPr>
              <a:t> Gantt</a:t>
            </a:r>
            <a:br>
              <a:rPr lang="ca-ES" sz="1200" b="0" i="1" dirty="0" smtClean="0">
                <a:latin typeface="+mn-lt"/>
                <a:sym typeface="Wingdings" pitchFamily="2" charset="2"/>
              </a:rPr>
            </a:br>
            <a:r>
              <a:rPr lang="ca-ES" sz="1200" b="0" i="1" dirty="0">
                <a:latin typeface="+mn-lt"/>
                <a:sym typeface="Wingdings" pitchFamily="2" charset="2"/>
              </a:rPr>
              <a:t/>
            </a:r>
            <a:br>
              <a:rPr lang="ca-ES" sz="1200" b="0" i="1" dirty="0">
                <a:latin typeface="+mn-lt"/>
                <a:sym typeface="Wingdings" pitchFamily="2" charset="2"/>
              </a:rPr>
            </a:br>
            <a:r>
              <a:rPr lang="ca-ES" sz="1200" b="0" dirty="0" smtClean="0">
                <a:latin typeface="+mn-lt"/>
                <a:sym typeface="Wingdings" pitchFamily="2" charset="2"/>
              </a:rPr>
              <a:t>Un cop aquí, accedir a la tasca que està considerada fita i que volem marcar com a completada.</a:t>
            </a:r>
            <a:endParaRPr lang="ca-ES" sz="1200" b="0" i="1" dirty="0" smtClean="0">
              <a:latin typeface="+mn-lt"/>
              <a:sym typeface="Wingdings" pitchFamily="2" charset="2"/>
            </a:endParaRPr>
          </a:p>
        </p:txBody>
      </p:sp>
      <p:sp>
        <p:nvSpPr>
          <p:cNvPr id="29" name="Isosceles Triangle 28"/>
          <p:cNvSpPr/>
          <p:nvPr/>
        </p:nvSpPr>
        <p:spPr bwMode="auto">
          <a:xfrm rot="5400000">
            <a:off x="5274504" y="25566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310" y="1728181"/>
            <a:ext cx="3667390" cy="18097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Isosceles Triangle 35"/>
          <p:cNvSpPr/>
          <p:nvPr/>
        </p:nvSpPr>
        <p:spPr bwMode="auto">
          <a:xfrm rot="5400000">
            <a:off x="5898738" y="46394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TextBox 36"/>
          <p:cNvSpPr txBox="1"/>
          <p:nvPr/>
        </p:nvSpPr>
        <p:spPr>
          <a:xfrm>
            <a:off x="6451600" y="3732508"/>
            <a:ext cx="2887381" cy="196680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Accedir al desplegable </a:t>
            </a:r>
            <a:r>
              <a:rPr lang="ca-ES" sz="1200" dirty="0" smtClean="0">
                <a:latin typeface="+mn-lt"/>
                <a:sym typeface="Wingdings" pitchFamily="2" charset="2"/>
              </a:rPr>
              <a:t>Status</a:t>
            </a:r>
            <a:r>
              <a:rPr lang="ca-ES" sz="1200" b="0" dirty="0" smtClean="0">
                <a:latin typeface="+mn-lt"/>
                <a:sym typeface="Wingdings" pitchFamily="2" charset="2"/>
              </a:rPr>
              <a:t> i escollir que l’estat de la tasca està completada (</a:t>
            </a:r>
            <a:r>
              <a:rPr lang="ca-ES" sz="1200" dirty="0" err="1" smtClean="0">
                <a:latin typeface="+mn-lt"/>
                <a:sym typeface="Wingdings" pitchFamily="2" charset="2"/>
              </a:rPr>
              <a:t>Completed</a:t>
            </a:r>
            <a:r>
              <a:rPr lang="ca-ES" sz="1200" b="0" dirty="0" smtClean="0">
                <a:latin typeface="+mn-lt"/>
                <a:sym typeface="Wingdings" pitchFamily="2" charset="2"/>
              </a:rPr>
              <a:t>). </a:t>
            </a:r>
            <a:br>
              <a:rPr lang="ca-ES" sz="1200" b="0" dirty="0" smtClean="0">
                <a:latin typeface="+mn-lt"/>
                <a:sym typeface="Wingdings" pitchFamily="2" charset="2"/>
              </a:rPr>
            </a:br>
            <a:r>
              <a:rPr lang="ca-ES" sz="1200" b="0" u="sng" dirty="0" smtClean="0">
                <a:latin typeface="+mn-lt"/>
                <a:sym typeface="Wingdings" pitchFamily="2" charset="2"/>
              </a:rPr>
              <a:t>Apunt:</a:t>
            </a:r>
            <a:r>
              <a:rPr lang="ca-ES" sz="1200" b="0" dirty="0" smtClean="0">
                <a:latin typeface="+mn-lt"/>
                <a:sym typeface="Wingdings" pitchFamily="2" charset="2"/>
              </a:rPr>
              <a:t> Veurem que la tasca és una fita perquè ha de tenir marcat el camp </a:t>
            </a:r>
            <a:r>
              <a:rPr lang="ca-ES" sz="1200" b="0" i="1" dirty="0" err="1" smtClean="0">
                <a:latin typeface="+mn-lt"/>
                <a:sym typeface="Wingdings" pitchFamily="2" charset="2"/>
              </a:rPr>
              <a:t>Milestone</a:t>
            </a:r>
            <a:endParaRPr lang="ca-ES" sz="1200" b="0" dirty="0" smtClean="0">
              <a:latin typeface="+mn-lt"/>
              <a:sym typeface="Wingdings" pitchFamily="2" charset="2"/>
            </a:endParaRPr>
          </a:p>
          <a:p>
            <a:pPr marL="342900" indent="-342900">
              <a:buFont typeface="+mj-lt"/>
              <a:buAutoNum type="arabicPeriod" startAt="2"/>
            </a:pPr>
            <a:r>
              <a:rPr lang="ca-ES" sz="1200" b="0" dirty="0" smtClean="0">
                <a:latin typeface="+mn-lt"/>
                <a:sym typeface="Wingdings" pitchFamily="2" charset="2"/>
              </a:rPr>
              <a:t>Posteriorment  guardar fent </a:t>
            </a:r>
            <a:r>
              <a:rPr lang="ca-ES" sz="1200" dirty="0" err="1" smtClean="0">
                <a:latin typeface="+mn-lt"/>
                <a:sym typeface="Wingdings" pitchFamily="2" charset="2"/>
              </a:rPr>
              <a:t>Save</a:t>
            </a:r>
            <a:r>
              <a:rPr lang="ca-ES" sz="1200" b="0" dirty="0" smtClean="0">
                <a:latin typeface="+mn-lt"/>
                <a:sym typeface="Wingdings" pitchFamily="2" charset="2"/>
              </a:rPr>
              <a:t> </a:t>
            </a:r>
            <a:r>
              <a:rPr lang="ca-ES" sz="1200" dirty="0" smtClean="0">
                <a:latin typeface="+mn-lt"/>
                <a:sym typeface="Wingdings" pitchFamily="2" charset="2"/>
              </a:rPr>
              <a:t>o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b="0" dirty="0" smtClean="0">
                <a:latin typeface="+mn-lt"/>
                <a:sym typeface="Wingdings" pitchFamily="2" charset="2"/>
              </a:rPr>
              <a:t>.</a:t>
            </a:r>
          </a:p>
        </p:txBody>
      </p:sp>
      <p:sp>
        <p:nvSpPr>
          <p:cNvPr id="38" name="Oval 37"/>
          <p:cNvSpPr/>
          <p:nvPr/>
        </p:nvSpPr>
        <p:spPr bwMode="auto">
          <a:xfrm>
            <a:off x="432963" y="49734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0" name="Oval 39"/>
          <p:cNvSpPr/>
          <p:nvPr/>
        </p:nvSpPr>
        <p:spPr bwMode="auto">
          <a:xfrm>
            <a:off x="416823" y="35897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41" name="Oval 40"/>
          <p:cNvSpPr/>
          <p:nvPr/>
        </p:nvSpPr>
        <p:spPr bwMode="auto">
          <a:xfrm>
            <a:off x="416823" y="16314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grpSp>
        <p:nvGrpSpPr>
          <p:cNvPr id="43" name="Group 42"/>
          <p:cNvGrpSpPr/>
          <p:nvPr/>
        </p:nvGrpSpPr>
        <p:grpSpPr>
          <a:xfrm>
            <a:off x="774170" y="3732508"/>
            <a:ext cx="4931998" cy="1966808"/>
            <a:chOff x="723370" y="3707108"/>
            <a:chExt cx="4931998" cy="1966808"/>
          </a:xfrm>
        </p:grpSpPr>
        <p:grpSp>
          <p:nvGrpSpPr>
            <p:cNvPr id="44" name="Group 43"/>
            <p:cNvGrpSpPr/>
            <p:nvPr/>
          </p:nvGrpSpPr>
          <p:grpSpPr>
            <a:xfrm>
              <a:off x="723370" y="3707108"/>
              <a:ext cx="4931998" cy="1966808"/>
              <a:chOff x="723370" y="3707108"/>
              <a:chExt cx="4931998" cy="1966808"/>
            </a:xfrm>
          </p:grpSpPr>
          <p:pic>
            <p:nvPicPr>
              <p:cNvPr id="4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370" y="3707108"/>
                <a:ext cx="3043477" cy="19668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Rectangle 46"/>
              <p:cNvSpPr/>
              <p:nvPr/>
            </p:nvSpPr>
            <p:spPr bwMode="auto">
              <a:xfrm>
                <a:off x="3238499" y="4203700"/>
                <a:ext cx="528347" cy="3302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10793" y="4533900"/>
                <a:ext cx="1744575" cy="828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9" name="Straight Arrow Connector 48"/>
              <p:cNvCxnSpPr/>
              <p:nvPr/>
            </p:nvCxnSpPr>
            <p:spPr bwMode="auto">
              <a:xfrm>
                <a:off x="3782987" y="4368800"/>
                <a:ext cx="255613" cy="16510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Rectangle 49"/>
              <p:cNvSpPr/>
              <p:nvPr/>
            </p:nvSpPr>
            <p:spPr bwMode="auto">
              <a:xfrm>
                <a:off x="755650" y="5113171"/>
                <a:ext cx="730250" cy="1651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4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56122" y="4859539"/>
              <a:ext cx="45719"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706442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84271" y="3115798"/>
            <a:ext cx="5654628" cy="3159936"/>
            <a:chOff x="784271" y="3052298"/>
            <a:chExt cx="5654628" cy="3159936"/>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84271" y="3052298"/>
              <a:ext cx="5654628" cy="31599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5816601" y="5372101"/>
              <a:ext cx="532376" cy="68832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1511300" y="4955534"/>
              <a:ext cx="1498599" cy="17208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Rectangle 36"/>
            <p:cNvSpPr/>
            <p:nvPr/>
          </p:nvSpPr>
          <p:spPr bwMode="auto">
            <a:xfrm>
              <a:off x="927101" y="6012485"/>
              <a:ext cx="1244600" cy="17208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Execució del projecte </a:t>
            </a:r>
            <a:endParaRPr lang="ca-ES" sz="1600" dirty="0">
              <a:solidFill>
                <a:schemeClr val="bg2">
                  <a:lumMod val="50000"/>
                </a:schemeClr>
              </a:solidFill>
            </a:endParaRPr>
          </a:p>
        </p:txBody>
      </p:sp>
      <p:sp>
        <p:nvSpPr>
          <p:cNvPr id="26" name="TextBox 25"/>
          <p:cNvSpPr txBox="1"/>
          <p:nvPr/>
        </p:nvSpPr>
        <p:spPr>
          <a:xfrm>
            <a:off x="6921500" y="1755662"/>
            <a:ext cx="2464792" cy="1178038"/>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sym typeface="Wingdings" pitchFamily="2" charset="2"/>
              </a:rPr>
              <a:t>Anar a </a:t>
            </a:r>
            <a:r>
              <a:rPr lang="ca-ES" sz="1200" b="0" i="1" dirty="0" smtClean="0">
                <a:latin typeface="+mn-lt"/>
                <a:sym typeface="Wingdings" pitchFamily="2" charset="2"/>
              </a:rPr>
              <a:t>Home  General</a:t>
            </a:r>
            <a:r>
              <a:rPr lang="ca-ES" sz="1200" b="0" dirty="0" smtClean="0">
                <a:latin typeface="+mn-lt"/>
                <a:sym typeface="Wingdings" pitchFamily="2" charset="2"/>
              </a:rPr>
              <a:t> i observar si hi han fites a aprovar. </a:t>
            </a:r>
            <a:br>
              <a:rPr lang="ca-ES" sz="1200" b="0" dirty="0" smtClean="0">
                <a:latin typeface="+mn-lt"/>
                <a:sym typeface="Wingdings" pitchFamily="2" charset="2"/>
              </a:rPr>
            </a:br>
            <a:r>
              <a:rPr lang="ca-ES" sz="1200" b="0" dirty="0" smtClean="0">
                <a:sym typeface="Wingdings" pitchFamily="2" charset="2"/>
              </a:rPr>
              <a:t>Veure </a:t>
            </a:r>
            <a:r>
              <a:rPr lang="ca-ES" sz="1200" b="0" dirty="0">
                <a:sym typeface="Wingdings" pitchFamily="2" charset="2"/>
              </a:rPr>
              <a:t>si hi ha la notificació: </a:t>
            </a:r>
            <a:r>
              <a:rPr lang="ca-ES" sz="1200" i="1" dirty="0" smtClean="0">
                <a:sym typeface="Wingdings" pitchFamily="2" charset="2"/>
              </a:rPr>
              <a:t>Aprovar </a:t>
            </a:r>
            <a:r>
              <a:rPr lang="ca-ES" sz="1200" i="1" dirty="0">
                <a:sym typeface="Wingdings" pitchFamily="2" charset="2"/>
              </a:rPr>
              <a:t>fita de </a:t>
            </a:r>
            <a:r>
              <a:rPr lang="ca-ES" sz="1200" i="1" dirty="0" smtClean="0">
                <a:sym typeface="Wingdings" pitchFamily="2" charset="2"/>
              </a:rPr>
              <a:t>facturació client?</a:t>
            </a:r>
            <a:endParaRPr lang="ca-ES" sz="1200" b="0" dirty="0">
              <a:sym typeface="Wingdings" pitchFamily="2" charset="2"/>
            </a:endParaRPr>
          </a:p>
        </p:txBody>
      </p:sp>
      <p:sp>
        <p:nvSpPr>
          <p:cNvPr id="31" name="Isosceles Triangle 30"/>
          <p:cNvSpPr/>
          <p:nvPr/>
        </p:nvSpPr>
        <p:spPr bwMode="auto">
          <a:xfrm rot="5400000">
            <a:off x="6500053" y="217460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4.2.3.10 Aprovar Fita Facturació Client</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TextBox 38"/>
          <p:cNvSpPr txBox="1"/>
          <p:nvPr/>
        </p:nvSpPr>
        <p:spPr>
          <a:xfrm>
            <a:off x="6921500" y="3115798"/>
            <a:ext cx="2403079" cy="3159936"/>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sym typeface="Wingdings" pitchFamily="2" charset="2"/>
              </a:rPr>
              <a:t>Al entrar, podem observar la tasca al clicar sobre el nom del costat </a:t>
            </a:r>
            <a:r>
              <a:rPr lang="ca-ES" sz="1200" dirty="0" err="1" smtClean="0">
                <a:latin typeface="+mn-lt"/>
                <a:sym typeface="Wingdings" pitchFamily="2" charset="2"/>
              </a:rPr>
              <a:t>Objects</a:t>
            </a:r>
            <a:r>
              <a:rPr lang="ca-ES" sz="1200" b="0" dirty="0" smtClean="0">
                <a:latin typeface="+mn-lt"/>
                <a:sym typeface="Wingdings" pitchFamily="2" charset="2"/>
              </a:rPr>
              <a:t>.</a:t>
            </a:r>
            <a:endParaRPr lang="ca-ES" sz="1200" b="0" dirty="0">
              <a:latin typeface="+mn-lt"/>
              <a:sym typeface="Wingdings" pitchFamily="2" charset="2"/>
            </a:endParaRPr>
          </a:p>
          <a:p>
            <a:pPr marL="342900" indent="-342900">
              <a:buFont typeface="+mj-lt"/>
              <a:buAutoNum type="arabicPeriod" startAt="2"/>
            </a:pPr>
            <a:r>
              <a:rPr lang="ca-ES" sz="1200" b="0" dirty="0" smtClean="0">
                <a:latin typeface="+mn-lt"/>
                <a:sym typeface="Wingdings" pitchFamily="2" charset="2"/>
              </a:rPr>
              <a:t>Després d’observar la tasca, per aprovar la fita anar al desplegable i marcar </a:t>
            </a:r>
            <a:r>
              <a:rPr lang="ca-ES" sz="1200" dirty="0" err="1" smtClean="0">
                <a:latin typeface="+mn-lt"/>
                <a:sym typeface="Wingdings" pitchFamily="2" charset="2"/>
              </a:rPr>
              <a:t>Approved</a:t>
            </a:r>
            <a:r>
              <a:rPr lang="ca-ES" sz="1200" b="0" dirty="0" smtClean="0">
                <a:latin typeface="+mn-lt"/>
                <a:sym typeface="Wingdings" pitchFamily="2" charset="2"/>
              </a:rPr>
              <a:t>. </a:t>
            </a:r>
            <a:br>
              <a:rPr lang="ca-ES" sz="1200" b="0" dirty="0" smtClean="0">
                <a:latin typeface="+mn-lt"/>
                <a:sym typeface="Wingdings" pitchFamily="2" charset="2"/>
              </a:rPr>
            </a:br>
            <a:r>
              <a:rPr lang="ca-ES" sz="1200" b="0" dirty="0" smtClean="0">
                <a:latin typeface="+mn-lt"/>
                <a:sym typeface="Wingdings" pitchFamily="2" charset="2"/>
              </a:rPr>
              <a:t>Si la rebutgem (</a:t>
            </a:r>
            <a:r>
              <a:rPr lang="ca-ES" sz="1200" dirty="0" err="1" smtClean="0">
                <a:latin typeface="+mn-lt"/>
                <a:sym typeface="Wingdings" pitchFamily="2" charset="2"/>
              </a:rPr>
              <a:t>Rejected</a:t>
            </a:r>
            <a:r>
              <a:rPr lang="ca-ES" sz="1200" dirty="0" smtClean="0">
                <a:latin typeface="+mn-lt"/>
                <a:sym typeface="Wingdings" pitchFamily="2" charset="2"/>
              </a:rPr>
              <a:t>)</a:t>
            </a:r>
            <a:r>
              <a:rPr lang="ca-ES" sz="1200" b="0" dirty="0" smtClean="0">
                <a:latin typeface="+mn-lt"/>
                <a:sym typeface="Wingdings" pitchFamily="2" charset="2"/>
              </a:rPr>
              <a:t>, el proveïdor rep una notificació que ha estat refusada i la tasca deixa d’estar completada automàticament. </a:t>
            </a:r>
          </a:p>
          <a:p>
            <a:pPr marL="342900" indent="-342900">
              <a:buFont typeface="+mj-lt"/>
              <a:buAutoNum type="arabicPeriod" startAt="2"/>
            </a:pPr>
            <a:r>
              <a:rPr lang="ca-ES" sz="1200" b="0" dirty="0" smtClean="0">
                <a:latin typeface="+mn-lt"/>
                <a:sym typeface="Wingdings" pitchFamily="2" charset="2"/>
              </a:rPr>
              <a:t>Finalment guardar clicant a </a:t>
            </a:r>
            <a:r>
              <a:rPr lang="ca-ES" sz="1200" dirty="0" err="1" smtClean="0">
                <a:latin typeface="+mn-lt"/>
                <a:sym typeface="Wingdings" pitchFamily="2" charset="2"/>
              </a:rPr>
              <a:t>Save</a:t>
            </a:r>
            <a:r>
              <a:rPr lang="ca-ES" sz="1200" dirty="0" smtClean="0">
                <a:latin typeface="+mn-lt"/>
                <a:sym typeface="Wingdings" pitchFamily="2" charset="2"/>
              </a:rPr>
              <a:t> </a:t>
            </a:r>
            <a:r>
              <a:rPr lang="ca-ES" sz="1200" b="0" dirty="0" smtClean="0">
                <a:latin typeface="+mn-lt"/>
                <a:sym typeface="Wingdings" pitchFamily="2" charset="2"/>
              </a:rPr>
              <a:t>o</a:t>
            </a:r>
            <a:r>
              <a:rPr lang="ca-ES" sz="1200" dirty="0" smtClean="0">
                <a:latin typeface="+mn-lt"/>
                <a:sym typeface="Wingdings" pitchFamily="2" charset="2"/>
              </a:rPr>
              <a:t> </a:t>
            </a:r>
            <a:r>
              <a:rPr lang="ca-ES" sz="1200" dirty="0" err="1" smtClean="0">
                <a:latin typeface="+mn-lt"/>
                <a:sym typeface="Wingdings" pitchFamily="2" charset="2"/>
              </a:rPr>
              <a:t>Save</a:t>
            </a:r>
            <a:r>
              <a:rPr lang="ca-ES" sz="1200" dirty="0" smtClean="0">
                <a:latin typeface="+mn-lt"/>
                <a:sym typeface="Wingdings" pitchFamily="2" charset="2"/>
              </a:rPr>
              <a:t> </a:t>
            </a:r>
            <a:r>
              <a:rPr lang="ca-ES" sz="1200" dirty="0" err="1" smtClean="0">
                <a:latin typeface="+mn-lt"/>
                <a:sym typeface="Wingdings" pitchFamily="2" charset="2"/>
              </a:rPr>
              <a:t>And</a:t>
            </a:r>
            <a:r>
              <a:rPr lang="ca-ES" sz="1200" dirty="0" smtClean="0">
                <a:latin typeface="+mn-lt"/>
                <a:sym typeface="Wingdings" pitchFamily="2" charset="2"/>
              </a:rPr>
              <a:t> </a:t>
            </a:r>
            <a:r>
              <a:rPr lang="ca-ES" sz="1200" dirty="0" err="1" smtClean="0">
                <a:latin typeface="+mn-lt"/>
                <a:sym typeface="Wingdings" pitchFamily="2" charset="2"/>
              </a:rPr>
              <a:t>Return</a:t>
            </a:r>
            <a:r>
              <a:rPr lang="ca-ES" sz="1200" dirty="0" smtClean="0">
                <a:latin typeface="+mn-lt"/>
                <a:sym typeface="Wingdings" pitchFamily="2" charset="2"/>
              </a:rPr>
              <a:t>.</a:t>
            </a:r>
          </a:p>
        </p:txBody>
      </p:sp>
      <p:sp>
        <p:nvSpPr>
          <p:cNvPr id="32" name="Oval 31"/>
          <p:cNvSpPr/>
          <p:nvPr/>
        </p:nvSpPr>
        <p:spPr bwMode="auto">
          <a:xfrm>
            <a:off x="410785" y="59359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22" name="Oval 21"/>
          <p:cNvSpPr/>
          <p:nvPr/>
        </p:nvSpPr>
        <p:spPr bwMode="auto">
          <a:xfrm>
            <a:off x="410785" y="303236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5" name="Oval 34"/>
          <p:cNvSpPr/>
          <p:nvPr/>
        </p:nvSpPr>
        <p:spPr bwMode="auto">
          <a:xfrm>
            <a:off x="410785" y="162906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42" name="Oval 41"/>
          <p:cNvSpPr/>
          <p:nvPr/>
        </p:nvSpPr>
        <p:spPr bwMode="auto">
          <a:xfrm>
            <a:off x="410785" y="553720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30" name="Oval 29"/>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36" name="Isosceles Triangle 35"/>
          <p:cNvSpPr/>
          <p:nvPr/>
        </p:nvSpPr>
        <p:spPr bwMode="auto">
          <a:xfrm rot="5400000">
            <a:off x="6500053" y="461931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6" name="Group 5"/>
          <p:cNvGrpSpPr/>
          <p:nvPr/>
        </p:nvGrpSpPr>
        <p:grpSpPr>
          <a:xfrm>
            <a:off x="755650" y="1753045"/>
            <a:ext cx="5683249" cy="996020"/>
            <a:chOff x="755650" y="1753045"/>
            <a:chExt cx="5683249" cy="996020"/>
          </a:xfrm>
        </p:grpSpPr>
        <p:grpSp>
          <p:nvGrpSpPr>
            <p:cNvPr id="2" name="Group 1"/>
            <p:cNvGrpSpPr/>
            <p:nvPr/>
          </p:nvGrpSpPr>
          <p:grpSpPr>
            <a:xfrm>
              <a:off x="784271" y="1753045"/>
              <a:ext cx="5654628" cy="996020"/>
              <a:chOff x="784271" y="1753044"/>
              <a:chExt cx="8210550" cy="1446227"/>
            </a:xfrm>
          </p:grpSpPr>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4271" y="1753044"/>
                <a:ext cx="8210550" cy="100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84271" y="2738452"/>
                <a:ext cx="8210550" cy="460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8" name="Rectangle 37"/>
            <p:cNvSpPr/>
            <p:nvPr/>
          </p:nvSpPr>
          <p:spPr bwMode="auto">
            <a:xfrm>
              <a:off x="755650" y="2590381"/>
              <a:ext cx="1733550" cy="15345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379220579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Tancament del projecte (1/2)</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4.2.3.1 Posar projecte en tancament</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0" name="TextBox 19"/>
          <p:cNvSpPr txBox="1"/>
          <p:nvPr/>
        </p:nvSpPr>
        <p:spPr>
          <a:xfrm>
            <a:off x="6413500" y="1911824"/>
            <a:ext cx="2776573" cy="2864891"/>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i="1" dirty="0" smtClean="0">
                <a:latin typeface="+mn-lt"/>
                <a:sym typeface="Wingdings" pitchFamily="2" charset="2"/>
              </a:rPr>
              <a:t>.</a:t>
            </a:r>
            <a:br>
              <a:rPr lang="ca-ES" sz="1200" b="0" i="1" dirty="0" smtClean="0">
                <a:latin typeface="+mn-lt"/>
                <a:sym typeface="Wingdings" pitchFamily="2" charset="2"/>
              </a:rPr>
            </a:br>
            <a:r>
              <a:rPr lang="ca-ES" sz="1200" b="0" dirty="0" smtClean="0">
                <a:latin typeface="+mn-lt"/>
                <a:sym typeface="Wingdings" pitchFamily="2" charset="2"/>
              </a:rPr>
              <a:t>A</a:t>
            </a:r>
            <a:r>
              <a:rPr lang="ca-ES" sz="1200" b="0" dirty="0" smtClean="0">
                <a:sym typeface="Wingdings" pitchFamily="2" charset="2"/>
              </a:rPr>
              <a:t> </a:t>
            </a:r>
            <a:r>
              <a:rPr lang="ca-ES" sz="1200" b="0" dirty="0">
                <a:sym typeface="Wingdings" pitchFamily="2" charset="2"/>
              </a:rPr>
              <a:t>la línia del projecte ha d’aparèixer el missatge</a:t>
            </a:r>
            <a:r>
              <a:rPr lang="ca-ES" sz="1200" b="0" dirty="0" smtClean="0">
                <a:sym typeface="Wingdings" pitchFamily="2" charset="2"/>
              </a:rPr>
              <a:t>:</a:t>
            </a:r>
            <a:br>
              <a:rPr lang="ca-ES" sz="1200" b="0" dirty="0" smtClean="0">
                <a:sym typeface="Wingdings" pitchFamily="2" charset="2"/>
              </a:rPr>
            </a:br>
            <a:r>
              <a:rPr lang="ca-ES" sz="1200" i="1" dirty="0" err="1" smtClean="0">
                <a:sym typeface="Wingdings" pitchFamily="2" charset="2"/>
              </a:rPr>
              <a:t>Prj</a:t>
            </a:r>
            <a:r>
              <a:rPr lang="ca-ES" sz="1200" i="1" dirty="0" smtClean="0">
                <a:sym typeface="Wingdings" pitchFamily="2" charset="2"/>
              </a:rPr>
              <a:t> execució. Modificar estat?</a:t>
            </a:r>
            <a:r>
              <a:rPr lang="ca-ES" sz="1200" b="0" dirty="0">
                <a:sym typeface="Wingdings" pitchFamily="2" charset="2"/>
              </a:rPr>
              <a:t/>
            </a:r>
            <a:br>
              <a:rPr lang="ca-ES" sz="1200" b="0" dirty="0">
                <a:sym typeface="Wingdings" pitchFamily="2" charset="2"/>
              </a:rPr>
            </a:br>
            <a:endParaRPr lang="ca-ES" sz="1200" b="0" dirty="0" smtClean="0">
              <a:latin typeface="+mn-lt"/>
            </a:endParaRPr>
          </a:p>
          <a:p>
            <a:pPr marL="342900" indent="-342900">
              <a:buFont typeface="+mj-lt"/>
              <a:buAutoNum type="arabicPeriod"/>
            </a:pPr>
            <a:r>
              <a:rPr lang="ca-ES" sz="1200" b="0" dirty="0" smtClean="0">
                <a:latin typeface="+mn-lt"/>
              </a:rPr>
              <a:t>En el projecte, clicar a </a:t>
            </a:r>
            <a:r>
              <a:rPr lang="ca-ES" sz="1200" dirty="0" smtClean="0">
                <a:latin typeface="+mn-lt"/>
              </a:rPr>
              <a:t>“PRJ Tancament Formal”</a:t>
            </a:r>
            <a:r>
              <a:rPr lang="ca-ES" sz="1200" b="0" dirty="0"/>
              <a:t> </a:t>
            </a:r>
            <a:endParaRPr lang="ca-ES" sz="1200" b="0" dirty="0" smtClean="0"/>
          </a:p>
          <a:p>
            <a:pPr marL="342900" indent="-342900">
              <a:buFont typeface="+mj-lt"/>
              <a:buAutoNum type="arabicPeriod"/>
            </a:pPr>
            <a:endParaRPr lang="ca-ES" sz="1200" b="0" dirty="0" smtClean="0"/>
          </a:p>
          <a:p>
            <a:pPr marL="342900" indent="-342900">
              <a:buFont typeface="+mj-lt"/>
              <a:buAutoNum type="arabicPeriod"/>
            </a:pPr>
            <a:endParaRPr lang="ca-ES" sz="1200" b="0" dirty="0"/>
          </a:p>
          <a:p>
            <a:pPr marL="342900" indent="-342900">
              <a:buFont typeface="+mj-lt"/>
              <a:buAutoNum type="arabicPeriod"/>
            </a:pPr>
            <a:r>
              <a:rPr lang="ca-ES" sz="1200" b="0" dirty="0" smtClean="0"/>
              <a:t>Guardar</a:t>
            </a:r>
            <a:r>
              <a:rPr lang="ca-ES" sz="1200" dirty="0" smtClean="0"/>
              <a:t> </a:t>
            </a:r>
            <a:r>
              <a:rPr lang="ca-ES" sz="1200" b="0" dirty="0"/>
              <a:t>clicant a </a:t>
            </a:r>
            <a:r>
              <a:rPr lang="ca-ES" sz="1200" dirty="0" err="1" smtClean="0"/>
              <a:t>Save</a:t>
            </a:r>
            <a:r>
              <a:rPr lang="ca-ES" sz="1200" dirty="0" smtClean="0"/>
              <a:t/>
            </a:r>
            <a:br>
              <a:rPr lang="ca-ES" sz="1200" dirty="0" smtClean="0"/>
            </a:br>
            <a:r>
              <a:rPr lang="ca-ES" sz="1200" dirty="0" smtClean="0"/>
              <a:t/>
            </a:r>
            <a:br>
              <a:rPr lang="ca-ES" sz="1200" dirty="0" smtClean="0"/>
            </a:br>
            <a:r>
              <a:rPr lang="ca-ES" sz="1200" b="0" dirty="0" smtClean="0"/>
              <a:t>Encara faltarà un últim pas de tancar el projecte definitivament.</a:t>
            </a:r>
            <a:endParaRPr lang="ca-ES" sz="1200" b="0" dirty="0" smtClean="0">
              <a:latin typeface="+mn-lt"/>
            </a:endParaRPr>
          </a:p>
        </p:txBody>
      </p:sp>
      <p:sp>
        <p:nvSpPr>
          <p:cNvPr id="29" name="Isosceles Triangle 28"/>
          <p:cNvSpPr/>
          <p:nvPr/>
        </p:nvSpPr>
        <p:spPr bwMode="auto">
          <a:xfrm rot="5400000">
            <a:off x="5901848" y="262398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Oval 33"/>
          <p:cNvSpPr/>
          <p:nvPr/>
        </p:nvSpPr>
        <p:spPr bwMode="auto">
          <a:xfrm>
            <a:off x="415778" y="18092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36" name="Oval 35"/>
          <p:cNvSpPr/>
          <p:nvPr/>
        </p:nvSpPr>
        <p:spPr bwMode="auto">
          <a:xfrm>
            <a:off x="3326462" y="309933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22" name="Group 21"/>
          <p:cNvGrpSpPr/>
          <p:nvPr/>
        </p:nvGrpSpPr>
        <p:grpSpPr>
          <a:xfrm>
            <a:off x="761776" y="3687708"/>
            <a:ext cx="2076450" cy="323850"/>
            <a:chOff x="904610" y="3319816"/>
            <a:chExt cx="2076450" cy="323850"/>
          </a:xfrm>
        </p:grpSpPr>
        <p:pic>
          <p:nvPicPr>
            <p:cNvPr id="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415778" y="363561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grpSp>
        <p:nvGrpSpPr>
          <p:cNvPr id="6" name="Group 5"/>
          <p:cNvGrpSpPr/>
          <p:nvPr/>
        </p:nvGrpSpPr>
        <p:grpSpPr>
          <a:xfrm>
            <a:off x="545412" y="1911826"/>
            <a:ext cx="5205076" cy="1073585"/>
            <a:chOff x="545412" y="1911826"/>
            <a:chExt cx="5205076" cy="1073585"/>
          </a:xfrm>
        </p:grpSpPr>
        <p:grpSp>
          <p:nvGrpSpPr>
            <p:cNvPr id="2" name="Group 1"/>
            <p:cNvGrpSpPr/>
            <p:nvPr/>
          </p:nvGrpSpPr>
          <p:grpSpPr>
            <a:xfrm>
              <a:off x="788221" y="1911826"/>
              <a:ext cx="4962267" cy="798603"/>
              <a:chOff x="737421" y="1911826"/>
              <a:chExt cx="4962267" cy="798603"/>
            </a:xfrm>
          </p:grpSpPr>
          <p:pic>
            <p:nvPicPr>
              <p:cNvPr id="4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7421" y="1911826"/>
                <a:ext cx="4962267" cy="34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50" y="2260854"/>
                <a:ext cx="4944038" cy="44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5412" y="2837308"/>
              <a:ext cx="2723941" cy="1481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Rectangle 34"/>
            <p:cNvSpPr/>
            <p:nvPr/>
          </p:nvSpPr>
          <p:spPr bwMode="auto">
            <a:xfrm>
              <a:off x="881885" y="2410178"/>
              <a:ext cx="1084075" cy="94879"/>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7" name="Straight Arrow Connector 36"/>
            <p:cNvCxnSpPr/>
            <p:nvPr/>
          </p:nvCxnSpPr>
          <p:spPr bwMode="auto">
            <a:xfrm>
              <a:off x="1346200" y="2520297"/>
              <a:ext cx="0" cy="26352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 name="4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99949" y="2417753"/>
            <a:ext cx="1422565" cy="1135316"/>
          </a:xfrm>
          <a:prstGeom prst="rect">
            <a:avLst/>
          </a:prstGeom>
        </p:spPr>
      </p:pic>
    </p:spTree>
    <p:extLst>
      <p:ext uri="{BB962C8B-B14F-4D97-AF65-F5344CB8AC3E}">
        <p14:creationId xmlns:p14="http://schemas.microsoft.com/office/powerpoint/2010/main" val="28078061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4.2.3 Tancament del projecte (2/2)</a:t>
            </a:r>
            <a:endParaRPr lang="ca-ES" sz="1600" dirty="0">
              <a:solidFill>
                <a:schemeClr val="bg2">
                  <a:lumMod val="50000"/>
                </a:schemeClr>
              </a:solidFill>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4.2.3.2 Tancar Projecte</a:t>
            </a:r>
            <a:endParaRPr lang="ca-ES" sz="1600" dirty="0">
              <a:solidFill>
                <a:schemeClr val="bg2">
                  <a:lumMod val="75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2" name="Isosceles Triangle 21"/>
          <p:cNvSpPr/>
          <p:nvPr/>
        </p:nvSpPr>
        <p:spPr bwMode="auto">
          <a:xfrm rot="5400000">
            <a:off x="5901848" y="262398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415778" y="18092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29" name="Oval 28"/>
          <p:cNvSpPr/>
          <p:nvPr/>
        </p:nvSpPr>
        <p:spPr bwMode="auto">
          <a:xfrm>
            <a:off x="3513205" y="29940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2" name="Group 1"/>
          <p:cNvGrpSpPr/>
          <p:nvPr/>
        </p:nvGrpSpPr>
        <p:grpSpPr>
          <a:xfrm>
            <a:off x="789265" y="1911826"/>
            <a:ext cx="4945904" cy="617635"/>
            <a:chOff x="780474" y="4438608"/>
            <a:chExt cx="4140265" cy="517028"/>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870200" y="4438608"/>
              <a:ext cx="2050539"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80474" y="4438608"/>
              <a:ext cx="2089725" cy="51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86727" y="2461261"/>
            <a:ext cx="964673" cy="90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7" name="Group 36"/>
          <p:cNvGrpSpPr/>
          <p:nvPr/>
        </p:nvGrpSpPr>
        <p:grpSpPr>
          <a:xfrm>
            <a:off x="761776" y="3687708"/>
            <a:ext cx="2076450" cy="323850"/>
            <a:chOff x="904610" y="3319816"/>
            <a:chExt cx="2076450" cy="323850"/>
          </a:xfrm>
        </p:grpSpPr>
        <p:pic>
          <p:nvPicPr>
            <p:cNvPr id="3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Oval 39"/>
          <p:cNvSpPr/>
          <p:nvPr/>
        </p:nvSpPr>
        <p:spPr bwMode="auto">
          <a:xfrm>
            <a:off x="415778" y="363561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sp>
        <p:nvSpPr>
          <p:cNvPr id="31" name="TextBox 30"/>
          <p:cNvSpPr txBox="1"/>
          <p:nvPr/>
        </p:nvSpPr>
        <p:spPr>
          <a:xfrm>
            <a:off x="6413500" y="1911826"/>
            <a:ext cx="2776573" cy="301577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a:t>
            </a:r>
            <a:br>
              <a:rPr lang="ca-ES" sz="1200" b="0" dirty="0" smtClean="0">
                <a:latin typeface="+mn-lt"/>
                <a:sym typeface="Wingdings" pitchFamily="2" charset="2"/>
              </a:rPr>
            </a:br>
            <a:r>
              <a:rPr lang="ca-ES" sz="1200" b="0" dirty="0" smtClean="0">
                <a:latin typeface="+mn-lt"/>
                <a:sym typeface="Wingdings" pitchFamily="2" charset="2"/>
              </a:rPr>
              <a:t>A la línia del projecte ha d’aparèixer el missatge:</a:t>
            </a:r>
            <a:br>
              <a:rPr lang="ca-ES" sz="1200" b="0" dirty="0" smtClean="0">
                <a:latin typeface="+mn-lt"/>
                <a:sym typeface="Wingdings" pitchFamily="2" charset="2"/>
              </a:rPr>
            </a:br>
            <a:r>
              <a:rPr lang="ca-ES" sz="1200" i="1" dirty="0" smtClean="0">
                <a:latin typeface="+mn-lt"/>
                <a:sym typeface="Wingdings" pitchFamily="2" charset="2"/>
              </a:rPr>
              <a:t>Finalitzar projecte?</a:t>
            </a:r>
          </a:p>
          <a:p>
            <a:pPr marL="342900" indent="-342900">
              <a:buFont typeface="+mj-lt"/>
              <a:buAutoNum type="arabicPeriod"/>
            </a:pPr>
            <a:endParaRPr lang="ca-ES" sz="1200" b="0" i="1" dirty="0" smtClean="0">
              <a:latin typeface="+mn-lt"/>
              <a:sym typeface="Wingdings" pitchFamily="2" charset="2"/>
            </a:endParaRPr>
          </a:p>
          <a:p>
            <a:pPr marL="342900" indent="-342900">
              <a:buFont typeface="+mj-lt"/>
              <a:buAutoNum type="arabicPeriod"/>
            </a:pPr>
            <a:r>
              <a:rPr lang="ca-ES" sz="1200" b="0" dirty="0" smtClean="0">
                <a:latin typeface="+mn-lt"/>
              </a:rPr>
              <a:t>Al projecte, clicar a </a:t>
            </a:r>
            <a:r>
              <a:rPr lang="ca-ES" sz="1200" dirty="0" smtClean="0">
                <a:latin typeface="+mn-lt"/>
              </a:rPr>
              <a:t>“</a:t>
            </a:r>
            <a:r>
              <a:rPr lang="ca-ES" sz="1200" dirty="0" err="1" smtClean="0">
                <a:latin typeface="+mn-lt"/>
              </a:rPr>
              <a:t>Done</a:t>
            </a:r>
            <a:r>
              <a:rPr lang="ca-ES" sz="1200" dirty="0" smtClean="0">
                <a:latin typeface="+mn-lt"/>
              </a:rPr>
              <a:t>”</a:t>
            </a:r>
            <a:r>
              <a:rPr lang="ca-ES" sz="1200" b="0" dirty="0" smtClean="0"/>
              <a:t> </a:t>
            </a:r>
          </a:p>
          <a:p>
            <a:pPr marL="342900" indent="-342900">
              <a:buFont typeface="+mj-lt"/>
              <a:buAutoNum type="arabicPeriod"/>
            </a:pPr>
            <a:endParaRPr lang="ca-ES" sz="1200" b="0" dirty="0" smtClean="0"/>
          </a:p>
          <a:p>
            <a:pPr marL="342900" indent="-342900">
              <a:buFont typeface="+mj-lt"/>
              <a:buAutoNum type="arabicPeriod"/>
            </a:pPr>
            <a:endParaRPr lang="ca-ES" sz="1200" b="0" dirty="0" smtClean="0"/>
          </a:p>
          <a:p>
            <a:pPr marL="342900" indent="-342900">
              <a:buFont typeface="+mj-lt"/>
              <a:buAutoNum type="arabicPeriod"/>
            </a:pPr>
            <a:r>
              <a:rPr lang="ca-ES" sz="1200" b="0" dirty="0" smtClean="0"/>
              <a:t>Guardar</a:t>
            </a:r>
            <a:r>
              <a:rPr lang="ca-ES" sz="1200" dirty="0" smtClean="0"/>
              <a:t> </a:t>
            </a:r>
            <a:r>
              <a:rPr lang="ca-ES" sz="1200" b="0" dirty="0"/>
              <a:t>clicant a </a:t>
            </a:r>
            <a:r>
              <a:rPr lang="ca-ES" sz="1200" dirty="0" err="1" smtClean="0"/>
              <a:t>Save</a:t>
            </a:r>
            <a:r>
              <a:rPr lang="ca-ES" sz="1200" dirty="0" smtClean="0"/>
              <a:t>. </a:t>
            </a:r>
            <a:br>
              <a:rPr lang="ca-ES" sz="1200" dirty="0" smtClean="0"/>
            </a:br>
            <a:r>
              <a:rPr lang="ca-ES" sz="1200" dirty="0" smtClean="0"/>
              <a:t/>
            </a:r>
            <a:br>
              <a:rPr lang="ca-ES" sz="1200" dirty="0" smtClean="0"/>
            </a:br>
            <a:r>
              <a:rPr lang="ca-ES" sz="1200" b="0" dirty="0" smtClean="0"/>
              <a:t>D’aquesta manera, donem per tancat i finalitzat el projecte. </a:t>
            </a:r>
            <a:br>
              <a:rPr lang="ca-ES" sz="1200" b="0" dirty="0" smtClean="0"/>
            </a:br>
            <a:r>
              <a:rPr lang="ca-ES" sz="1200" dirty="0" smtClean="0"/>
              <a:t>Falta, però, tancar la idea.</a:t>
            </a:r>
            <a:endParaRPr lang="ca-ES" sz="1200" dirty="0" smtClean="0">
              <a:latin typeface="+mn-lt"/>
            </a:endParaRPr>
          </a:p>
        </p:txBody>
      </p:sp>
      <p:sp>
        <p:nvSpPr>
          <p:cNvPr id="33" name="Rectangle 32"/>
          <p:cNvSpPr/>
          <p:nvPr/>
        </p:nvSpPr>
        <p:spPr bwMode="auto">
          <a:xfrm>
            <a:off x="881885" y="2295878"/>
            <a:ext cx="1084075" cy="94879"/>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4" name="Straight Arrow Connector 33"/>
          <p:cNvCxnSpPr/>
          <p:nvPr/>
        </p:nvCxnSpPr>
        <p:spPr bwMode="auto">
          <a:xfrm>
            <a:off x="1346200" y="2405997"/>
            <a:ext cx="0" cy="29444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5412" y="2699750"/>
            <a:ext cx="2723941" cy="153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646604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4.2.4 Tancar idea</a:t>
            </a:r>
            <a:endParaRPr lang="ca-ES" sz="1600" dirty="0">
              <a:solidFill>
                <a:schemeClr val="bg2">
                  <a:lumMod val="50000"/>
                </a:schemeClr>
              </a:solidFill>
            </a:endParaRPr>
          </a:p>
        </p:txBody>
      </p:sp>
      <p:grpSp>
        <p:nvGrpSpPr>
          <p:cNvPr id="21" name="Group 974"/>
          <p:cNvGrpSpPr/>
          <p:nvPr/>
        </p:nvGrpSpPr>
        <p:grpSpPr>
          <a:xfrm>
            <a:off x="9016007" y="1052222"/>
            <a:ext cx="370285" cy="357626"/>
            <a:chOff x="6739212" y="4562603"/>
            <a:chExt cx="240641" cy="232414"/>
          </a:xfrm>
          <a:solidFill>
            <a:schemeClr val="tx1"/>
          </a:solidFill>
        </p:grpSpPr>
        <p:sp>
          <p:nvSpPr>
            <p:cNvPr id="23"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5"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0" name="TextBox 19"/>
          <p:cNvSpPr txBox="1"/>
          <p:nvPr/>
        </p:nvSpPr>
        <p:spPr>
          <a:xfrm>
            <a:off x="6094388" y="1911826"/>
            <a:ext cx="3095686" cy="301577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i="1" dirty="0" smtClean="0">
                <a:latin typeface="+mn-lt"/>
                <a:sym typeface="Wingdings" pitchFamily="2" charset="2"/>
              </a:rPr>
              <a:t/>
            </a:r>
            <a:br>
              <a:rPr lang="ca-ES" sz="1200" b="0" i="1" dirty="0" smtClean="0">
                <a:latin typeface="+mn-lt"/>
                <a:sym typeface="Wingdings" pitchFamily="2" charset="2"/>
              </a:rPr>
            </a:br>
            <a:r>
              <a:rPr lang="ca-ES" sz="1200" b="0" dirty="0" smtClean="0">
                <a:latin typeface="+mn-lt"/>
                <a:sym typeface="Wingdings" pitchFamily="2" charset="2"/>
              </a:rPr>
              <a:t>A la línia de la idea ha d’aparèixer el missatge: </a:t>
            </a:r>
            <a:br>
              <a:rPr lang="ca-ES" sz="1200" b="0" dirty="0" smtClean="0">
                <a:latin typeface="+mn-lt"/>
                <a:sym typeface="Wingdings" pitchFamily="2" charset="2"/>
              </a:rPr>
            </a:br>
            <a:r>
              <a:rPr lang="ca-ES" sz="1200" i="1" dirty="0" smtClean="0">
                <a:latin typeface="+mn-lt"/>
                <a:sym typeface="Wingdings" pitchFamily="2" charset="2"/>
              </a:rPr>
              <a:t>Ha finalitzat el projecte relacionat?</a:t>
            </a:r>
            <a:r>
              <a:rPr lang="ca-ES" sz="1200" dirty="0" smtClean="0">
                <a:latin typeface="+mn-lt"/>
                <a:sym typeface="Wingdings" pitchFamily="2" charset="2"/>
              </a:rPr>
              <a:t> </a:t>
            </a:r>
            <a:endParaRPr lang="ca-ES" sz="1200" i="1" dirty="0" smtClean="0">
              <a:latin typeface="+mn-lt"/>
              <a:sym typeface="Wingdings" pitchFamily="2" charset="2"/>
            </a:endParaRPr>
          </a:p>
          <a:p>
            <a:pPr marL="342900" indent="-342900">
              <a:buFont typeface="+mj-lt"/>
              <a:buAutoNum type="arabicPeriod"/>
            </a:pPr>
            <a:r>
              <a:rPr lang="ca-ES" sz="1200" b="0" dirty="0" smtClean="0">
                <a:latin typeface="+mn-lt"/>
              </a:rPr>
              <a:t>Al projecte, clicar a </a:t>
            </a:r>
            <a:r>
              <a:rPr lang="ca-ES" sz="1200" dirty="0" smtClean="0">
                <a:latin typeface="+mn-lt"/>
              </a:rPr>
              <a:t>“Fet”</a:t>
            </a:r>
            <a:r>
              <a:rPr lang="ca-ES" sz="1200" b="0" dirty="0" smtClean="0"/>
              <a:t> </a:t>
            </a:r>
          </a:p>
          <a:p>
            <a:pPr marL="342900" indent="-342900">
              <a:buFont typeface="+mj-lt"/>
              <a:buAutoNum type="arabicPeriod"/>
            </a:pPr>
            <a:endParaRPr lang="ca-ES" sz="1200" b="0" dirty="0" smtClean="0"/>
          </a:p>
          <a:p>
            <a:pPr marL="342900" indent="-342900">
              <a:buFont typeface="+mj-lt"/>
              <a:buAutoNum type="arabicPeriod"/>
            </a:pPr>
            <a:endParaRPr lang="ca-ES" sz="1200" b="0" dirty="0" smtClean="0"/>
          </a:p>
          <a:p>
            <a:pPr marL="342900" indent="-342900">
              <a:buFont typeface="+mj-lt"/>
              <a:buAutoNum type="arabicPeriod"/>
            </a:pPr>
            <a:r>
              <a:rPr lang="ca-ES" sz="1200" b="0" dirty="0" smtClean="0"/>
              <a:t>Guardar</a:t>
            </a:r>
            <a:r>
              <a:rPr lang="ca-ES" sz="1200" dirty="0" smtClean="0"/>
              <a:t> </a:t>
            </a:r>
            <a:r>
              <a:rPr lang="ca-ES" sz="1200" b="0" dirty="0"/>
              <a:t>clicant a </a:t>
            </a:r>
            <a:r>
              <a:rPr lang="ca-ES" sz="1200" dirty="0" err="1" smtClean="0"/>
              <a:t>Save</a:t>
            </a:r>
            <a:r>
              <a:rPr lang="ca-ES" sz="1200" dirty="0" smtClean="0"/>
              <a:t>. </a:t>
            </a:r>
            <a:br>
              <a:rPr lang="ca-ES" sz="1200" dirty="0" smtClean="0"/>
            </a:br>
            <a:r>
              <a:rPr lang="ca-ES" sz="1200" dirty="0" smtClean="0"/>
              <a:t/>
            </a:r>
            <a:br>
              <a:rPr lang="ca-ES" sz="1200" dirty="0" smtClean="0"/>
            </a:br>
            <a:r>
              <a:rPr lang="ca-ES" sz="1200" b="0" dirty="0" smtClean="0"/>
              <a:t>D’aquesta manera, donem per tancat i finalitzat tot el procés</a:t>
            </a:r>
            <a:r>
              <a:rPr lang="ca-ES" sz="1200" dirty="0" smtClean="0"/>
              <a:t>.</a:t>
            </a:r>
            <a:endParaRPr lang="ca-ES" sz="1200" dirty="0" smtClean="0">
              <a:latin typeface="+mn-lt"/>
            </a:endParaRPr>
          </a:p>
        </p:txBody>
      </p:sp>
      <p:sp>
        <p:nvSpPr>
          <p:cNvPr id="22" name="Isosceles Triangle 21"/>
          <p:cNvSpPr/>
          <p:nvPr/>
        </p:nvSpPr>
        <p:spPr bwMode="auto">
          <a:xfrm rot="5400000">
            <a:off x="5596024" y="335066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415778" y="18092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29" name="Oval 28"/>
          <p:cNvSpPr/>
          <p:nvPr/>
        </p:nvSpPr>
        <p:spPr bwMode="auto">
          <a:xfrm>
            <a:off x="3326462" y="272338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37" name="Group 36"/>
          <p:cNvGrpSpPr/>
          <p:nvPr/>
        </p:nvGrpSpPr>
        <p:grpSpPr>
          <a:xfrm>
            <a:off x="761776" y="3687708"/>
            <a:ext cx="2076450" cy="323850"/>
            <a:chOff x="904610" y="3319816"/>
            <a:chExt cx="2076450" cy="323850"/>
          </a:xfrm>
        </p:grpSpPr>
        <p:pic>
          <p:nvPicPr>
            <p:cNvPr id="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Oval 39"/>
          <p:cNvSpPr/>
          <p:nvPr/>
        </p:nvSpPr>
        <p:spPr bwMode="auto">
          <a:xfrm>
            <a:off x="415778" y="363561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grpSp>
        <p:nvGrpSpPr>
          <p:cNvPr id="5" name="Group 4"/>
          <p:cNvGrpSpPr/>
          <p:nvPr/>
        </p:nvGrpSpPr>
        <p:grpSpPr>
          <a:xfrm>
            <a:off x="789264" y="1911828"/>
            <a:ext cx="4721579" cy="608469"/>
            <a:chOff x="3466402" y="5553969"/>
            <a:chExt cx="4011282" cy="516933"/>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49315" y="5553969"/>
              <a:ext cx="2128369" cy="51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66402" y="5553969"/>
              <a:ext cx="1882913" cy="51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3221" y="2702364"/>
            <a:ext cx="2520979" cy="23969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 name="Rectangle 33"/>
          <p:cNvSpPr/>
          <p:nvPr/>
        </p:nvSpPr>
        <p:spPr bwMode="auto">
          <a:xfrm>
            <a:off x="818385" y="2283178"/>
            <a:ext cx="2123708" cy="110119"/>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5" name="Straight Arrow Connector 34"/>
          <p:cNvCxnSpPr/>
          <p:nvPr/>
        </p:nvCxnSpPr>
        <p:spPr bwMode="auto">
          <a:xfrm>
            <a:off x="1346200" y="2405997"/>
            <a:ext cx="0" cy="31739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710768" y="2367824"/>
            <a:ext cx="964673" cy="908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168775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126</a:t>
            </a:fld>
            <a:endParaRPr lang="ca-ES" noProof="0" dirty="0"/>
          </a:p>
        </p:txBody>
      </p:sp>
      <p:sp>
        <p:nvSpPr>
          <p:cNvPr id="9" name="TextBox 8"/>
          <p:cNvSpPr txBox="1"/>
          <p:nvPr/>
        </p:nvSpPr>
        <p:spPr>
          <a:xfrm>
            <a:off x="5791202" y="2060234"/>
            <a:ext cx="3348071" cy="891981"/>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Per generar informes, primer anar a les propietats del projecte a </a:t>
            </a:r>
            <a:r>
              <a:rPr lang="ca-ES" sz="1200" b="0" i="1" dirty="0" err="1" smtClean="0">
                <a:latin typeface="+mn-lt"/>
              </a:rPr>
              <a:t>Properties</a:t>
            </a:r>
            <a:r>
              <a:rPr lang="ca-ES" sz="1200" b="0" i="1" dirty="0" smtClean="0">
                <a:latin typeface="+mn-lt"/>
              </a:rPr>
              <a:t> </a:t>
            </a:r>
            <a:r>
              <a:rPr lang="ca-ES" sz="1200" b="0" i="1" dirty="0" smtClean="0">
                <a:latin typeface="+mn-lt"/>
                <a:sym typeface="Wingdings" pitchFamily="2" charset="2"/>
              </a:rPr>
              <a:t> Status Reports</a:t>
            </a:r>
            <a:endParaRPr lang="ca-ES" sz="1200" b="0" i="1" dirty="0">
              <a:latin typeface="+mn-lt"/>
            </a:endParaRPr>
          </a:p>
        </p:txBody>
      </p:sp>
      <p:sp>
        <p:nvSpPr>
          <p:cNvPr id="1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9" name="Group 974"/>
          <p:cNvGrpSpPr/>
          <p:nvPr/>
        </p:nvGrpSpPr>
        <p:grpSpPr>
          <a:xfrm>
            <a:off x="9016007" y="1052222"/>
            <a:ext cx="370285" cy="357626"/>
            <a:chOff x="6739212" y="4562603"/>
            <a:chExt cx="240641" cy="232414"/>
          </a:xfrm>
          <a:solidFill>
            <a:schemeClr val="tx1"/>
          </a:solidFill>
        </p:grpSpPr>
        <p:sp>
          <p:nvSpPr>
            <p:cNvPr id="2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5" name="Isosceles Triangle 24"/>
          <p:cNvSpPr/>
          <p:nvPr/>
        </p:nvSpPr>
        <p:spPr bwMode="auto">
          <a:xfrm rot="5400000">
            <a:off x="5136249" y="419904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791202" y="3674850"/>
            <a:ext cx="3348072" cy="1201308"/>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A continuació, clicar </a:t>
            </a:r>
            <a:r>
              <a:rPr lang="ca-ES" sz="1200" dirty="0" smtClean="0">
                <a:latin typeface="+mn-lt"/>
              </a:rPr>
              <a:t>New</a:t>
            </a:r>
            <a:endParaRPr lang="ca-ES" sz="1200" i="1" dirty="0">
              <a:latin typeface="+mn-lt"/>
            </a:endParaRPr>
          </a:p>
        </p:txBody>
      </p:sp>
      <p:sp>
        <p:nvSpPr>
          <p:cNvPr id="8" name="Isosceles Triangle 7"/>
          <p:cNvSpPr/>
          <p:nvPr/>
        </p:nvSpPr>
        <p:spPr bwMode="auto">
          <a:xfrm rot="5400000">
            <a:off x="5136249" y="242976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27" name="TextBox 26"/>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4.3.1 Generació de </a:t>
            </a:r>
            <a:r>
              <a:rPr lang="ca-ES" sz="1600" dirty="0" smtClean="0">
                <a:solidFill>
                  <a:schemeClr val="bg2">
                    <a:lumMod val="50000"/>
                  </a:schemeClr>
                </a:solidFill>
              </a:rPr>
              <a:t>Status Reports (1/4)</a:t>
            </a:r>
            <a:endParaRPr lang="ca-ES" sz="1600" dirty="0">
              <a:solidFill>
                <a:schemeClr val="bg2">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394" y="1582298"/>
            <a:ext cx="2456006" cy="19212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Oval 5"/>
          <p:cNvSpPr/>
          <p:nvPr/>
        </p:nvSpPr>
        <p:spPr bwMode="auto">
          <a:xfrm>
            <a:off x="645874" y="14486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8" name="Oval 27"/>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0" name="Oval 29"/>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grpSp>
        <p:nvGrpSpPr>
          <p:cNvPr id="5" name="Group 4"/>
          <p:cNvGrpSpPr/>
          <p:nvPr/>
        </p:nvGrpSpPr>
        <p:grpSpPr>
          <a:xfrm>
            <a:off x="984081" y="3685532"/>
            <a:ext cx="3886200" cy="1190625"/>
            <a:chOff x="984081" y="3685532"/>
            <a:chExt cx="3886200" cy="119062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4081" y="3685532"/>
              <a:ext cx="3886200" cy="11906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1019360" y="4546600"/>
              <a:ext cx="618940" cy="32955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4" name="Oval 23"/>
          <p:cNvSpPr/>
          <p:nvPr/>
        </p:nvSpPr>
        <p:spPr bwMode="auto">
          <a:xfrm>
            <a:off x="645873" y="34523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31" name="Rectangle 30"/>
          <p:cNvSpPr/>
          <p:nvPr/>
        </p:nvSpPr>
        <p:spPr bwMode="auto">
          <a:xfrm>
            <a:off x="1955026" y="3287604"/>
            <a:ext cx="877073" cy="21592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04674146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127</a:t>
            </a:fld>
            <a:endParaRPr lang="ca-ES" noProof="0" dirty="0"/>
          </a:p>
        </p:txBody>
      </p:sp>
      <p:sp>
        <p:nvSpPr>
          <p:cNvPr id="9" name="TextBox 8"/>
          <p:cNvSpPr txBox="1"/>
          <p:nvPr/>
        </p:nvSpPr>
        <p:spPr>
          <a:xfrm>
            <a:off x="6337300" y="1604556"/>
            <a:ext cx="2801973" cy="3780244"/>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Omplir tots els camps de l’informe.</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Apunt: especialment es veuran a l’informe de </a:t>
            </a:r>
            <a:r>
              <a:rPr lang="ca-ES" sz="1200" b="0" i="1" dirty="0" smtClean="0">
                <a:latin typeface="+mn-lt"/>
              </a:rPr>
              <a:t>Project </a:t>
            </a:r>
            <a:r>
              <a:rPr lang="ca-ES" sz="1200" b="0" i="1" dirty="0" err="1" smtClean="0">
                <a:latin typeface="+mn-lt"/>
              </a:rPr>
              <a:t>Storyboard</a:t>
            </a:r>
            <a:r>
              <a:rPr lang="ca-ES" sz="1200" b="0" dirty="0" smtClean="0">
                <a:latin typeface="+mn-lt"/>
              </a:rPr>
              <a:t> els camps </a:t>
            </a:r>
            <a:r>
              <a:rPr lang="ca-ES" sz="1200" dirty="0" smtClean="0">
                <a:latin typeface="+mn-lt"/>
              </a:rPr>
              <a:t>Status Report Update</a:t>
            </a:r>
            <a:r>
              <a:rPr lang="ca-ES" sz="1200" b="0" dirty="0" smtClean="0">
                <a:latin typeface="+mn-lt"/>
              </a:rPr>
              <a:t>, </a:t>
            </a:r>
            <a:r>
              <a:rPr lang="ca-ES" sz="1200" dirty="0" err="1" smtClean="0">
                <a:latin typeface="+mn-lt"/>
              </a:rPr>
              <a:t>Key</a:t>
            </a:r>
            <a:r>
              <a:rPr lang="ca-ES" sz="1200" dirty="0" smtClean="0">
                <a:latin typeface="+mn-lt"/>
              </a:rPr>
              <a:t> </a:t>
            </a:r>
            <a:r>
              <a:rPr lang="ca-ES" sz="1200" dirty="0" err="1" smtClean="0">
                <a:latin typeface="+mn-lt"/>
              </a:rPr>
              <a:t>Accomplishments</a:t>
            </a:r>
            <a:r>
              <a:rPr lang="ca-ES" sz="1200" dirty="0" smtClean="0">
                <a:latin typeface="+mn-lt"/>
              </a:rPr>
              <a:t> </a:t>
            </a:r>
            <a:r>
              <a:rPr lang="ca-ES" sz="1200" b="0" dirty="0" smtClean="0">
                <a:latin typeface="+mn-lt"/>
              </a:rPr>
              <a:t>i </a:t>
            </a:r>
            <a:r>
              <a:rPr lang="ca-ES" sz="1200" dirty="0" err="1" smtClean="0">
                <a:latin typeface="+mn-lt"/>
              </a:rPr>
              <a:t>Upcoming</a:t>
            </a:r>
            <a:r>
              <a:rPr lang="ca-ES" sz="1200" dirty="0" smtClean="0">
                <a:latin typeface="+mn-lt"/>
              </a:rPr>
              <a:t> </a:t>
            </a:r>
            <a:r>
              <a:rPr lang="ca-ES" sz="1200" dirty="0" err="1" smtClean="0">
                <a:latin typeface="+mn-lt"/>
              </a:rPr>
              <a:t>Activities</a:t>
            </a:r>
            <a:r>
              <a:rPr lang="ca-ES" sz="1200" b="0" dirty="0" smtClean="0">
                <a:latin typeface="+mn-lt"/>
              </a:rPr>
              <a:t>.</a:t>
            </a:r>
            <a:endParaRPr lang="ca-ES" sz="1200" b="0" dirty="0">
              <a:latin typeface="+mn-lt"/>
            </a:endParaRPr>
          </a:p>
        </p:txBody>
      </p:sp>
      <p:sp>
        <p:nvSpPr>
          <p:cNvPr id="1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9" name="Group 974"/>
          <p:cNvGrpSpPr/>
          <p:nvPr/>
        </p:nvGrpSpPr>
        <p:grpSpPr>
          <a:xfrm>
            <a:off x="9016007" y="1052222"/>
            <a:ext cx="370285" cy="357626"/>
            <a:chOff x="6739212" y="4562603"/>
            <a:chExt cx="240641" cy="232414"/>
          </a:xfrm>
          <a:solidFill>
            <a:schemeClr val="tx1"/>
          </a:solidFill>
        </p:grpSpPr>
        <p:sp>
          <p:nvSpPr>
            <p:cNvPr id="2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5" name="Isosceles Triangle 24"/>
          <p:cNvSpPr/>
          <p:nvPr/>
        </p:nvSpPr>
        <p:spPr bwMode="auto">
          <a:xfrm rot="5400000">
            <a:off x="5944309" y="581633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6337299" y="5537200"/>
            <a:ext cx="2801973" cy="711171"/>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Un cop omplerts els camps de l’informe, guardar clicant </a:t>
            </a:r>
            <a:r>
              <a:rPr lang="ca-ES" sz="1200" dirty="0" err="1" smtClean="0">
                <a:latin typeface="+mn-lt"/>
              </a:rPr>
              <a:t>Save</a:t>
            </a:r>
            <a:r>
              <a:rPr lang="ca-ES" sz="1200" dirty="0" smtClean="0">
                <a:latin typeface="+mn-lt"/>
              </a:rPr>
              <a:t> </a:t>
            </a:r>
            <a:r>
              <a:rPr lang="ca-ES" sz="1200" b="0" dirty="0" smtClean="0">
                <a:latin typeface="+mn-lt"/>
              </a:rPr>
              <a:t>o</a:t>
            </a:r>
            <a:r>
              <a:rPr lang="ca-ES" sz="1200" dirty="0" smtClean="0">
                <a:latin typeface="+mn-lt"/>
              </a:rPr>
              <a:t>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i="1" dirty="0">
              <a:latin typeface="+mn-lt"/>
            </a:endParaRPr>
          </a:p>
        </p:txBody>
      </p:sp>
      <p:sp>
        <p:nvSpPr>
          <p:cNvPr id="8" name="Isosceles Triangle 7"/>
          <p:cNvSpPr/>
          <p:nvPr/>
        </p:nvSpPr>
        <p:spPr bwMode="auto">
          <a:xfrm rot="5400000">
            <a:off x="5944309" y="341822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27" name="TextBox 26"/>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4.3.1.1 </a:t>
            </a:r>
            <a:r>
              <a:rPr lang="ca-ES" sz="1600" dirty="0">
                <a:solidFill>
                  <a:schemeClr val="bg2">
                    <a:lumMod val="50000"/>
                  </a:schemeClr>
                </a:solidFill>
              </a:rPr>
              <a:t>Generació de </a:t>
            </a:r>
            <a:r>
              <a:rPr lang="ca-ES" sz="1600" dirty="0" smtClean="0">
                <a:solidFill>
                  <a:schemeClr val="bg2">
                    <a:lumMod val="50000"/>
                  </a:schemeClr>
                </a:solidFill>
              </a:rPr>
              <a:t>Status Reports (2/4)</a:t>
            </a:r>
            <a:endParaRPr lang="ca-ES" sz="1600" dirty="0">
              <a:solidFill>
                <a:schemeClr val="bg2">
                  <a:lumMod val="50000"/>
                </a:schemeClr>
              </a:solidFill>
            </a:endParaRPr>
          </a:p>
        </p:txBody>
      </p:sp>
      <p:sp>
        <p:nvSpPr>
          <p:cNvPr id="6" name="Oval 5"/>
          <p:cNvSpPr/>
          <p:nvPr/>
        </p:nvSpPr>
        <p:spPr bwMode="auto">
          <a:xfrm>
            <a:off x="641893" y="14486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28" name="Oval 27"/>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0" name="Oval 29"/>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grpSp>
        <p:nvGrpSpPr>
          <p:cNvPr id="5" name="Group 4"/>
          <p:cNvGrpSpPr/>
          <p:nvPr/>
        </p:nvGrpSpPr>
        <p:grpSpPr>
          <a:xfrm>
            <a:off x="1019361" y="1604556"/>
            <a:ext cx="4822639" cy="4643815"/>
            <a:chOff x="1019361" y="1604556"/>
            <a:chExt cx="4822639" cy="4643815"/>
          </a:xfrm>
        </p:grpSpPr>
        <p:grpSp>
          <p:nvGrpSpPr>
            <p:cNvPr id="2" name="Group 1"/>
            <p:cNvGrpSpPr/>
            <p:nvPr/>
          </p:nvGrpSpPr>
          <p:grpSpPr>
            <a:xfrm>
              <a:off x="1019361" y="1604556"/>
              <a:ext cx="4822639" cy="4643815"/>
              <a:chOff x="1019361" y="1604557"/>
              <a:chExt cx="4179887" cy="4024896"/>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19361" y="1604557"/>
                <a:ext cx="2168339" cy="402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87700" y="1604557"/>
                <a:ext cx="2011548" cy="4024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bwMode="auto">
            <a:xfrm>
              <a:off x="3660656" y="2012329"/>
              <a:ext cx="708143" cy="1647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1234956" y="2875877"/>
              <a:ext cx="708143" cy="1647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Rectangle 32"/>
            <p:cNvSpPr/>
            <p:nvPr/>
          </p:nvSpPr>
          <p:spPr bwMode="auto">
            <a:xfrm>
              <a:off x="3660655" y="2869826"/>
              <a:ext cx="708143" cy="1647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1044761" y="6070197"/>
              <a:ext cx="1038039" cy="1647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5" name="Oval 34"/>
          <p:cNvSpPr/>
          <p:nvPr/>
        </p:nvSpPr>
        <p:spPr bwMode="auto">
          <a:xfrm>
            <a:off x="641893" y="587242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4328944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128</a:t>
            </a:fld>
            <a:endParaRPr lang="ca-ES" noProof="0"/>
          </a:p>
        </p:txBody>
      </p:sp>
      <p:sp>
        <p:nvSpPr>
          <p:cNvPr id="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7" name="TextBox 26"/>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4.3.1 Generació de </a:t>
            </a:r>
            <a:r>
              <a:rPr lang="ca-ES" sz="1600" dirty="0" smtClean="0">
                <a:solidFill>
                  <a:schemeClr val="bg2">
                    <a:lumMod val="50000"/>
                  </a:schemeClr>
                </a:solidFill>
              </a:rPr>
              <a:t>Status Reports (3/4)</a:t>
            </a:r>
            <a:endParaRPr lang="ca-ES" sz="1600" dirty="0">
              <a:solidFill>
                <a:schemeClr val="bg2">
                  <a:lumMod val="50000"/>
                </a:schemeClr>
              </a:solidFill>
            </a:endParaRPr>
          </a:p>
        </p:txBody>
      </p:sp>
      <p:sp>
        <p:nvSpPr>
          <p:cNvPr id="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9" name="Group 974"/>
          <p:cNvGrpSpPr/>
          <p:nvPr/>
        </p:nvGrpSpPr>
        <p:grpSpPr>
          <a:xfrm>
            <a:off x="9016007" y="1052222"/>
            <a:ext cx="370285" cy="357626"/>
            <a:chOff x="6739212" y="4562603"/>
            <a:chExt cx="240641" cy="232414"/>
          </a:xfrm>
          <a:solidFill>
            <a:schemeClr val="tx1"/>
          </a:solidFill>
        </p:grpSpPr>
        <p:sp>
          <p:nvSpPr>
            <p:cNvPr id="1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14" name="Oval 27"/>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5" name="Oval 29"/>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16" name="TextBox 8"/>
          <p:cNvSpPr txBox="1"/>
          <p:nvPr/>
        </p:nvSpPr>
        <p:spPr>
          <a:xfrm>
            <a:off x="6337300" y="2688608"/>
            <a:ext cx="2801973" cy="2169995"/>
          </a:xfrm>
          <a:prstGeom prst="rect">
            <a:avLst/>
          </a:prstGeom>
          <a:noFill/>
          <a:ln>
            <a:solidFill>
              <a:schemeClr val="accent1"/>
            </a:solidFill>
          </a:ln>
        </p:spPr>
        <p:txBody>
          <a:bodyPr wrap="square" rtlCol="0" anchor="ctr">
            <a:noAutofit/>
          </a:bodyPr>
          <a:lstStyle/>
          <a:p>
            <a:r>
              <a:rPr lang="ca-ES" sz="1200" b="0" dirty="0" smtClean="0">
                <a:latin typeface="+mn-lt"/>
              </a:rPr>
              <a:t>Es pot també generar un report nou a partir d’un ja existent.</a:t>
            </a:r>
            <a:endParaRPr lang="ca-ES" sz="1200" b="0" dirty="0">
              <a:latin typeface="+mn-lt"/>
            </a:endParaRPr>
          </a:p>
          <a:p>
            <a:r>
              <a:rPr lang="ca-ES" sz="1200" b="0" dirty="0" smtClean="0">
                <a:latin typeface="+mn-lt"/>
              </a:rPr>
              <a:t>Cal repetir els anteriors passos 1 i 2 per crear un Status Report nou.</a:t>
            </a:r>
          </a:p>
          <a:p>
            <a:pPr marL="228600" indent="-228600">
              <a:buFont typeface="+mj-lt"/>
              <a:buAutoNum type="arabicPeriod" startAt="5"/>
            </a:pPr>
            <a:r>
              <a:rPr lang="ca-ES" sz="1200" b="0" dirty="0" smtClean="0">
                <a:latin typeface="+mn-lt"/>
              </a:rPr>
              <a:t>Se li dóna nom al nou Status Report i es clica </a:t>
            </a:r>
            <a:r>
              <a:rPr lang="ca-ES" sz="1200" dirty="0" err="1" smtClean="0">
                <a:latin typeface="+mn-lt"/>
              </a:rPr>
              <a:t>Save</a:t>
            </a:r>
            <a:r>
              <a:rPr lang="ca-ES" sz="1200" dirty="0" smtClean="0">
                <a:latin typeface="+mn-lt"/>
              </a:rPr>
              <a:t> </a:t>
            </a:r>
            <a:r>
              <a:rPr lang="ca-ES" sz="1200" b="0" dirty="0" smtClean="0">
                <a:latin typeface="+mn-lt"/>
              </a:rPr>
              <a:t>sense haver omplert cap altre camp.</a:t>
            </a:r>
          </a:p>
        </p:txBody>
      </p:sp>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1254125"/>
            <a:ext cx="4114800" cy="5057775"/>
          </a:xfrm>
          <a:prstGeom prst="rect">
            <a:avLst/>
          </a:prstGeom>
        </p:spPr>
      </p:pic>
      <p:sp>
        <p:nvSpPr>
          <p:cNvPr id="18" name="Oval 34"/>
          <p:cNvSpPr/>
          <p:nvPr/>
        </p:nvSpPr>
        <p:spPr bwMode="auto">
          <a:xfrm>
            <a:off x="282502" y="562009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19" name="Isosceles Triangle 24"/>
          <p:cNvSpPr/>
          <p:nvPr/>
        </p:nvSpPr>
        <p:spPr bwMode="auto">
          <a:xfrm rot="5400000">
            <a:off x="5466629" y="36735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584449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129</a:t>
            </a:fld>
            <a:endParaRPr lang="ca-ES" noProof="0"/>
          </a:p>
        </p:txBody>
      </p:sp>
      <p:sp>
        <p:nvSpPr>
          <p:cNvPr id="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7" name="TextBox 26"/>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4.3.1 Generació de </a:t>
            </a:r>
            <a:r>
              <a:rPr lang="ca-ES" sz="1600" dirty="0" smtClean="0">
                <a:solidFill>
                  <a:schemeClr val="bg2">
                    <a:lumMod val="50000"/>
                  </a:schemeClr>
                </a:solidFill>
              </a:rPr>
              <a:t>Status Reports (3/4)</a:t>
            </a:r>
            <a:endParaRPr lang="ca-ES" sz="1600" dirty="0">
              <a:solidFill>
                <a:schemeClr val="bg2">
                  <a:lumMod val="50000"/>
                </a:schemeClr>
              </a:solidFill>
            </a:endParaRPr>
          </a:p>
        </p:txBody>
      </p:sp>
      <p:sp>
        <p:nvSpPr>
          <p:cNvPr id="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9" name="Group 974"/>
          <p:cNvGrpSpPr/>
          <p:nvPr/>
        </p:nvGrpSpPr>
        <p:grpSpPr>
          <a:xfrm>
            <a:off x="9016007" y="1052222"/>
            <a:ext cx="370285" cy="357626"/>
            <a:chOff x="6739212" y="4562603"/>
            <a:chExt cx="240641" cy="232414"/>
          </a:xfrm>
          <a:solidFill>
            <a:schemeClr val="tx1"/>
          </a:solidFill>
        </p:grpSpPr>
        <p:sp>
          <p:nvSpPr>
            <p:cNvPr id="1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1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14" name="Oval 27"/>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5" name="Oval 29"/>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pic>
        <p:nvPicPr>
          <p:cNvPr id="16" name="1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 y="1953341"/>
            <a:ext cx="4972241" cy="1035527"/>
          </a:xfrm>
          <a:prstGeom prst="rect">
            <a:avLst/>
          </a:prstGeom>
        </p:spPr>
      </p:pic>
      <p:sp>
        <p:nvSpPr>
          <p:cNvPr id="17" name="TextBox 8"/>
          <p:cNvSpPr txBox="1"/>
          <p:nvPr/>
        </p:nvSpPr>
        <p:spPr>
          <a:xfrm>
            <a:off x="6550925" y="2174652"/>
            <a:ext cx="2588348" cy="2697599"/>
          </a:xfrm>
          <a:prstGeom prst="rect">
            <a:avLst/>
          </a:prstGeom>
          <a:noFill/>
          <a:ln>
            <a:solidFill>
              <a:schemeClr val="accent1"/>
            </a:solidFill>
          </a:ln>
        </p:spPr>
        <p:txBody>
          <a:bodyPr wrap="square" rtlCol="0" anchor="ctr">
            <a:noAutofit/>
          </a:bodyPr>
          <a:lstStyle/>
          <a:p>
            <a:pPr marL="228600" indent="-228600">
              <a:buFont typeface="+mj-lt"/>
              <a:buAutoNum type="arabicPeriod" startAt="6"/>
            </a:pPr>
            <a:r>
              <a:rPr lang="ca-ES" sz="1200" b="0" dirty="0" smtClean="0">
                <a:latin typeface="+mn-lt"/>
              </a:rPr>
              <a:t>A la mateixa pantalla anem a </a:t>
            </a:r>
            <a:r>
              <a:rPr lang="ca-ES" sz="1200" dirty="0" err="1" smtClean="0">
                <a:latin typeface="+mn-lt"/>
              </a:rPr>
              <a:t>Actions</a:t>
            </a:r>
            <a:r>
              <a:rPr lang="ca-ES" sz="1200" b="0" dirty="0" smtClean="0">
                <a:latin typeface="+mn-lt"/>
              </a:rPr>
              <a:t> i seleccionem </a:t>
            </a:r>
            <a:r>
              <a:rPr lang="ca-ES" sz="1200" dirty="0" err="1" smtClean="0">
                <a:latin typeface="+mn-lt"/>
              </a:rPr>
              <a:t>Copy</a:t>
            </a:r>
            <a:r>
              <a:rPr lang="ca-ES" sz="1200" b="0" dirty="0" smtClean="0">
                <a:latin typeface="+mn-lt"/>
              </a:rPr>
              <a:t>.</a:t>
            </a:r>
          </a:p>
          <a:p>
            <a:pPr marL="228600" indent="-228600">
              <a:buFont typeface="+mj-lt"/>
              <a:buAutoNum type="arabicPeriod" startAt="6"/>
            </a:pPr>
            <a:endParaRPr lang="ca-ES" sz="1200" b="0" dirty="0" smtClean="0">
              <a:latin typeface="+mn-lt"/>
            </a:endParaRPr>
          </a:p>
          <a:p>
            <a:pPr marL="228600" indent="-228600">
              <a:buFont typeface="+mj-lt"/>
              <a:buAutoNum type="arabicPeriod" startAt="6"/>
            </a:pPr>
            <a:r>
              <a:rPr lang="ca-ES" sz="1200" b="0" dirty="0" smtClean="0">
                <a:latin typeface="+mn-lt"/>
              </a:rPr>
              <a:t>Apareix un desplegable amb els diferents Status Reports i es selecciona aquell que es vol copiar.</a:t>
            </a:r>
          </a:p>
          <a:p>
            <a:pPr marL="228600" indent="-228600">
              <a:buFont typeface="+mj-lt"/>
              <a:buAutoNum type="arabicPeriod" startAt="6"/>
            </a:pPr>
            <a:endParaRPr lang="ca-ES" sz="1200" b="0" dirty="0" smtClean="0">
              <a:latin typeface="+mn-lt"/>
            </a:endParaRPr>
          </a:p>
          <a:p>
            <a:pPr marL="228600" indent="-228600">
              <a:buFont typeface="+mj-lt"/>
              <a:buAutoNum type="arabicPeriod" startAt="6"/>
            </a:pPr>
            <a:r>
              <a:rPr lang="ca-ES" sz="1200" b="0" dirty="0" smtClean="0">
                <a:latin typeface="+mn-lt"/>
              </a:rPr>
              <a:t>Clicar sobre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b="0" dirty="0" smtClean="0">
              <a:latin typeface="+mn-lt"/>
            </a:endParaRPr>
          </a:p>
        </p:txBody>
      </p:sp>
      <p:sp>
        <p:nvSpPr>
          <p:cNvPr id="18" name="Oval 34"/>
          <p:cNvSpPr/>
          <p:nvPr/>
        </p:nvSpPr>
        <p:spPr bwMode="auto">
          <a:xfrm>
            <a:off x="4555543" y="242341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19" name="Isosceles Triangle 24"/>
          <p:cNvSpPr/>
          <p:nvPr/>
        </p:nvSpPr>
        <p:spPr bwMode="auto">
          <a:xfrm rot="5400000">
            <a:off x="5919285" y="244527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1" name="Isosceles Triangle 24"/>
          <p:cNvSpPr/>
          <p:nvPr/>
        </p:nvSpPr>
        <p:spPr bwMode="auto">
          <a:xfrm rot="5400000">
            <a:off x="5919285" y="411260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4" name="2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49" y="3523451"/>
            <a:ext cx="5009959" cy="1793820"/>
          </a:xfrm>
          <a:prstGeom prst="rect">
            <a:avLst/>
          </a:prstGeom>
        </p:spPr>
      </p:pic>
      <p:sp>
        <p:nvSpPr>
          <p:cNvPr id="23" name="Oval 34"/>
          <p:cNvSpPr/>
          <p:nvPr/>
        </p:nvSpPr>
        <p:spPr bwMode="auto">
          <a:xfrm>
            <a:off x="2226325" y="46842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8</a:t>
            </a:r>
            <a:endParaRPr kumimoji="0" lang="ca-ES" sz="1600" i="0" u="none" strike="noStrike" cap="none" normalizeH="0" baseline="0" dirty="0" smtClean="0">
              <a:ln>
                <a:noFill/>
              </a:ln>
              <a:solidFill>
                <a:schemeClr val="bg1"/>
              </a:solidFill>
              <a:effectLst/>
              <a:latin typeface="Arial" charset="0"/>
            </a:endParaRPr>
          </a:p>
        </p:txBody>
      </p:sp>
      <p:sp>
        <p:nvSpPr>
          <p:cNvPr id="22" name="Oval 34"/>
          <p:cNvSpPr/>
          <p:nvPr/>
        </p:nvSpPr>
        <p:spPr bwMode="auto">
          <a:xfrm>
            <a:off x="1391541" y="323994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981960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28464" y="1973889"/>
            <a:ext cx="9433048" cy="2823263"/>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3631" y="44625"/>
            <a:ext cx="269234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Rectangle 116"/>
          <p:cNvSpPr/>
          <p:nvPr/>
        </p:nvSpPr>
        <p:spPr bwMode="auto">
          <a:xfrm>
            <a:off x="2255429" y="1700808"/>
            <a:ext cx="3566794" cy="216024"/>
          </a:xfrm>
          <a:prstGeom prst="rect">
            <a:avLst/>
          </a:prstGeom>
          <a:solidFill>
            <a:srgbClr val="0070C0"/>
          </a:solidFill>
          <a:ln w="12700">
            <a:solidFill>
              <a:srgbClr val="0070C0"/>
            </a:solidFill>
          </a:ln>
          <a:effectLst/>
          <a:extLst/>
        </p:spPr>
        <p:txBody>
          <a:bodyPr vert="horz" wrap="square" lIns="91440" tIns="45720" rIns="91440" bIns="45720" numCol="1" rtlCol="0" anchor="ctr" anchorCtr="0" compatLnSpc="1">
            <a:prstTxWarp prst="textNoShape">
              <a:avLst/>
            </a:prstTxWarp>
          </a:bodyPr>
          <a:lstStyle/>
          <a:p>
            <a:pPr algn="ctr"/>
            <a:r>
              <a:rPr lang="ca-ES" sz="1100" dirty="0" smtClean="0">
                <a:solidFill>
                  <a:schemeClr val="bg1"/>
                </a:solidFill>
              </a:rPr>
              <a:t>Fase 1</a:t>
            </a:r>
            <a:endParaRPr lang="ca-ES" sz="1100" dirty="0">
              <a:solidFill>
                <a:schemeClr val="bg1"/>
              </a:solidFill>
            </a:endParaRPr>
          </a:p>
        </p:txBody>
      </p:sp>
      <p:sp>
        <p:nvSpPr>
          <p:cNvPr id="118" name="Rectangle 117"/>
          <p:cNvSpPr/>
          <p:nvPr/>
        </p:nvSpPr>
        <p:spPr bwMode="auto">
          <a:xfrm>
            <a:off x="5944484" y="1700808"/>
            <a:ext cx="3545020" cy="216024"/>
          </a:xfrm>
          <a:prstGeom prst="rect">
            <a:avLst/>
          </a:prstGeom>
          <a:solidFill>
            <a:srgbClr val="FFC000"/>
          </a:solidFill>
          <a:ln w="12700">
            <a:solidFill>
              <a:srgbClr val="FFC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Fases posteriors</a:t>
            </a:r>
            <a:endParaRPr kumimoji="0" lang="ca-ES" sz="1100" b="1" i="0" u="none" strike="noStrike" cap="none" normalizeH="0" baseline="0" dirty="0" smtClean="0">
              <a:ln>
                <a:noFill/>
              </a:ln>
              <a:solidFill>
                <a:schemeClr val="bg1"/>
              </a:solidFill>
              <a:effectLst/>
            </a:endParaRPr>
          </a:p>
        </p:txBody>
      </p:sp>
      <p:sp>
        <p:nvSpPr>
          <p:cNvPr id="12" name="Triangle isòsceles 11"/>
          <p:cNvSpPr/>
          <p:nvPr/>
        </p:nvSpPr>
        <p:spPr bwMode="auto">
          <a:xfrm rot="5400000">
            <a:off x="744259" y="3296982"/>
            <a:ext cx="2702988" cy="190162"/>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5" name="QuadreDeText 14"/>
          <p:cNvSpPr txBox="1"/>
          <p:nvPr/>
        </p:nvSpPr>
        <p:spPr>
          <a:xfrm>
            <a:off x="344488" y="3429000"/>
            <a:ext cx="1440160" cy="523220"/>
          </a:xfrm>
          <a:prstGeom prst="rect">
            <a:avLst/>
          </a:prstGeom>
          <a:noFill/>
        </p:spPr>
        <p:txBody>
          <a:bodyPr wrap="square" rtlCol="0">
            <a:spAutoFit/>
          </a:bodyPr>
          <a:lstStyle/>
          <a:p>
            <a:r>
              <a:rPr lang="ca-ES" sz="1400" dirty="0" smtClean="0"/>
              <a:t>GESTIÓ DE PROJECTES</a:t>
            </a:r>
            <a:endParaRPr lang="ca-ES" sz="1400" dirty="0"/>
          </a:p>
        </p:txBody>
      </p:sp>
      <p:sp>
        <p:nvSpPr>
          <p:cNvPr id="16" name="Rectangle 15">
            <a:hlinkClick r:id="rId3" action="ppaction://hlinksldjump"/>
          </p:cNvPr>
          <p:cNvSpPr/>
          <p:nvPr/>
        </p:nvSpPr>
        <p:spPr bwMode="auto">
          <a:xfrm>
            <a:off x="7153631" y="44625"/>
            <a:ext cx="2692340" cy="1512167"/>
          </a:xfrm>
          <a:prstGeom prst="rect">
            <a:avLst/>
          </a:prstGeom>
          <a:solidFill>
            <a:schemeClr val="bg1">
              <a:lumMod val="85000"/>
              <a:alpha val="80000"/>
            </a:schemeClr>
          </a:solidFill>
          <a:ln w="12700">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8985448" y="171300"/>
            <a:ext cx="864096" cy="1080000"/>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solidFill>
                <a:schemeClr val="tx1"/>
              </a:solidFill>
              <a:effectLst/>
              <a:latin typeface="Arial" charset="0"/>
            </a:endParaRPr>
          </a:p>
        </p:txBody>
      </p:sp>
      <p:pic>
        <p:nvPicPr>
          <p:cNvPr id="14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985448" y="171301"/>
            <a:ext cx="86052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bwMode="auto">
          <a:xfrm>
            <a:off x="5944484" y="2047619"/>
            <a:ext cx="3545020" cy="2695937"/>
          </a:xfrm>
          <a:prstGeom prst="rect">
            <a:avLst/>
          </a:prstGeom>
          <a:ln>
            <a:solidFill>
              <a:srgbClr val="FFC00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lgn="just">
              <a:buFont typeface="Wingdings" pitchFamily="2" charset="2"/>
              <a:buChar char="ü"/>
            </a:pPr>
            <a:r>
              <a:rPr lang="ca-ES" sz="1400" b="0" dirty="0">
                <a:solidFill>
                  <a:schemeClr val="tx1"/>
                </a:solidFill>
                <a:latin typeface="Arial" charset="0"/>
              </a:rPr>
              <a:t>Diferents cicles de vida amb fases, </a:t>
            </a:r>
            <a:r>
              <a:rPr lang="ca-ES" sz="1400" b="0" dirty="0" err="1">
                <a:solidFill>
                  <a:schemeClr val="tx1"/>
                </a:solidFill>
                <a:latin typeface="Arial" charset="0"/>
              </a:rPr>
              <a:t>lliurables</a:t>
            </a:r>
            <a:r>
              <a:rPr lang="ca-ES" sz="1400" b="0" dirty="0">
                <a:solidFill>
                  <a:schemeClr val="tx1"/>
                </a:solidFill>
                <a:latin typeface="Arial" charset="0"/>
              </a:rPr>
              <a:t>, processos, dades, i </a:t>
            </a:r>
            <a:r>
              <a:rPr lang="ca-ES" sz="1400" b="0" dirty="0" err="1">
                <a:solidFill>
                  <a:schemeClr val="tx1"/>
                </a:solidFill>
                <a:latin typeface="Arial" charset="0"/>
              </a:rPr>
              <a:t>stakeholders</a:t>
            </a:r>
            <a:r>
              <a:rPr lang="ca-ES" sz="1400" b="0" dirty="0">
                <a:solidFill>
                  <a:schemeClr val="tx1"/>
                </a:solidFill>
                <a:latin typeface="Arial" charset="0"/>
              </a:rPr>
              <a:t> específics per gestió de projectes dels següents tipus:</a:t>
            </a:r>
          </a:p>
          <a:p>
            <a:pPr marL="541338" lvl="1" indent="-285750">
              <a:buFont typeface="Arial" pitchFamily="34" charset="0"/>
              <a:buChar char="•"/>
            </a:pPr>
            <a:r>
              <a:rPr lang="ca-ES" sz="1400" b="0" dirty="0">
                <a:solidFill>
                  <a:schemeClr val="tx1"/>
                </a:solidFill>
                <a:latin typeface="Arial" charset="0"/>
              </a:rPr>
              <a:t>Desplegament d'infraestructures (</a:t>
            </a:r>
            <a:r>
              <a:rPr lang="ca-ES" sz="1400" b="0" dirty="0" err="1">
                <a:solidFill>
                  <a:schemeClr val="tx1"/>
                </a:solidFill>
                <a:latin typeface="Arial" charset="0"/>
              </a:rPr>
              <a:t>cpd</a:t>
            </a:r>
            <a:r>
              <a:rPr lang="ca-ES" sz="1400" b="0" dirty="0">
                <a:solidFill>
                  <a:schemeClr val="tx1"/>
                </a:solidFill>
                <a:latin typeface="Arial" charset="0"/>
              </a:rPr>
              <a:t>, Lloc de Treball, </a:t>
            </a:r>
            <a:r>
              <a:rPr lang="ca-ES" sz="1400" b="0" dirty="0" err="1">
                <a:solidFill>
                  <a:schemeClr val="tx1"/>
                </a:solidFill>
                <a:latin typeface="Arial" charset="0"/>
              </a:rPr>
              <a:t>Telco</a:t>
            </a:r>
            <a:r>
              <a:rPr lang="ca-ES" sz="1400" b="0" dirty="0">
                <a:solidFill>
                  <a:schemeClr val="tx1"/>
                </a:solidFill>
                <a:latin typeface="Arial" charset="0"/>
              </a:rPr>
              <a:t>...)</a:t>
            </a:r>
          </a:p>
          <a:p>
            <a:pPr marL="541338" lvl="1" indent="-285750">
              <a:buFont typeface="Arial" pitchFamily="34" charset="0"/>
              <a:buChar char="•"/>
            </a:pPr>
            <a:r>
              <a:rPr lang="ca-ES" sz="1400" b="0" dirty="0">
                <a:solidFill>
                  <a:schemeClr val="tx1"/>
                </a:solidFill>
                <a:latin typeface="Arial" charset="0"/>
              </a:rPr>
              <a:t>Projectes de consultoria</a:t>
            </a:r>
          </a:p>
        </p:txBody>
      </p:sp>
      <p:sp>
        <p:nvSpPr>
          <p:cNvPr id="19" name="Rectangle 18"/>
          <p:cNvSpPr/>
          <p:nvPr/>
        </p:nvSpPr>
        <p:spPr bwMode="auto">
          <a:xfrm>
            <a:off x="2255430" y="2047621"/>
            <a:ext cx="3566794" cy="2707141"/>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285750" indent="-285750" algn="just">
              <a:buFont typeface="Wingdings" pitchFamily="2" charset="2"/>
              <a:buChar char="ü"/>
            </a:pPr>
            <a:r>
              <a:rPr lang="ca-ES" sz="1400" b="0" dirty="0">
                <a:solidFill>
                  <a:schemeClr val="tx1"/>
                </a:solidFill>
                <a:latin typeface="Arial" charset="0"/>
              </a:rPr>
              <a:t>Suport a la gestió de projectes de sistemes d’informació, proporcionant </a:t>
            </a:r>
            <a:r>
              <a:rPr lang="ca-ES" sz="1400" b="0" dirty="0" smtClean="0">
                <a:solidFill>
                  <a:schemeClr val="tx1"/>
                </a:solidFill>
                <a:latin typeface="Arial" charset="0"/>
              </a:rPr>
              <a:t>plantilles i </a:t>
            </a:r>
            <a:r>
              <a:rPr lang="ca-ES" sz="1400" b="0" dirty="0">
                <a:solidFill>
                  <a:schemeClr val="tx1"/>
                </a:solidFill>
                <a:latin typeface="Arial" charset="0"/>
              </a:rPr>
              <a:t>models </a:t>
            </a:r>
            <a:r>
              <a:rPr lang="ca-ES" sz="1400" b="0" dirty="0" smtClean="0">
                <a:solidFill>
                  <a:schemeClr val="tx1"/>
                </a:solidFill>
                <a:latin typeface="Arial" charset="0"/>
              </a:rPr>
              <a:t>per </a:t>
            </a:r>
            <a:r>
              <a:rPr lang="ca-ES" sz="1400" b="0" dirty="0">
                <a:solidFill>
                  <a:schemeClr val="tx1"/>
                </a:solidFill>
                <a:latin typeface="Arial" charset="0"/>
              </a:rPr>
              <a:t>les fases </a:t>
            </a:r>
            <a:r>
              <a:rPr lang="ca-ES" sz="1400" b="0" dirty="0" smtClean="0">
                <a:solidFill>
                  <a:schemeClr val="tx1"/>
                </a:solidFill>
                <a:latin typeface="Arial" charset="0"/>
              </a:rPr>
              <a:t>i variants establerts. </a:t>
            </a:r>
          </a:p>
          <a:p>
            <a:pPr marL="285750" indent="-285750" algn="just">
              <a:buFont typeface="Wingdings" pitchFamily="2" charset="2"/>
              <a:buChar char="ü"/>
            </a:pPr>
            <a:r>
              <a:rPr lang="ca-ES" sz="1400" b="0" dirty="0" smtClean="0">
                <a:solidFill>
                  <a:schemeClr val="tx1"/>
                </a:solidFill>
                <a:latin typeface="Arial" charset="0"/>
              </a:rPr>
              <a:t>Incorporació </a:t>
            </a:r>
            <a:r>
              <a:rPr lang="ca-ES" sz="1400" b="0" dirty="0">
                <a:solidFill>
                  <a:schemeClr val="tx1"/>
                </a:solidFill>
                <a:latin typeface="Arial" charset="0"/>
              </a:rPr>
              <a:t>d’un cicle de vida genèric </a:t>
            </a:r>
            <a:r>
              <a:rPr lang="ca-ES" sz="1400" b="0" dirty="0" smtClean="0">
                <a:solidFill>
                  <a:schemeClr val="tx1"/>
                </a:solidFill>
                <a:latin typeface="Arial" charset="0"/>
              </a:rPr>
              <a:t>per </a:t>
            </a:r>
            <a:r>
              <a:rPr lang="ca-ES" sz="1400" b="0" dirty="0">
                <a:solidFill>
                  <a:schemeClr val="tx1"/>
                </a:solidFill>
                <a:latin typeface="Arial" charset="0"/>
              </a:rPr>
              <a:t>tal de donar suport a altres tipus </a:t>
            </a:r>
            <a:r>
              <a:rPr lang="ca-ES" sz="1400" b="0" dirty="0" smtClean="0">
                <a:solidFill>
                  <a:schemeClr val="tx1"/>
                </a:solidFill>
                <a:latin typeface="Arial" charset="0"/>
              </a:rPr>
              <a:t>de projectes. </a:t>
            </a:r>
            <a:endParaRPr lang="ca-ES" sz="1400" b="0" dirty="0">
              <a:solidFill>
                <a:schemeClr val="tx1"/>
              </a:solidFill>
              <a:latin typeface="Arial" charset="0"/>
            </a:endParaRPr>
          </a:p>
          <a:p>
            <a:pPr marL="285750" indent="-285750" algn="just">
              <a:buFont typeface="Wingdings" pitchFamily="2" charset="2"/>
              <a:buChar char="ü"/>
            </a:pPr>
            <a:r>
              <a:rPr lang="ca-ES" sz="1400" b="0" dirty="0" smtClean="0">
                <a:solidFill>
                  <a:schemeClr val="tx1"/>
                </a:solidFill>
                <a:latin typeface="Arial" charset="0"/>
              </a:rPr>
              <a:t>Meritació </a:t>
            </a:r>
            <a:r>
              <a:rPr lang="ca-ES" sz="1400" b="0" dirty="0">
                <a:solidFill>
                  <a:schemeClr val="tx1"/>
                </a:solidFill>
                <a:latin typeface="Arial" charset="0"/>
              </a:rPr>
              <a:t>de fites de </a:t>
            </a:r>
            <a:r>
              <a:rPr lang="ca-ES" sz="1400" b="0" dirty="0" smtClean="0">
                <a:solidFill>
                  <a:schemeClr val="tx1"/>
                </a:solidFill>
                <a:latin typeface="Arial" charset="0"/>
              </a:rPr>
              <a:t>projecte</a:t>
            </a:r>
            <a:endParaRPr lang="ca-ES" sz="1400" b="0" dirty="0">
              <a:solidFill>
                <a:schemeClr val="tx1"/>
              </a:solidFill>
              <a:latin typeface="Arial" charset="0"/>
            </a:endParaRPr>
          </a:p>
        </p:txBody>
      </p:sp>
      <p:sp>
        <p:nvSpPr>
          <p:cNvPr id="21" name="29 Marcador de contenido"/>
          <p:cNvSpPr>
            <a:spLocks noGrp="1"/>
          </p:cNvSpPr>
          <p:nvPr>
            <p:ph idx="12"/>
          </p:nvPr>
        </p:nvSpPr>
        <p:spPr>
          <a:xfrm>
            <a:off x="724810" y="912747"/>
            <a:ext cx="8421820" cy="338554"/>
          </a:xfrm>
        </p:spPr>
        <p:txBody>
          <a:bodyPr/>
          <a:lstStyle/>
          <a:p>
            <a:r>
              <a:rPr lang="ca-ES" dirty="0" smtClean="0"/>
              <a:t>2.1.3 Gestió de Projectes</a:t>
            </a:r>
            <a:endParaRPr lang="ca-ES" dirty="0"/>
          </a:p>
        </p:txBody>
      </p:sp>
      <p:sp>
        <p:nvSpPr>
          <p:cNvPr id="17"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2.1 Abast de la solució</a:t>
            </a:r>
            <a:endParaRPr lang="ca-ES" sz="1700" dirty="0"/>
          </a:p>
        </p:txBody>
      </p:sp>
      <p:sp>
        <p:nvSpPr>
          <p:cNvPr id="20"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13</a:t>
            </a:fld>
            <a:endParaRPr lang="ca-ES" noProof="0" dirty="0"/>
          </a:p>
        </p:txBody>
      </p:sp>
    </p:spTree>
    <p:extLst>
      <p:ext uri="{BB962C8B-B14F-4D97-AF65-F5344CB8AC3E}">
        <p14:creationId xmlns:p14="http://schemas.microsoft.com/office/powerpoint/2010/main" val="34904724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130</a:t>
            </a:fld>
            <a:endParaRPr lang="ca-ES" noProof="0" dirty="0"/>
          </a:p>
        </p:txBody>
      </p:sp>
      <p:sp>
        <p:nvSpPr>
          <p:cNvPr id="9" name="TextBox 8"/>
          <p:cNvSpPr txBox="1"/>
          <p:nvPr/>
        </p:nvSpPr>
        <p:spPr>
          <a:xfrm>
            <a:off x="2828456" y="1958634"/>
            <a:ext cx="6310817" cy="891981"/>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a:t>
            </a:r>
            <a:r>
              <a:rPr lang="ca-ES" sz="1200" b="0" i="1" dirty="0" smtClean="0">
                <a:latin typeface="+mn-lt"/>
              </a:rPr>
              <a:t> Reports </a:t>
            </a:r>
            <a:r>
              <a:rPr lang="ca-ES" sz="1200" b="0" i="1" dirty="0" err="1" smtClean="0">
                <a:latin typeface="+mn-lt"/>
              </a:rPr>
              <a:t>and</a:t>
            </a:r>
            <a:r>
              <a:rPr lang="ca-ES" sz="1200" b="0" i="1" dirty="0" smtClean="0">
                <a:latin typeface="+mn-lt"/>
              </a:rPr>
              <a:t> Jobs</a:t>
            </a:r>
            <a:endParaRPr lang="ca-ES" sz="1200" b="0" i="1" dirty="0">
              <a:latin typeface="+mn-lt"/>
            </a:endParaRPr>
          </a:p>
        </p:txBody>
      </p:sp>
      <p:sp>
        <p:nvSpPr>
          <p:cNvPr id="25" name="Isosceles Triangle 24"/>
          <p:cNvSpPr/>
          <p:nvPr/>
        </p:nvSpPr>
        <p:spPr bwMode="auto">
          <a:xfrm rot="5400000">
            <a:off x="5214901" y="477314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791202" y="3573249"/>
            <a:ext cx="3348072" cy="2552699"/>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Escollir el tipus d’informe desitjat.</a:t>
            </a:r>
            <a:endParaRPr lang="ca-ES" sz="1200" b="0" i="1" dirty="0">
              <a:latin typeface="+mn-lt"/>
            </a:endParaRPr>
          </a:p>
        </p:txBody>
      </p:sp>
      <p:sp>
        <p:nvSpPr>
          <p:cNvPr id="8" name="Isosceles Triangle 7"/>
          <p:cNvSpPr/>
          <p:nvPr/>
        </p:nvSpPr>
        <p:spPr bwMode="auto">
          <a:xfrm rot="5400000">
            <a:off x="2275208" y="232816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2" name="Group 11"/>
          <p:cNvGrpSpPr/>
          <p:nvPr/>
        </p:nvGrpSpPr>
        <p:grpSpPr>
          <a:xfrm>
            <a:off x="998394" y="1520701"/>
            <a:ext cx="1083860" cy="1767846"/>
            <a:chOff x="680894" y="1508001"/>
            <a:chExt cx="1083860" cy="1767846"/>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0894" y="1508001"/>
              <a:ext cx="1083860" cy="176784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729512" y="2830707"/>
              <a:ext cx="996053" cy="20073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6" name="Oval 5"/>
          <p:cNvSpPr/>
          <p:nvPr/>
        </p:nvSpPr>
        <p:spPr bwMode="auto">
          <a:xfrm>
            <a:off x="645874" y="13470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394" y="3573249"/>
            <a:ext cx="40005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Oval 23"/>
          <p:cNvSpPr/>
          <p:nvPr/>
        </p:nvSpPr>
        <p:spPr bwMode="auto">
          <a:xfrm>
            <a:off x="645873" y="33507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29"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27" name="TextBox 26"/>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4.3.2 Generació d’informes (1/2)</a:t>
            </a:r>
            <a:endParaRPr lang="ca-ES" sz="1600" dirty="0">
              <a:solidFill>
                <a:schemeClr val="bg2">
                  <a:lumMod val="50000"/>
                </a:schemeClr>
              </a:solidFill>
            </a:endParaRPr>
          </a:p>
        </p:txBody>
      </p:sp>
      <p:sp>
        <p:nvSpPr>
          <p:cNvPr id="28" name="Oval 2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30" name="Group 974"/>
          <p:cNvGrpSpPr/>
          <p:nvPr/>
        </p:nvGrpSpPr>
        <p:grpSpPr>
          <a:xfrm>
            <a:off x="9016007" y="1052222"/>
            <a:ext cx="370285" cy="357626"/>
            <a:chOff x="6739212" y="4562603"/>
            <a:chExt cx="240641" cy="232414"/>
          </a:xfrm>
          <a:solidFill>
            <a:schemeClr val="tx1"/>
          </a:solidFill>
        </p:grpSpPr>
        <p:sp>
          <p:nvSpPr>
            <p:cNvPr id="31"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2"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3"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4"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5" name="Oval 34"/>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6" name="Oval 35"/>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9190125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131</a:t>
            </a:fld>
            <a:endParaRPr lang="ca-ES" noProof="0" dirty="0"/>
          </a:p>
        </p:txBody>
      </p:sp>
      <p:sp>
        <p:nvSpPr>
          <p:cNvPr id="8" name="Isosceles Triangle 7"/>
          <p:cNvSpPr/>
          <p:nvPr/>
        </p:nvSpPr>
        <p:spPr bwMode="auto">
          <a:xfrm rot="5400000">
            <a:off x="4518047" y="349628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5295900" y="3126748"/>
            <a:ext cx="3917909" cy="891981"/>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Omplir principalment el camp </a:t>
            </a:r>
            <a:r>
              <a:rPr lang="ca-ES" sz="1200" dirty="0" smtClean="0">
                <a:latin typeface="+mn-lt"/>
              </a:rPr>
              <a:t>Project</a:t>
            </a:r>
            <a:r>
              <a:rPr lang="ca-ES" sz="1200" b="0" dirty="0" smtClean="0">
                <a:latin typeface="+mn-lt"/>
              </a:rPr>
              <a:t>, la resta són camps opcionals.</a:t>
            </a:r>
            <a:endParaRPr lang="ca-ES" sz="1200" i="1" dirty="0">
              <a:latin typeface="+mn-lt"/>
            </a:endParaRPr>
          </a:p>
        </p:txBody>
      </p:sp>
      <p:sp>
        <p:nvSpPr>
          <p:cNvPr id="36" name="TextBox 35"/>
          <p:cNvSpPr txBox="1"/>
          <p:nvPr/>
        </p:nvSpPr>
        <p:spPr>
          <a:xfrm>
            <a:off x="5272163" y="5228522"/>
            <a:ext cx="3941646" cy="891981"/>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Finalment clicar </a:t>
            </a:r>
            <a:r>
              <a:rPr lang="ca-ES" sz="1200" dirty="0" err="1" smtClean="0">
                <a:latin typeface="+mn-lt"/>
              </a:rPr>
              <a:t>Submit</a:t>
            </a:r>
            <a:r>
              <a:rPr lang="ca-ES" sz="1200" b="0" dirty="0" smtClean="0">
                <a:latin typeface="+mn-lt"/>
              </a:rPr>
              <a:t> per crear l’informe.</a:t>
            </a:r>
            <a:endParaRPr lang="ca-ES" sz="1200" b="0" i="1" dirty="0">
              <a:latin typeface="+mn-lt"/>
            </a:endParaRPr>
          </a:p>
        </p:txBody>
      </p:sp>
      <p:grpSp>
        <p:nvGrpSpPr>
          <p:cNvPr id="2" name="Group 1"/>
          <p:cNvGrpSpPr/>
          <p:nvPr/>
        </p:nvGrpSpPr>
        <p:grpSpPr>
          <a:xfrm>
            <a:off x="981075" y="1515656"/>
            <a:ext cx="3119412" cy="4604847"/>
            <a:chOff x="663575" y="1325156"/>
            <a:chExt cx="3119412" cy="4604847"/>
          </a:xfrm>
        </p:grpSpPr>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3575" y="1325156"/>
              <a:ext cx="3119412" cy="46048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1524000" y="3136900"/>
              <a:ext cx="1790700" cy="490679"/>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Rectangle 36"/>
            <p:cNvSpPr/>
            <p:nvPr/>
          </p:nvSpPr>
          <p:spPr bwMode="auto">
            <a:xfrm>
              <a:off x="663575" y="5668239"/>
              <a:ext cx="581025" cy="245340"/>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4"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
        <p:nvSpPr>
          <p:cNvPr id="6" name="Oval 5"/>
          <p:cNvSpPr/>
          <p:nvPr/>
        </p:nvSpPr>
        <p:spPr bwMode="auto">
          <a:xfrm>
            <a:off x="645874" y="13470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38" name="Oval 37"/>
          <p:cNvSpPr/>
          <p:nvPr/>
        </p:nvSpPr>
        <p:spPr bwMode="auto">
          <a:xfrm>
            <a:off x="645874" y="548653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25" name="Isosceles Triangle 24"/>
          <p:cNvSpPr/>
          <p:nvPr/>
        </p:nvSpPr>
        <p:spPr bwMode="auto">
          <a:xfrm rot="5400000">
            <a:off x="4464123" y="55980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4.3.2 Generació d’informes (2/2)</a:t>
            </a:r>
            <a:endParaRPr lang="ca-ES" sz="1600" dirty="0">
              <a:solidFill>
                <a:schemeClr val="bg2">
                  <a:lumMod val="50000"/>
                </a:schemeClr>
              </a:solidFill>
            </a:endParaRPr>
          </a:p>
        </p:txBody>
      </p:sp>
      <p:sp>
        <p:nvSpPr>
          <p:cNvPr id="27" name="Oval 26"/>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8" name="Group 974"/>
          <p:cNvGrpSpPr/>
          <p:nvPr/>
        </p:nvGrpSpPr>
        <p:grpSpPr>
          <a:xfrm>
            <a:off x="9016007" y="1052222"/>
            <a:ext cx="370285" cy="357626"/>
            <a:chOff x="6739212" y="4562603"/>
            <a:chExt cx="240641" cy="232414"/>
          </a:xfrm>
          <a:solidFill>
            <a:schemeClr val="tx1"/>
          </a:solidFill>
        </p:grpSpPr>
        <p:sp>
          <p:nvSpPr>
            <p:cNvPr id="2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3" name="Oval 32"/>
          <p:cNvSpPr/>
          <p:nvPr/>
        </p:nvSpPr>
        <p:spPr bwMode="auto">
          <a:xfrm>
            <a:off x="73693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4" name="Oval 33"/>
          <p:cNvSpPr/>
          <p:nvPr/>
        </p:nvSpPr>
        <p:spPr bwMode="auto">
          <a:xfrm>
            <a:off x="792184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77613027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132</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4.3.3 </a:t>
            </a:r>
            <a:r>
              <a:rPr lang="ca-ES" sz="1600" dirty="0">
                <a:solidFill>
                  <a:schemeClr val="bg2">
                    <a:lumMod val="50000"/>
                  </a:schemeClr>
                </a:solidFill>
              </a:rPr>
              <a:t>Project </a:t>
            </a:r>
            <a:r>
              <a:rPr lang="ca-ES" sz="1600" dirty="0" err="1" smtClean="0">
                <a:solidFill>
                  <a:schemeClr val="bg2">
                    <a:lumMod val="50000"/>
                  </a:schemeClr>
                </a:solidFill>
              </a:rPr>
              <a:t>Storyboard</a:t>
            </a:r>
            <a:r>
              <a:rPr lang="ca-ES" sz="1600" dirty="0" smtClean="0">
                <a:solidFill>
                  <a:schemeClr val="bg2">
                    <a:lumMod val="50000"/>
                  </a:schemeClr>
                </a:solidFill>
              </a:rPr>
              <a:t> (1/3)</a:t>
            </a:r>
            <a:endParaRPr lang="ca-ES" sz="1600" dirty="0">
              <a:solidFill>
                <a:schemeClr val="bg2">
                  <a:lumMod val="50000"/>
                </a:schemeClr>
              </a:solidFill>
            </a:endParaRP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58"/>
          <a:stretch/>
        </p:blipFill>
        <p:spPr bwMode="auto">
          <a:xfrm>
            <a:off x="2129685" y="2122637"/>
            <a:ext cx="5646630" cy="4043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168633" y="1784083"/>
            <a:ext cx="1568734" cy="338554"/>
          </a:xfrm>
          <a:prstGeom prst="rect">
            <a:avLst/>
          </a:prstGeom>
          <a:noFill/>
        </p:spPr>
        <p:txBody>
          <a:bodyPr wrap="square" rtlCol="0">
            <a:spAutoFit/>
          </a:bodyPr>
          <a:lstStyle/>
          <a:p>
            <a:r>
              <a:rPr lang="ca-ES" sz="1600" dirty="0" smtClean="0">
                <a:solidFill>
                  <a:schemeClr val="accent2"/>
                </a:solidFill>
              </a:rPr>
              <a:t>Vista General</a:t>
            </a:r>
            <a:endParaRPr lang="ca-ES" sz="1600" dirty="0">
              <a:solidFill>
                <a:schemeClr val="accent2"/>
              </a:solidFill>
            </a:endParaRPr>
          </a:p>
        </p:txBody>
      </p:sp>
      <p:sp>
        <p:nvSpPr>
          <p:cNvPr id="8" name="TextBox 7"/>
          <p:cNvSpPr txBox="1"/>
          <p:nvPr/>
        </p:nvSpPr>
        <p:spPr>
          <a:xfrm>
            <a:off x="755650" y="1388067"/>
            <a:ext cx="8405681" cy="323165"/>
          </a:xfrm>
          <a:prstGeom prst="rect">
            <a:avLst/>
          </a:prstGeom>
          <a:noFill/>
        </p:spPr>
        <p:txBody>
          <a:bodyPr wrap="square" rtlCol="0">
            <a:spAutoFit/>
          </a:bodyPr>
          <a:lstStyle/>
          <a:p>
            <a:pPr marL="285750" indent="-285750">
              <a:buFont typeface="Arial" pitchFamily="34" charset="0"/>
              <a:buChar char="•"/>
            </a:pPr>
            <a:r>
              <a:rPr lang="ca-ES" sz="1500" b="0" dirty="0" smtClean="0"/>
              <a:t>Informe general del projecte amb tots els paràmetres presentats en una sola pàgina</a:t>
            </a:r>
            <a:endParaRPr lang="ca-ES" sz="1500" b="0" dirty="0"/>
          </a:p>
        </p:txBody>
      </p:sp>
      <p:sp>
        <p:nvSpPr>
          <p:cNvPr id="9"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255009739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133</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4.3.3 </a:t>
            </a:r>
            <a:r>
              <a:rPr lang="ca-ES" sz="1600" dirty="0">
                <a:solidFill>
                  <a:schemeClr val="bg2">
                    <a:lumMod val="50000"/>
                  </a:schemeClr>
                </a:solidFill>
              </a:rPr>
              <a:t>Project </a:t>
            </a:r>
            <a:r>
              <a:rPr lang="ca-ES" sz="1600" dirty="0" err="1" smtClean="0">
                <a:solidFill>
                  <a:schemeClr val="bg2">
                    <a:lumMod val="50000"/>
                  </a:schemeClr>
                </a:solidFill>
              </a:rPr>
              <a:t>Storyboard</a:t>
            </a:r>
            <a:r>
              <a:rPr lang="ca-ES" sz="1600" dirty="0" smtClean="0">
                <a:solidFill>
                  <a:schemeClr val="bg2">
                    <a:lumMod val="50000"/>
                  </a:schemeClr>
                </a:solidFill>
              </a:rPr>
              <a:t> (2/3)</a:t>
            </a:r>
            <a:endParaRPr lang="ca-ES" sz="1600" dirty="0">
              <a:solidFill>
                <a:schemeClr val="bg2">
                  <a:lumMod val="50000"/>
                </a:schemeClr>
              </a:solidFill>
            </a:endParaRPr>
          </a:p>
        </p:txBody>
      </p:sp>
      <p:grpSp>
        <p:nvGrpSpPr>
          <p:cNvPr id="2" name="Group 1"/>
          <p:cNvGrpSpPr/>
          <p:nvPr/>
        </p:nvGrpSpPr>
        <p:grpSpPr>
          <a:xfrm>
            <a:off x="339811" y="1342328"/>
            <a:ext cx="9068023" cy="3428833"/>
            <a:chOff x="339811" y="1342328"/>
            <a:chExt cx="9068023" cy="3428833"/>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995" y="1342328"/>
              <a:ext cx="8962839" cy="34288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bwMode="auto">
            <a:xfrm>
              <a:off x="1294718" y="3421541"/>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4</a:t>
              </a:r>
            </a:p>
          </p:txBody>
        </p:sp>
        <p:sp>
          <p:nvSpPr>
            <p:cNvPr id="8" name="Oval 7"/>
            <p:cNvSpPr/>
            <p:nvPr/>
          </p:nvSpPr>
          <p:spPr bwMode="auto">
            <a:xfrm>
              <a:off x="339811" y="1639423"/>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9" name="Oval 8"/>
            <p:cNvSpPr/>
            <p:nvPr/>
          </p:nvSpPr>
          <p:spPr bwMode="auto">
            <a:xfrm>
              <a:off x="2288704" y="2397913"/>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2</a:t>
              </a:r>
            </a:p>
          </p:txBody>
        </p:sp>
        <p:sp>
          <p:nvSpPr>
            <p:cNvPr id="10" name="Oval 9"/>
            <p:cNvSpPr/>
            <p:nvPr/>
          </p:nvSpPr>
          <p:spPr bwMode="auto">
            <a:xfrm>
              <a:off x="4819875" y="2399580"/>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3</a:t>
              </a:r>
            </a:p>
          </p:txBody>
        </p:sp>
        <p:sp>
          <p:nvSpPr>
            <p:cNvPr id="13" name="Oval 12"/>
            <p:cNvSpPr/>
            <p:nvPr/>
          </p:nvSpPr>
          <p:spPr bwMode="auto">
            <a:xfrm>
              <a:off x="1479251" y="4041320"/>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5</a:t>
              </a:r>
            </a:p>
          </p:txBody>
        </p:sp>
        <p:sp>
          <p:nvSpPr>
            <p:cNvPr id="15" name="Oval 14"/>
            <p:cNvSpPr/>
            <p:nvPr/>
          </p:nvSpPr>
          <p:spPr bwMode="auto">
            <a:xfrm>
              <a:off x="6465520" y="1703305"/>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6</a:t>
              </a:r>
            </a:p>
          </p:txBody>
        </p:sp>
        <p:sp>
          <p:nvSpPr>
            <p:cNvPr id="16" name="Oval 15"/>
            <p:cNvSpPr/>
            <p:nvPr/>
          </p:nvSpPr>
          <p:spPr bwMode="auto">
            <a:xfrm>
              <a:off x="8869263" y="1701488"/>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7</a:t>
              </a:r>
            </a:p>
          </p:txBody>
        </p:sp>
        <p:sp>
          <p:nvSpPr>
            <p:cNvPr id="25" name="Oval 24"/>
            <p:cNvSpPr/>
            <p:nvPr/>
          </p:nvSpPr>
          <p:spPr bwMode="auto">
            <a:xfrm>
              <a:off x="6145749" y="3266786"/>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smtClean="0">
                  <a:solidFill>
                    <a:schemeClr val="bg1"/>
                  </a:solidFill>
                </a:rPr>
                <a:t>8</a:t>
              </a:r>
              <a:endParaRPr lang="ca-ES" sz="1300" b="0" dirty="0">
                <a:solidFill>
                  <a:schemeClr val="bg1"/>
                </a:solidFill>
              </a:endParaRPr>
            </a:p>
          </p:txBody>
        </p:sp>
        <p:sp>
          <p:nvSpPr>
            <p:cNvPr id="26" name="Oval 25"/>
            <p:cNvSpPr/>
            <p:nvPr/>
          </p:nvSpPr>
          <p:spPr bwMode="auto">
            <a:xfrm>
              <a:off x="6052558" y="4050345"/>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9</a:t>
              </a:r>
            </a:p>
          </p:txBody>
        </p:sp>
      </p:grpSp>
      <p:grpSp>
        <p:nvGrpSpPr>
          <p:cNvPr id="9219" name="Group 9218"/>
          <p:cNvGrpSpPr/>
          <p:nvPr/>
        </p:nvGrpSpPr>
        <p:grpSpPr>
          <a:xfrm>
            <a:off x="636264" y="4889201"/>
            <a:ext cx="8475116" cy="1302970"/>
            <a:chOff x="636713" y="4848257"/>
            <a:chExt cx="8475116" cy="1302970"/>
          </a:xfrm>
        </p:grpSpPr>
        <p:sp>
          <p:nvSpPr>
            <p:cNvPr id="28" name="Rounded Rectangle 27"/>
            <p:cNvSpPr/>
            <p:nvPr/>
          </p:nvSpPr>
          <p:spPr bwMode="auto">
            <a:xfrm>
              <a:off x="636713" y="4848257"/>
              <a:ext cx="8474219" cy="1302970"/>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9" name="Rectangle 28"/>
            <p:cNvSpPr/>
            <p:nvPr/>
          </p:nvSpPr>
          <p:spPr>
            <a:xfrm>
              <a:off x="1105839" y="4976434"/>
              <a:ext cx="3381470" cy="1033159"/>
            </a:xfrm>
            <a:prstGeom prst="rect">
              <a:avLst/>
            </a:prstGeom>
            <a:noFill/>
            <a:ln>
              <a:noFill/>
            </a:ln>
          </p:spPr>
          <p:txBody>
            <a:bodyPr wrap="square" numCol="1">
              <a:noAutofit/>
            </a:bodyPr>
            <a:lstStyle/>
            <a:p>
              <a:r>
                <a:rPr lang="ca-ES" sz="1500" b="0" dirty="0" smtClean="0"/>
                <a:t>Informació general</a:t>
              </a:r>
            </a:p>
            <a:p>
              <a:r>
                <a:rPr lang="ca-ES" sz="1500" b="0" dirty="0" smtClean="0"/>
                <a:t>Dates de planificació i línia base</a:t>
              </a:r>
            </a:p>
            <a:p>
              <a:r>
                <a:rPr lang="ca-ES" sz="1500" b="0" dirty="0" smtClean="0"/>
                <a:t>Indicadors generals</a:t>
              </a:r>
              <a:endParaRPr lang="ca-ES" sz="1500" b="0" dirty="0"/>
            </a:p>
          </p:txBody>
        </p:sp>
        <p:sp>
          <p:nvSpPr>
            <p:cNvPr id="30" name="Oval 29"/>
            <p:cNvSpPr/>
            <p:nvPr/>
          </p:nvSpPr>
          <p:spPr bwMode="auto">
            <a:xfrm>
              <a:off x="782517" y="49512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1</a:t>
              </a:r>
            </a:p>
          </p:txBody>
        </p:sp>
        <p:sp>
          <p:nvSpPr>
            <p:cNvPr id="31" name="Oval 30"/>
            <p:cNvSpPr/>
            <p:nvPr/>
          </p:nvSpPr>
          <p:spPr bwMode="auto">
            <a:xfrm>
              <a:off x="783045" y="53116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2</a:t>
              </a:r>
            </a:p>
          </p:txBody>
        </p:sp>
        <p:sp>
          <p:nvSpPr>
            <p:cNvPr id="32" name="Oval 31"/>
            <p:cNvSpPr/>
            <p:nvPr/>
          </p:nvSpPr>
          <p:spPr bwMode="auto">
            <a:xfrm>
              <a:off x="782517" y="56721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3</a:t>
              </a:r>
            </a:p>
          </p:txBody>
        </p:sp>
        <p:sp>
          <p:nvSpPr>
            <p:cNvPr id="33" name="Rectangle 32"/>
            <p:cNvSpPr/>
            <p:nvPr/>
          </p:nvSpPr>
          <p:spPr>
            <a:xfrm>
              <a:off x="4486253" y="4963864"/>
              <a:ext cx="2300686" cy="1070869"/>
            </a:xfrm>
            <a:prstGeom prst="rect">
              <a:avLst/>
            </a:prstGeom>
            <a:noFill/>
            <a:ln>
              <a:noFill/>
            </a:ln>
          </p:spPr>
          <p:txBody>
            <a:bodyPr wrap="square" numCol="1">
              <a:noAutofit/>
            </a:bodyPr>
            <a:lstStyle/>
            <a:p>
              <a:r>
                <a:rPr lang="ca-ES" sz="1500" b="0" dirty="0" smtClean="0"/>
                <a:t>Objectiu del projecte</a:t>
              </a:r>
            </a:p>
            <a:p>
              <a:r>
                <a:rPr lang="ca-ES" sz="1500" b="0" dirty="0" smtClean="0"/>
                <a:t>Informació actual</a:t>
              </a:r>
            </a:p>
            <a:p>
              <a:r>
                <a:rPr lang="ca-ES" sz="1500" b="0" dirty="0" smtClean="0"/>
                <a:t>Hores de treball</a:t>
              </a:r>
              <a:endParaRPr lang="ca-ES" sz="1500" b="0" dirty="0"/>
            </a:p>
          </p:txBody>
        </p:sp>
        <p:sp>
          <p:nvSpPr>
            <p:cNvPr id="34" name="Oval 33"/>
            <p:cNvSpPr/>
            <p:nvPr/>
          </p:nvSpPr>
          <p:spPr bwMode="auto">
            <a:xfrm>
              <a:off x="4163459" y="49512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4</a:t>
              </a:r>
            </a:p>
          </p:txBody>
        </p:sp>
        <p:sp>
          <p:nvSpPr>
            <p:cNvPr id="35" name="Oval 34"/>
            <p:cNvSpPr/>
            <p:nvPr/>
          </p:nvSpPr>
          <p:spPr bwMode="auto">
            <a:xfrm>
              <a:off x="4163987" y="53116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5</a:t>
              </a:r>
            </a:p>
          </p:txBody>
        </p:sp>
        <p:sp>
          <p:nvSpPr>
            <p:cNvPr id="36" name="Oval 35"/>
            <p:cNvSpPr/>
            <p:nvPr/>
          </p:nvSpPr>
          <p:spPr bwMode="auto">
            <a:xfrm>
              <a:off x="4163459" y="56721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6</a:t>
              </a:r>
            </a:p>
          </p:txBody>
        </p:sp>
        <p:sp>
          <p:nvSpPr>
            <p:cNvPr id="37" name="Oval 36"/>
            <p:cNvSpPr/>
            <p:nvPr/>
          </p:nvSpPr>
          <p:spPr bwMode="auto">
            <a:xfrm>
              <a:off x="6874442" y="495129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7</a:t>
              </a:r>
              <a:endParaRPr lang="ca-ES" sz="1500" b="0" dirty="0">
                <a:solidFill>
                  <a:schemeClr val="bg1"/>
                </a:solidFill>
              </a:endParaRPr>
            </a:p>
          </p:txBody>
        </p:sp>
        <p:sp>
          <p:nvSpPr>
            <p:cNvPr id="38" name="Oval 37"/>
            <p:cNvSpPr/>
            <p:nvPr/>
          </p:nvSpPr>
          <p:spPr bwMode="auto">
            <a:xfrm>
              <a:off x="6874970" y="5311699"/>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8</a:t>
              </a:r>
              <a:endParaRPr lang="ca-ES" sz="1500" b="0" dirty="0">
                <a:solidFill>
                  <a:schemeClr val="bg1"/>
                </a:solidFill>
              </a:endParaRPr>
            </a:p>
          </p:txBody>
        </p:sp>
        <p:sp>
          <p:nvSpPr>
            <p:cNvPr id="39" name="Oval 38"/>
            <p:cNvSpPr/>
            <p:nvPr/>
          </p:nvSpPr>
          <p:spPr bwMode="auto">
            <a:xfrm>
              <a:off x="6874442" y="567210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9</a:t>
              </a:r>
              <a:endParaRPr lang="ca-ES" sz="1500" b="0" dirty="0">
                <a:solidFill>
                  <a:schemeClr val="bg1"/>
                </a:solidFill>
              </a:endParaRPr>
            </a:p>
          </p:txBody>
        </p:sp>
        <p:sp>
          <p:nvSpPr>
            <p:cNvPr id="40" name="Rectangle 39"/>
            <p:cNvSpPr/>
            <p:nvPr/>
          </p:nvSpPr>
          <p:spPr>
            <a:xfrm>
              <a:off x="7197764" y="4951295"/>
              <a:ext cx="1914065" cy="1083438"/>
            </a:xfrm>
            <a:prstGeom prst="rect">
              <a:avLst/>
            </a:prstGeom>
            <a:noFill/>
            <a:ln>
              <a:noFill/>
            </a:ln>
          </p:spPr>
          <p:txBody>
            <a:bodyPr wrap="square" numCol="1">
              <a:noAutofit/>
            </a:bodyPr>
            <a:lstStyle/>
            <a:p>
              <a:r>
                <a:rPr lang="ca-ES" sz="1500" b="0" dirty="0" smtClean="0"/>
                <a:t>Finances</a:t>
              </a:r>
            </a:p>
            <a:p>
              <a:r>
                <a:rPr lang="ca-ES" sz="1500" b="0" dirty="0" smtClean="0"/>
                <a:t>Èxits complerts</a:t>
              </a:r>
            </a:p>
            <a:p>
              <a:r>
                <a:rPr lang="ca-ES" sz="1500" b="0" dirty="0" smtClean="0"/>
                <a:t>Properes activitats</a:t>
              </a:r>
              <a:endParaRPr lang="ca-ES" sz="1500" b="0" dirty="0"/>
            </a:p>
          </p:txBody>
        </p:sp>
      </p:grpSp>
      <p:sp>
        <p:nvSpPr>
          <p:cNvPr id="4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10778609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134</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4.3.3 </a:t>
            </a:r>
            <a:r>
              <a:rPr lang="ca-ES" sz="1600" dirty="0">
                <a:solidFill>
                  <a:schemeClr val="bg2">
                    <a:lumMod val="50000"/>
                  </a:schemeClr>
                </a:solidFill>
              </a:rPr>
              <a:t>Project </a:t>
            </a:r>
            <a:r>
              <a:rPr lang="ca-ES" sz="1600" dirty="0" err="1" smtClean="0">
                <a:solidFill>
                  <a:schemeClr val="bg2">
                    <a:lumMod val="50000"/>
                  </a:schemeClr>
                </a:solidFill>
              </a:rPr>
              <a:t>Storyboard</a:t>
            </a:r>
            <a:r>
              <a:rPr lang="ca-ES" sz="1600" dirty="0" smtClean="0">
                <a:solidFill>
                  <a:schemeClr val="bg2">
                    <a:lumMod val="50000"/>
                  </a:schemeClr>
                </a:solidFill>
              </a:rPr>
              <a:t> (3/3)</a:t>
            </a:r>
            <a:endParaRPr lang="ca-ES" sz="1600" dirty="0">
              <a:solidFill>
                <a:schemeClr val="bg2">
                  <a:lumMod val="50000"/>
                </a:schemeClr>
              </a:solidFill>
            </a:endParaRPr>
          </a:p>
        </p:txBody>
      </p:sp>
      <p:grpSp>
        <p:nvGrpSpPr>
          <p:cNvPr id="2" name="Group 1"/>
          <p:cNvGrpSpPr/>
          <p:nvPr/>
        </p:nvGrpSpPr>
        <p:grpSpPr>
          <a:xfrm>
            <a:off x="694398" y="4589051"/>
            <a:ext cx="8319358" cy="938394"/>
            <a:chOff x="538039" y="4548107"/>
            <a:chExt cx="8319358" cy="938394"/>
          </a:xfrm>
        </p:grpSpPr>
        <p:sp>
          <p:nvSpPr>
            <p:cNvPr id="16" name="Rounded Rectangle 15"/>
            <p:cNvSpPr/>
            <p:nvPr/>
          </p:nvSpPr>
          <p:spPr bwMode="auto">
            <a:xfrm>
              <a:off x="538039" y="4548107"/>
              <a:ext cx="8319358" cy="938394"/>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17" name="Rectangle 16"/>
            <p:cNvSpPr/>
            <p:nvPr/>
          </p:nvSpPr>
          <p:spPr>
            <a:xfrm>
              <a:off x="1082674" y="4651144"/>
              <a:ext cx="3891998" cy="710465"/>
            </a:xfrm>
            <a:prstGeom prst="rect">
              <a:avLst/>
            </a:prstGeom>
            <a:noFill/>
            <a:ln>
              <a:noFill/>
            </a:ln>
          </p:spPr>
          <p:txBody>
            <a:bodyPr wrap="square" numCol="1">
              <a:noAutofit/>
            </a:bodyPr>
            <a:lstStyle/>
            <a:p>
              <a:r>
                <a:rPr lang="ca-ES" sz="1500" b="0" dirty="0" smtClean="0"/>
                <a:t>Gràfic de riscos i problemes per gravetat</a:t>
              </a:r>
            </a:p>
            <a:p>
              <a:r>
                <a:rPr lang="ca-ES" sz="1500" b="0" dirty="0" smtClean="0"/>
                <a:t>Problemes actuals</a:t>
              </a:r>
            </a:p>
          </p:txBody>
        </p:sp>
        <p:sp>
          <p:nvSpPr>
            <p:cNvPr id="18" name="Oval 17"/>
            <p:cNvSpPr/>
            <p:nvPr/>
          </p:nvSpPr>
          <p:spPr bwMode="auto">
            <a:xfrm>
              <a:off x="731321" y="4659154"/>
              <a:ext cx="324000" cy="34205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10</a:t>
              </a:r>
              <a:endParaRPr lang="ca-ES" sz="1400" b="0" dirty="0">
                <a:solidFill>
                  <a:schemeClr val="bg1"/>
                </a:solidFill>
              </a:endParaRPr>
            </a:p>
          </p:txBody>
        </p:sp>
        <p:sp>
          <p:nvSpPr>
            <p:cNvPr id="19" name="Oval 18"/>
            <p:cNvSpPr/>
            <p:nvPr/>
          </p:nvSpPr>
          <p:spPr bwMode="auto">
            <a:xfrm>
              <a:off x="731321" y="5036689"/>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11</a:t>
              </a:r>
              <a:endParaRPr lang="ca-ES" sz="1400" b="0" dirty="0">
                <a:solidFill>
                  <a:schemeClr val="bg1"/>
                </a:solidFill>
              </a:endParaRPr>
            </a:p>
          </p:txBody>
        </p:sp>
        <p:sp>
          <p:nvSpPr>
            <p:cNvPr id="21" name="Rectangle 20"/>
            <p:cNvSpPr/>
            <p:nvPr/>
          </p:nvSpPr>
          <p:spPr>
            <a:xfrm>
              <a:off x="5297993" y="4634014"/>
              <a:ext cx="3559404" cy="727595"/>
            </a:xfrm>
            <a:prstGeom prst="rect">
              <a:avLst/>
            </a:prstGeom>
            <a:noFill/>
            <a:ln>
              <a:noFill/>
            </a:ln>
          </p:spPr>
          <p:txBody>
            <a:bodyPr wrap="square" numCol="1">
              <a:noAutofit/>
            </a:bodyPr>
            <a:lstStyle/>
            <a:p>
              <a:r>
                <a:rPr lang="ca-ES" sz="1500" b="0" dirty="0" smtClean="0"/>
                <a:t>Riscos actuals</a:t>
              </a:r>
            </a:p>
            <a:p>
              <a:r>
                <a:rPr lang="ca-ES" sz="1500" b="0" dirty="0" smtClean="0"/>
                <a:t>Anàlisi de valor acumulat per fases</a:t>
              </a:r>
            </a:p>
            <a:p>
              <a:endParaRPr lang="ca-ES" sz="1500" b="0" dirty="0"/>
            </a:p>
          </p:txBody>
        </p:sp>
        <p:sp>
          <p:nvSpPr>
            <p:cNvPr id="22" name="Oval 21"/>
            <p:cNvSpPr/>
            <p:nvPr/>
          </p:nvSpPr>
          <p:spPr bwMode="auto">
            <a:xfrm>
              <a:off x="4974672" y="4659154"/>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a:solidFill>
                    <a:schemeClr val="bg1"/>
                  </a:solidFill>
                </a:rPr>
                <a:t>12</a:t>
              </a:r>
            </a:p>
          </p:txBody>
        </p:sp>
        <p:sp>
          <p:nvSpPr>
            <p:cNvPr id="23" name="Oval 22"/>
            <p:cNvSpPr/>
            <p:nvPr/>
          </p:nvSpPr>
          <p:spPr bwMode="auto">
            <a:xfrm>
              <a:off x="4975200" y="5019559"/>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13</a:t>
              </a:r>
              <a:endParaRPr lang="ca-ES" sz="1400" b="0" dirty="0">
                <a:solidFill>
                  <a:schemeClr val="bg1"/>
                </a:solidFill>
              </a:endParaRPr>
            </a:p>
          </p:txBody>
        </p:sp>
      </p:grpSp>
      <p:grpSp>
        <p:nvGrpSpPr>
          <p:cNvPr id="3" name="Group 2"/>
          <p:cNvGrpSpPr/>
          <p:nvPr/>
        </p:nvGrpSpPr>
        <p:grpSpPr>
          <a:xfrm>
            <a:off x="436728" y="1318882"/>
            <a:ext cx="8920131" cy="3069368"/>
            <a:chOff x="436728" y="1318882"/>
            <a:chExt cx="8920131" cy="3069368"/>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6728" y="1318882"/>
              <a:ext cx="8920131" cy="3069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Oval 30"/>
            <p:cNvSpPr/>
            <p:nvPr/>
          </p:nvSpPr>
          <p:spPr bwMode="auto">
            <a:xfrm>
              <a:off x="472148" y="1371401"/>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10</a:t>
              </a:r>
            </a:p>
          </p:txBody>
        </p:sp>
        <p:sp>
          <p:nvSpPr>
            <p:cNvPr id="32" name="Oval 31"/>
            <p:cNvSpPr/>
            <p:nvPr/>
          </p:nvSpPr>
          <p:spPr bwMode="auto">
            <a:xfrm>
              <a:off x="4248233" y="1354732"/>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11</a:t>
              </a:r>
            </a:p>
          </p:txBody>
        </p:sp>
        <p:sp>
          <p:nvSpPr>
            <p:cNvPr id="33" name="Oval 32"/>
            <p:cNvSpPr/>
            <p:nvPr/>
          </p:nvSpPr>
          <p:spPr bwMode="auto">
            <a:xfrm>
              <a:off x="4252932" y="2102794"/>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12</a:t>
              </a:r>
            </a:p>
          </p:txBody>
        </p:sp>
        <p:sp>
          <p:nvSpPr>
            <p:cNvPr id="34" name="Oval 33"/>
            <p:cNvSpPr/>
            <p:nvPr/>
          </p:nvSpPr>
          <p:spPr bwMode="auto">
            <a:xfrm>
              <a:off x="1958048" y="2971601"/>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13</a:t>
              </a:r>
            </a:p>
          </p:txBody>
        </p:sp>
      </p:grpSp>
      <p:sp>
        <p:nvSpPr>
          <p:cNvPr id="20"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21729947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135</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4.3.4 </a:t>
            </a:r>
            <a:r>
              <a:rPr lang="ca-ES" sz="1600" dirty="0">
                <a:solidFill>
                  <a:schemeClr val="bg2">
                    <a:lumMod val="50000"/>
                  </a:schemeClr>
                </a:solidFill>
              </a:rPr>
              <a:t>Project Status </a:t>
            </a:r>
            <a:r>
              <a:rPr lang="ca-ES" sz="1600" dirty="0" err="1">
                <a:solidFill>
                  <a:schemeClr val="bg2">
                    <a:lumMod val="50000"/>
                  </a:schemeClr>
                </a:solidFill>
              </a:rPr>
              <a:t>Detail</a:t>
            </a:r>
            <a:r>
              <a:rPr lang="ca-ES" sz="1600" dirty="0">
                <a:solidFill>
                  <a:schemeClr val="bg2">
                    <a:lumMod val="50000"/>
                  </a:schemeClr>
                </a:solidFill>
              </a:rPr>
              <a:t> (</a:t>
            </a:r>
            <a:r>
              <a:rPr lang="ca-ES" sz="1600" dirty="0" smtClean="0">
                <a:solidFill>
                  <a:schemeClr val="bg2">
                    <a:lumMod val="50000"/>
                  </a:schemeClr>
                </a:solidFill>
              </a:rPr>
              <a:t>1/4)</a:t>
            </a:r>
            <a:endParaRPr lang="ca-ES" sz="1600" dirty="0">
              <a:solidFill>
                <a:schemeClr val="bg2">
                  <a:lumMod val="50000"/>
                </a:schemeClr>
              </a:solidFill>
            </a:endParaRPr>
          </a:p>
        </p:txBody>
      </p:sp>
      <p:sp>
        <p:nvSpPr>
          <p:cNvPr id="2" name="TextBox 1"/>
          <p:cNvSpPr txBox="1"/>
          <p:nvPr/>
        </p:nvSpPr>
        <p:spPr>
          <a:xfrm>
            <a:off x="4094127" y="2134353"/>
            <a:ext cx="1568734" cy="338554"/>
          </a:xfrm>
          <a:prstGeom prst="rect">
            <a:avLst/>
          </a:prstGeom>
          <a:noFill/>
        </p:spPr>
        <p:txBody>
          <a:bodyPr wrap="square" rtlCol="0">
            <a:spAutoFit/>
          </a:bodyPr>
          <a:lstStyle/>
          <a:p>
            <a:r>
              <a:rPr lang="ca-ES" sz="1600" dirty="0" smtClean="0">
                <a:solidFill>
                  <a:schemeClr val="accent2"/>
                </a:solidFill>
              </a:rPr>
              <a:t>Vista General</a:t>
            </a:r>
            <a:endParaRPr lang="ca-ES" sz="1600" dirty="0">
              <a:solidFill>
                <a:schemeClr val="accent2"/>
              </a:solidFill>
            </a:endParaRPr>
          </a:p>
        </p:txBody>
      </p:sp>
      <p:grpSp>
        <p:nvGrpSpPr>
          <p:cNvPr id="6" name="Group 5"/>
          <p:cNvGrpSpPr/>
          <p:nvPr/>
        </p:nvGrpSpPr>
        <p:grpSpPr>
          <a:xfrm>
            <a:off x="371144" y="2554751"/>
            <a:ext cx="9014701" cy="3021182"/>
            <a:chOff x="371144" y="2554751"/>
            <a:chExt cx="9014701" cy="3021182"/>
          </a:xfrm>
        </p:grpSpPr>
        <p:grpSp>
          <p:nvGrpSpPr>
            <p:cNvPr id="3" name="Group 2"/>
            <p:cNvGrpSpPr/>
            <p:nvPr/>
          </p:nvGrpSpPr>
          <p:grpSpPr>
            <a:xfrm>
              <a:off x="371144" y="2554751"/>
              <a:ext cx="4444148" cy="3021182"/>
              <a:chOff x="371144" y="2276103"/>
              <a:chExt cx="4444148" cy="3021182"/>
            </a:xfrm>
          </p:grpSpPr>
          <p:pic>
            <p:nvPicPr>
              <p:cNvPr id="7"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4791" y="2276103"/>
                <a:ext cx="4430501" cy="1750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1144" y="4026777"/>
                <a:ext cx="4444148" cy="1270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5" name="Group 14"/>
            <p:cNvGrpSpPr/>
            <p:nvPr/>
          </p:nvGrpSpPr>
          <p:grpSpPr>
            <a:xfrm>
              <a:off x="4995348" y="2554751"/>
              <a:ext cx="4390497" cy="1588782"/>
              <a:chOff x="434975" y="1709713"/>
              <a:chExt cx="8945827" cy="3237212"/>
            </a:xfrm>
          </p:grpSpPr>
          <p:pic>
            <p:nvPicPr>
              <p:cNvPr id="1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4975" y="1709713"/>
                <a:ext cx="8945827" cy="38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975" y="1951038"/>
                <a:ext cx="8945563" cy="29958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5" name="TextBox 4"/>
          <p:cNvSpPr txBox="1"/>
          <p:nvPr/>
        </p:nvSpPr>
        <p:spPr>
          <a:xfrm>
            <a:off x="755650" y="1388067"/>
            <a:ext cx="8630065" cy="553998"/>
          </a:xfrm>
          <a:prstGeom prst="rect">
            <a:avLst/>
          </a:prstGeom>
          <a:noFill/>
        </p:spPr>
        <p:txBody>
          <a:bodyPr wrap="square" rtlCol="0">
            <a:spAutoFit/>
          </a:bodyPr>
          <a:lstStyle/>
          <a:p>
            <a:pPr marL="285750" indent="-285750">
              <a:buFont typeface="Arial" pitchFamily="34" charset="0"/>
              <a:buChar char="•"/>
            </a:pPr>
            <a:r>
              <a:rPr lang="ca-ES" sz="1500" b="0" dirty="0" smtClean="0"/>
              <a:t>Visió detallada de totes les dades del projecte i de l’estat en el que es troba. El seu volum de pàgines dependrà del nombre de dades introduïdes al projecte </a:t>
            </a:r>
            <a:r>
              <a:rPr lang="ca-ES" sz="1500" b="0" dirty="0"/>
              <a:t>(</a:t>
            </a:r>
            <a:r>
              <a:rPr lang="ca-ES" sz="1500" b="0" dirty="0" smtClean="0"/>
              <a:t>tasques, riscos, problemes,...)</a:t>
            </a:r>
            <a:endParaRPr lang="ca-ES" sz="1500" b="0" dirty="0"/>
          </a:p>
        </p:txBody>
      </p:sp>
      <p:sp>
        <p:nvSpPr>
          <p:cNvPr id="1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8627112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136</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4.3.4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(2/4)</a:t>
            </a:r>
            <a:endParaRPr lang="ca-ES" sz="1600" dirty="0">
              <a:solidFill>
                <a:schemeClr val="bg2">
                  <a:lumMod val="50000"/>
                </a:schemeClr>
              </a:solidFill>
            </a:endParaRPr>
          </a:p>
        </p:txBody>
      </p:sp>
      <p:grpSp>
        <p:nvGrpSpPr>
          <p:cNvPr id="2" name="Group 1"/>
          <p:cNvGrpSpPr/>
          <p:nvPr/>
        </p:nvGrpSpPr>
        <p:grpSpPr>
          <a:xfrm>
            <a:off x="406400" y="1344282"/>
            <a:ext cx="8974138" cy="3546054"/>
            <a:chOff x="406400" y="1344282"/>
            <a:chExt cx="8974138" cy="3546054"/>
          </a:xfrm>
        </p:grpSpPr>
        <p:pic>
          <p:nvPicPr>
            <p:cNvPr id="717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904"/>
            <a:stretch/>
          </p:blipFill>
          <p:spPr bwMode="auto">
            <a:xfrm>
              <a:off x="406400" y="1344282"/>
              <a:ext cx="8974138" cy="3546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480722" y="210444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10" name="Oval 9"/>
            <p:cNvSpPr/>
            <p:nvPr/>
          </p:nvSpPr>
          <p:spPr bwMode="auto">
            <a:xfrm>
              <a:off x="1460500" y="28192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2</a:t>
              </a:r>
            </a:p>
          </p:txBody>
        </p:sp>
        <p:sp>
          <p:nvSpPr>
            <p:cNvPr id="12" name="Oval 11"/>
            <p:cNvSpPr/>
            <p:nvPr/>
          </p:nvSpPr>
          <p:spPr bwMode="auto">
            <a:xfrm>
              <a:off x="6001015" y="1645714"/>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3</a:t>
              </a:r>
            </a:p>
          </p:txBody>
        </p:sp>
        <p:sp>
          <p:nvSpPr>
            <p:cNvPr id="13" name="Oval 12"/>
            <p:cNvSpPr/>
            <p:nvPr/>
          </p:nvSpPr>
          <p:spPr bwMode="auto">
            <a:xfrm>
              <a:off x="5562600" y="24255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4</a:t>
              </a:r>
              <a:endParaRPr kumimoji="0" lang="ca-ES" sz="1300" b="0" i="0" u="none" strike="noStrike" cap="none" normalizeH="0" baseline="0" dirty="0" smtClean="0">
                <a:ln>
                  <a:noFill/>
                </a:ln>
                <a:solidFill>
                  <a:schemeClr val="bg1"/>
                </a:solidFill>
                <a:effectLst/>
              </a:endParaRPr>
            </a:p>
          </p:txBody>
        </p:sp>
        <p:sp>
          <p:nvSpPr>
            <p:cNvPr id="15" name="Oval 14"/>
            <p:cNvSpPr/>
            <p:nvPr/>
          </p:nvSpPr>
          <p:spPr bwMode="auto">
            <a:xfrm>
              <a:off x="8997950" y="238435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5</a:t>
              </a:r>
              <a:endParaRPr kumimoji="0" lang="ca-ES" sz="1300" b="0" i="0" u="none" strike="noStrike" cap="none" normalizeH="0" baseline="0" dirty="0" smtClean="0">
                <a:ln>
                  <a:noFill/>
                </a:ln>
                <a:solidFill>
                  <a:schemeClr val="bg1"/>
                </a:solidFill>
                <a:effectLst/>
              </a:endParaRPr>
            </a:p>
          </p:txBody>
        </p:sp>
        <p:sp>
          <p:nvSpPr>
            <p:cNvPr id="16" name="Oval 15"/>
            <p:cNvSpPr/>
            <p:nvPr/>
          </p:nvSpPr>
          <p:spPr bwMode="auto">
            <a:xfrm>
              <a:off x="8997950" y="34669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6</a:t>
              </a:r>
              <a:endParaRPr kumimoji="0" lang="ca-ES" sz="1300" b="0" i="0" u="none" strike="noStrike" cap="none" normalizeH="0" baseline="0" dirty="0" smtClean="0">
                <a:ln>
                  <a:noFill/>
                </a:ln>
                <a:solidFill>
                  <a:schemeClr val="bg1"/>
                </a:solidFill>
                <a:effectLst/>
              </a:endParaRPr>
            </a:p>
          </p:txBody>
        </p:sp>
      </p:grpSp>
      <p:grpSp>
        <p:nvGrpSpPr>
          <p:cNvPr id="3" name="Group 2"/>
          <p:cNvGrpSpPr/>
          <p:nvPr/>
        </p:nvGrpSpPr>
        <p:grpSpPr>
          <a:xfrm>
            <a:off x="2109913" y="4975108"/>
            <a:ext cx="6564715" cy="1302970"/>
            <a:chOff x="2109913" y="4934164"/>
            <a:chExt cx="6564715" cy="1302970"/>
          </a:xfrm>
        </p:grpSpPr>
        <p:sp>
          <p:nvSpPr>
            <p:cNvPr id="18" name="Rounded Rectangle 17"/>
            <p:cNvSpPr/>
            <p:nvPr/>
          </p:nvSpPr>
          <p:spPr bwMode="auto">
            <a:xfrm>
              <a:off x="2109913" y="4934164"/>
              <a:ext cx="6564187" cy="1302970"/>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19" name="Rectangle 18"/>
            <p:cNvSpPr/>
            <p:nvPr/>
          </p:nvSpPr>
          <p:spPr>
            <a:xfrm>
              <a:off x="2559120" y="5062341"/>
              <a:ext cx="3187241" cy="1070869"/>
            </a:xfrm>
            <a:prstGeom prst="rect">
              <a:avLst/>
            </a:prstGeom>
            <a:noFill/>
            <a:ln>
              <a:noFill/>
            </a:ln>
          </p:spPr>
          <p:txBody>
            <a:bodyPr wrap="square" numCol="1">
              <a:noAutofit/>
            </a:bodyPr>
            <a:lstStyle/>
            <a:p>
              <a:r>
                <a:rPr lang="ca-ES" sz="1500" b="0" dirty="0" smtClean="0"/>
                <a:t>Informació general</a:t>
              </a:r>
            </a:p>
            <a:p>
              <a:r>
                <a:rPr lang="ca-ES" sz="1500" b="0" dirty="0" smtClean="0"/>
                <a:t>Informació actual</a:t>
              </a:r>
              <a:endParaRPr lang="ca-ES" sz="1500" b="0" dirty="0"/>
            </a:p>
            <a:p>
              <a:r>
                <a:rPr lang="ca-ES" sz="1500" b="0" dirty="0" smtClean="0"/>
                <a:t>Objectiu del projecte</a:t>
              </a:r>
              <a:endParaRPr lang="ca-ES" sz="1500" b="0" dirty="0"/>
            </a:p>
          </p:txBody>
        </p:sp>
        <p:sp>
          <p:nvSpPr>
            <p:cNvPr id="20" name="Oval 19"/>
            <p:cNvSpPr/>
            <p:nvPr/>
          </p:nvSpPr>
          <p:spPr bwMode="auto">
            <a:xfrm>
              <a:off x="2235798" y="50486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1</a:t>
              </a:r>
            </a:p>
          </p:txBody>
        </p:sp>
        <p:sp>
          <p:nvSpPr>
            <p:cNvPr id="21" name="Oval 20"/>
            <p:cNvSpPr/>
            <p:nvPr/>
          </p:nvSpPr>
          <p:spPr bwMode="auto">
            <a:xfrm>
              <a:off x="2236326" y="54090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2</a:t>
              </a:r>
            </a:p>
          </p:txBody>
        </p:sp>
        <p:sp>
          <p:nvSpPr>
            <p:cNvPr id="22" name="Oval 21"/>
            <p:cNvSpPr/>
            <p:nvPr/>
          </p:nvSpPr>
          <p:spPr bwMode="auto">
            <a:xfrm>
              <a:off x="2235798" y="57695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3</a:t>
              </a:r>
            </a:p>
          </p:txBody>
        </p:sp>
        <p:sp>
          <p:nvSpPr>
            <p:cNvPr id="23" name="Rectangle 22"/>
            <p:cNvSpPr/>
            <p:nvPr/>
          </p:nvSpPr>
          <p:spPr>
            <a:xfrm>
              <a:off x="5067806" y="5062341"/>
              <a:ext cx="3606822" cy="1070869"/>
            </a:xfrm>
            <a:prstGeom prst="rect">
              <a:avLst/>
            </a:prstGeom>
            <a:noFill/>
            <a:ln>
              <a:noFill/>
            </a:ln>
          </p:spPr>
          <p:txBody>
            <a:bodyPr wrap="square" numCol="1">
              <a:noAutofit/>
            </a:bodyPr>
            <a:lstStyle/>
            <a:p>
              <a:r>
                <a:rPr lang="ca-ES" sz="1500" b="0" dirty="0" smtClean="0"/>
                <a:t>Informació de dates i hores dedicades</a:t>
              </a:r>
            </a:p>
            <a:p>
              <a:r>
                <a:rPr lang="ca-ES" sz="1500" b="0" dirty="0" smtClean="0"/>
                <a:t>Indicadors generals</a:t>
              </a:r>
            </a:p>
            <a:p>
              <a:r>
                <a:rPr lang="ca-ES" sz="1500" b="0" dirty="0" smtClean="0"/>
                <a:t>Indicadors pel seguiment del projecte</a:t>
              </a:r>
              <a:endParaRPr lang="ca-ES" sz="1500" b="0" dirty="0"/>
            </a:p>
          </p:txBody>
        </p:sp>
        <p:sp>
          <p:nvSpPr>
            <p:cNvPr id="24" name="Oval 23"/>
            <p:cNvSpPr/>
            <p:nvPr/>
          </p:nvSpPr>
          <p:spPr bwMode="auto">
            <a:xfrm>
              <a:off x="4744484" y="5045211"/>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4</a:t>
              </a:r>
            </a:p>
          </p:txBody>
        </p:sp>
        <p:sp>
          <p:nvSpPr>
            <p:cNvPr id="25" name="Oval 24"/>
            <p:cNvSpPr/>
            <p:nvPr/>
          </p:nvSpPr>
          <p:spPr bwMode="auto">
            <a:xfrm>
              <a:off x="4745012" y="5405616"/>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5</a:t>
              </a:r>
            </a:p>
          </p:txBody>
        </p:sp>
        <p:sp>
          <p:nvSpPr>
            <p:cNvPr id="26" name="Oval 25"/>
            <p:cNvSpPr/>
            <p:nvPr/>
          </p:nvSpPr>
          <p:spPr bwMode="auto">
            <a:xfrm>
              <a:off x="4744484" y="5766021"/>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6</a:t>
              </a:r>
            </a:p>
          </p:txBody>
        </p:sp>
      </p:grpSp>
      <p:sp>
        <p:nvSpPr>
          <p:cNvPr id="27"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224776211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137</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4.3.4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(3/4)</a:t>
            </a:r>
            <a:endParaRPr lang="ca-ES" sz="1600" dirty="0">
              <a:solidFill>
                <a:schemeClr val="bg2">
                  <a:lumMod val="50000"/>
                </a:schemeClr>
              </a:solidFill>
            </a:endParaRPr>
          </a:p>
        </p:txBody>
      </p:sp>
      <p:grpSp>
        <p:nvGrpSpPr>
          <p:cNvPr id="5" name="Group 4"/>
          <p:cNvGrpSpPr/>
          <p:nvPr/>
        </p:nvGrpSpPr>
        <p:grpSpPr>
          <a:xfrm>
            <a:off x="434711" y="1331583"/>
            <a:ext cx="8945827" cy="2557462"/>
            <a:chOff x="434711" y="1331583"/>
            <a:chExt cx="8945827" cy="2557462"/>
          </a:xfrm>
        </p:grpSpPr>
        <p:pic>
          <p:nvPicPr>
            <p:cNvPr id="7"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589"/>
            <a:stretch/>
          </p:blipFill>
          <p:spPr bwMode="auto">
            <a:xfrm>
              <a:off x="434711" y="1331583"/>
              <a:ext cx="8945827" cy="25574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1229187" y="137253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7</a:t>
              </a:r>
            </a:p>
          </p:txBody>
        </p:sp>
        <p:sp>
          <p:nvSpPr>
            <p:cNvPr id="9" name="Oval 8"/>
            <p:cNvSpPr/>
            <p:nvPr/>
          </p:nvSpPr>
          <p:spPr bwMode="auto">
            <a:xfrm>
              <a:off x="1229187" y="218591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8</a:t>
              </a:r>
            </a:p>
          </p:txBody>
        </p:sp>
      </p:grpSp>
      <p:grpSp>
        <p:nvGrpSpPr>
          <p:cNvPr id="2" name="Group 1"/>
          <p:cNvGrpSpPr/>
          <p:nvPr/>
        </p:nvGrpSpPr>
        <p:grpSpPr>
          <a:xfrm>
            <a:off x="2074509" y="4034854"/>
            <a:ext cx="5666230" cy="905636"/>
            <a:chOff x="1785449" y="3993910"/>
            <a:chExt cx="5666230" cy="905636"/>
          </a:xfrm>
        </p:grpSpPr>
        <p:sp>
          <p:nvSpPr>
            <p:cNvPr id="23" name="Rounded Rectangle 22"/>
            <p:cNvSpPr/>
            <p:nvPr/>
          </p:nvSpPr>
          <p:spPr bwMode="auto">
            <a:xfrm>
              <a:off x="1785449" y="3993910"/>
              <a:ext cx="5666230" cy="905636"/>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4" name="Rectangle 23"/>
            <p:cNvSpPr/>
            <p:nvPr/>
          </p:nvSpPr>
          <p:spPr>
            <a:xfrm>
              <a:off x="2234656" y="4122087"/>
              <a:ext cx="5217022" cy="671677"/>
            </a:xfrm>
            <a:prstGeom prst="rect">
              <a:avLst/>
            </a:prstGeom>
            <a:noFill/>
            <a:ln>
              <a:noFill/>
            </a:ln>
          </p:spPr>
          <p:txBody>
            <a:bodyPr wrap="square" numCol="1">
              <a:noAutofit/>
            </a:bodyPr>
            <a:lstStyle/>
            <a:p>
              <a:r>
                <a:rPr lang="ca-ES" sz="1500" b="0" dirty="0" smtClean="0"/>
                <a:t>Informació general de la línia base a seguir pel proveïdor</a:t>
              </a:r>
            </a:p>
            <a:p>
              <a:r>
                <a:rPr lang="ca-ES" sz="1500" b="0" dirty="0" smtClean="0"/>
                <a:t>Informació de fites</a:t>
              </a:r>
            </a:p>
          </p:txBody>
        </p:sp>
        <p:sp>
          <p:nvSpPr>
            <p:cNvPr id="25" name="Oval 24"/>
            <p:cNvSpPr/>
            <p:nvPr/>
          </p:nvSpPr>
          <p:spPr bwMode="auto">
            <a:xfrm>
              <a:off x="1911333" y="4108439"/>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7</a:t>
              </a:r>
              <a:endParaRPr lang="ca-ES" sz="1500" b="0" dirty="0">
                <a:solidFill>
                  <a:schemeClr val="bg1"/>
                </a:solidFill>
              </a:endParaRPr>
            </a:p>
          </p:txBody>
        </p:sp>
        <p:sp>
          <p:nvSpPr>
            <p:cNvPr id="26" name="Oval 25"/>
            <p:cNvSpPr/>
            <p:nvPr/>
          </p:nvSpPr>
          <p:spPr bwMode="auto">
            <a:xfrm>
              <a:off x="1911861" y="446884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8</a:t>
              </a:r>
              <a:endParaRPr lang="ca-ES" sz="1500" b="0" dirty="0">
                <a:solidFill>
                  <a:schemeClr val="bg1"/>
                </a:solidFill>
              </a:endParaRPr>
            </a:p>
          </p:txBody>
        </p:sp>
      </p:grpSp>
      <p:sp>
        <p:nvSpPr>
          <p:cNvPr id="15"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13697973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138</a:t>
            </a:fld>
            <a:endParaRPr lang="ca-ES" noProof="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4.3.4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(4/4)</a:t>
            </a:r>
            <a:endParaRPr lang="ca-ES" sz="1600" dirty="0">
              <a:solidFill>
                <a:schemeClr val="bg2">
                  <a:lumMod val="50000"/>
                </a:schemeClr>
              </a:solidFill>
            </a:endParaRPr>
          </a:p>
        </p:txBody>
      </p:sp>
      <p:grpSp>
        <p:nvGrpSpPr>
          <p:cNvPr id="2" name="Group 1"/>
          <p:cNvGrpSpPr/>
          <p:nvPr/>
        </p:nvGrpSpPr>
        <p:grpSpPr>
          <a:xfrm>
            <a:off x="434975" y="1344257"/>
            <a:ext cx="8945827" cy="3237212"/>
            <a:chOff x="434975" y="1344257"/>
            <a:chExt cx="8945827" cy="3237212"/>
          </a:xfrm>
        </p:grpSpPr>
        <p:grpSp>
          <p:nvGrpSpPr>
            <p:cNvPr id="9" name="Group 8"/>
            <p:cNvGrpSpPr/>
            <p:nvPr/>
          </p:nvGrpSpPr>
          <p:grpSpPr>
            <a:xfrm>
              <a:off x="434975" y="1344257"/>
              <a:ext cx="8945827" cy="3237212"/>
              <a:chOff x="434975" y="1709713"/>
              <a:chExt cx="8945827" cy="3237212"/>
            </a:xfrm>
          </p:grpSpPr>
          <p:pic>
            <p:nvPicPr>
              <p:cNvPr id="10"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4975" y="1709713"/>
                <a:ext cx="8945827" cy="38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975" y="1951038"/>
                <a:ext cx="8945563" cy="29958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 name="Oval 16"/>
            <p:cNvSpPr/>
            <p:nvPr/>
          </p:nvSpPr>
          <p:spPr bwMode="auto">
            <a:xfrm>
              <a:off x="1322559" y="137253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9</a:t>
              </a:r>
              <a:endParaRPr kumimoji="0" lang="ca-ES" sz="1300" b="0" i="0" u="none" strike="noStrike" cap="none" normalizeH="0" baseline="0" dirty="0" smtClean="0">
                <a:ln>
                  <a:noFill/>
                </a:ln>
                <a:solidFill>
                  <a:schemeClr val="bg1"/>
                </a:solidFill>
                <a:effectLst/>
              </a:endParaRPr>
            </a:p>
          </p:txBody>
        </p:sp>
        <p:sp>
          <p:nvSpPr>
            <p:cNvPr id="18" name="Oval 17"/>
            <p:cNvSpPr/>
            <p:nvPr/>
          </p:nvSpPr>
          <p:spPr bwMode="auto">
            <a:xfrm>
              <a:off x="1322559" y="2722530"/>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10</a:t>
              </a:r>
            </a:p>
          </p:txBody>
        </p:sp>
        <p:sp>
          <p:nvSpPr>
            <p:cNvPr id="19" name="Oval 18"/>
            <p:cNvSpPr/>
            <p:nvPr/>
          </p:nvSpPr>
          <p:spPr bwMode="auto">
            <a:xfrm>
              <a:off x="1322559" y="3855293"/>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11</a:t>
              </a:r>
            </a:p>
          </p:txBody>
        </p:sp>
      </p:grpSp>
      <p:grpSp>
        <p:nvGrpSpPr>
          <p:cNvPr id="3" name="Group 2"/>
          <p:cNvGrpSpPr/>
          <p:nvPr/>
        </p:nvGrpSpPr>
        <p:grpSpPr>
          <a:xfrm>
            <a:off x="3455943" y="4716720"/>
            <a:ext cx="2903891" cy="1192761"/>
            <a:chOff x="2074509" y="4675776"/>
            <a:chExt cx="2903891" cy="1192761"/>
          </a:xfrm>
        </p:grpSpPr>
        <p:sp>
          <p:nvSpPr>
            <p:cNvPr id="21" name="Rounded Rectangle 20"/>
            <p:cNvSpPr/>
            <p:nvPr/>
          </p:nvSpPr>
          <p:spPr bwMode="auto">
            <a:xfrm>
              <a:off x="2074509" y="4675776"/>
              <a:ext cx="2903891" cy="1192761"/>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2" name="Rectangle 21"/>
            <p:cNvSpPr/>
            <p:nvPr/>
          </p:nvSpPr>
          <p:spPr>
            <a:xfrm>
              <a:off x="2523716" y="4749362"/>
              <a:ext cx="2383908" cy="1064584"/>
            </a:xfrm>
            <a:prstGeom prst="rect">
              <a:avLst/>
            </a:prstGeom>
            <a:noFill/>
            <a:ln>
              <a:noFill/>
            </a:ln>
          </p:spPr>
          <p:txBody>
            <a:bodyPr wrap="square" numCol="1">
              <a:noAutofit/>
            </a:bodyPr>
            <a:lstStyle/>
            <a:p>
              <a:r>
                <a:rPr lang="ca-ES" sz="1500" b="0" dirty="0" smtClean="0"/>
                <a:t>Llista de riscos</a:t>
              </a:r>
            </a:p>
            <a:p>
              <a:r>
                <a:rPr lang="ca-ES" sz="1500" b="0" dirty="0" smtClean="0"/>
                <a:t>Llista de problemes</a:t>
              </a:r>
            </a:p>
            <a:p>
              <a:r>
                <a:rPr lang="ca-ES" sz="1500" b="0" dirty="0" smtClean="0"/>
                <a:t>Llista de petició de canvis</a:t>
              </a:r>
            </a:p>
          </p:txBody>
        </p:sp>
        <p:sp>
          <p:nvSpPr>
            <p:cNvPr id="23" name="Oval 22"/>
            <p:cNvSpPr/>
            <p:nvPr/>
          </p:nvSpPr>
          <p:spPr bwMode="auto">
            <a:xfrm>
              <a:off x="2200393" y="473571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9</a:t>
              </a:r>
              <a:endParaRPr lang="ca-ES" sz="1500" b="0" dirty="0">
                <a:solidFill>
                  <a:schemeClr val="bg1"/>
                </a:solidFill>
              </a:endParaRPr>
            </a:p>
          </p:txBody>
        </p:sp>
        <p:sp>
          <p:nvSpPr>
            <p:cNvPr id="24" name="Oval 23"/>
            <p:cNvSpPr/>
            <p:nvPr/>
          </p:nvSpPr>
          <p:spPr bwMode="auto">
            <a:xfrm>
              <a:off x="2200921" y="5096119"/>
              <a:ext cx="322794"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500" b="0" dirty="0" smtClean="0">
                  <a:solidFill>
                    <a:schemeClr val="bg1"/>
                  </a:solidFill>
                </a:rPr>
                <a:t>10</a:t>
              </a:r>
              <a:endParaRPr lang="ca-ES" sz="1500" b="0" dirty="0">
                <a:solidFill>
                  <a:schemeClr val="bg1"/>
                </a:solidFill>
              </a:endParaRPr>
            </a:p>
          </p:txBody>
        </p:sp>
        <p:sp>
          <p:nvSpPr>
            <p:cNvPr id="25" name="Oval 24"/>
            <p:cNvSpPr/>
            <p:nvPr/>
          </p:nvSpPr>
          <p:spPr bwMode="auto">
            <a:xfrm>
              <a:off x="2200922" y="5449646"/>
              <a:ext cx="322794"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500" b="0" dirty="0" smtClean="0">
                  <a:solidFill>
                    <a:schemeClr val="bg1"/>
                  </a:solidFill>
                </a:rPr>
                <a:t>11</a:t>
              </a:r>
              <a:endParaRPr lang="ca-ES" sz="1500" b="0" dirty="0">
                <a:solidFill>
                  <a:schemeClr val="bg1"/>
                </a:solidFill>
              </a:endParaRPr>
            </a:p>
          </p:txBody>
        </p:sp>
      </p:grpSp>
      <p:sp>
        <p:nvSpPr>
          <p:cNvPr id="20"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4.3 Informes i explotació de dades</a:t>
            </a:r>
            <a:endParaRPr lang="ca-ES" sz="1700" dirty="0"/>
          </a:p>
        </p:txBody>
      </p:sp>
    </p:spTree>
    <p:extLst>
      <p:ext uri="{BB962C8B-B14F-4D97-AF65-F5344CB8AC3E}">
        <p14:creationId xmlns:p14="http://schemas.microsoft.com/office/powerpoint/2010/main" val="16037466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79140"/>
            <a:ext cx="5828179" cy="577850"/>
          </a:xfrm>
        </p:spPr>
        <p:txBody>
          <a:bodyPr/>
          <a:lstStyle/>
          <a:p>
            <a:pPr marL="544513" indent="-457200" algn="r">
              <a:lnSpc>
                <a:spcPct val="150000"/>
              </a:lnSpc>
              <a:buClr>
                <a:schemeClr val="accent1"/>
              </a:buClr>
              <a:buFont typeface="+mj-lt"/>
              <a:buAutoNum type="arabicPeriod" startAt="5"/>
            </a:pPr>
            <a:r>
              <a:rPr lang="ca-ES" sz="2400" b="1" dirty="0" smtClean="0">
                <a:solidFill>
                  <a:schemeClr val="accent5">
                    <a:lumMod val="50000"/>
                  </a:schemeClr>
                </a:solidFill>
                <a:latin typeface="Arial" pitchFamily="34" charset="0"/>
                <a:cs typeface="Arial" pitchFamily="34" charset="0"/>
              </a:rPr>
              <a:t>Gestió de </a:t>
            </a:r>
            <a:r>
              <a:rPr lang="ca-ES" sz="2400" dirty="0">
                <a:solidFill>
                  <a:schemeClr val="accent5">
                    <a:lumMod val="50000"/>
                  </a:schemeClr>
                </a:solidFill>
                <a:latin typeface="Arial" pitchFamily="34" charset="0"/>
                <a:cs typeface="Arial" pitchFamily="34" charset="0"/>
              </a:rPr>
              <a:t>p</a:t>
            </a:r>
            <a:r>
              <a:rPr lang="ca-ES" sz="2400" b="1" dirty="0" smtClean="0">
                <a:solidFill>
                  <a:schemeClr val="accent5">
                    <a:lumMod val="50000"/>
                  </a:schemeClr>
                </a:solidFill>
                <a:latin typeface="Arial" pitchFamily="34" charset="0"/>
                <a:cs typeface="Arial" pitchFamily="34" charset="0"/>
              </a:rPr>
              <a:t>ortfolis</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389456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120"/>
          <p:cNvSpPr/>
          <p:nvPr/>
        </p:nvSpPr>
        <p:spPr bwMode="auto">
          <a:xfrm>
            <a:off x="128464" y="3453651"/>
            <a:ext cx="9433048" cy="2736245"/>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128464" y="1973890"/>
            <a:ext cx="9433048" cy="1420440"/>
          </a:xfrm>
          <a:prstGeom prst="rect">
            <a:avLst/>
          </a:prstGeom>
          <a:solidFill>
            <a:schemeClr val="bg1">
              <a:lumMod val="95000"/>
            </a:schemeClr>
          </a:solidFill>
          <a:ln w="12700">
            <a:solidFill>
              <a:schemeClr val="bg1">
                <a:lumMod val="9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53631" y="44625"/>
            <a:ext cx="2692340"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Rectangle 116"/>
          <p:cNvSpPr/>
          <p:nvPr/>
        </p:nvSpPr>
        <p:spPr bwMode="auto">
          <a:xfrm>
            <a:off x="2255429" y="1700808"/>
            <a:ext cx="3566794" cy="216024"/>
          </a:xfrm>
          <a:prstGeom prst="rect">
            <a:avLst/>
          </a:prstGeom>
          <a:solidFill>
            <a:srgbClr val="0070C0"/>
          </a:solidFill>
          <a:ln w="12700">
            <a:solidFill>
              <a:srgbClr val="0070C0"/>
            </a:solidFill>
          </a:ln>
          <a:effectLst/>
          <a:extLst/>
        </p:spPr>
        <p:txBody>
          <a:bodyPr vert="horz" wrap="square" lIns="91440" tIns="45720" rIns="91440" bIns="45720" numCol="1" rtlCol="0" anchor="ctr" anchorCtr="0" compatLnSpc="1">
            <a:prstTxWarp prst="textNoShape">
              <a:avLst/>
            </a:prstTxWarp>
          </a:bodyPr>
          <a:lstStyle/>
          <a:p>
            <a:pPr algn="ctr"/>
            <a:r>
              <a:rPr lang="ca-ES" sz="1100" dirty="0" smtClean="0">
                <a:solidFill>
                  <a:schemeClr val="bg1"/>
                </a:solidFill>
              </a:rPr>
              <a:t>Fase 1</a:t>
            </a:r>
            <a:endParaRPr lang="ca-ES" sz="1100" dirty="0">
              <a:solidFill>
                <a:schemeClr val="bg1"/>
              </a:solidFill>
            </a:endParaRPr>
          </a:p>
        </p:txBody>
      </p:sp>
      <p:sp>
        <p:nvSpPr>
          <p:cNvPr id="118" name="Rectangle 117"/>
          <p:cNvSpPr/>
          <p:nvPr/>
        </p:nvSpPr>
        <p:spPr bwMode="auto">
          <a:xfrm>
            <a:off x="5944484" y="1700808"/>
            <a:ext cx="3545020" cy="216024"/>
          </a:xfrm>
          <a:prstGeom prst="rect">
            <a:avLst/>
          </a:prstGeom>
          <a:solidFill>
            <a:srgbClr val="C00000"/>
          </a:solidFill>
          <a:ln w="12700">
            <a:solidFill>
              <a:srgbClr val="C0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100" dirty="0" smtClean="0">
                <a:solidFill>
                  <a:schemeClr val="bg1"/>
                </a:solidFill>
              </a:rPr>
              <a:t>Altres sistemes</a:t>
            </a:r>
            <a:endParaRPr kumimoji="0" lang="ca-ES" sz="1100" b="1" i="0" u="none" strike="noStrike" cap="none" normalizeH="0" baseline="0" dirty="0" smtClean="0">
              <a:ln>
                <a:noFill/>
              </a:ln>
              <a:solidFill>
                <a:schemeClr val="bg1"/>
              </a:solidFill>
              <a:effectLst/>
            </a:endParaRPr>
          </a:p>
        </p:txBody>
      </p:sp>
      <p:sp>
        <p:nvSpPr>
          <p:cNvPr id="12" name="Triangle isòsceles 11"/>
          <p:cNvSpPr/>
          <p:nvPr/>
        </p:nvSpPr>
        <p:spPr bwMode="auto">
          <a:xfrm rot="5400000">
            <a:off x="1437598" y="2603640"/>
            <a:ext cx="1316309" cy="190162"/>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22" name="Triangle isòsceles 121"/>
          <p:cNvSpPr/>
          <p:nvPr/>
        </p:nvSpPr>
        <p:spPr bwMode="auto">
          <a:xfrm rot="5400000">
            <a:off x="810180" y="4726091"/>
            <a:ext cx="2571145" cy="190162"/>
          </a:xfrm>
          <a:prstGeom prst="triangle">
            <a:avLst/>
          </a:prstGeom>
          <a:solidFill>
            <a:schemeClr val="bg1">
              <a:lumMod val="75000"/>
            </a:schemeClr>
          </a:solidFill>
          <a:ln w="12700">
            <a:solidFill>
              <a:schemeClr val="bg1">
                <a:lumMod val="75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15" name="QuadreDeText 14"/>
          <p:cNvSpPr txBox="1"/>
          <p:nvPr/>
        </p:nvSpPr>
        <p:spPr>
          <a:xfrm>
            <a:off x="344488" y="2833191"/>
            <a:ext cx="1440160" cy="307777"/>
          </a:xfrm>
          <a:prstGeom prst="rect">
            <a:avLst/>
          </a:prstGeom>
          <a:noFill/>
        </p:spPr>
        <p:txBody>
          <a:bodyPr wrap="square" rtlCol="0">
            <a:spAutoFit/>
          </a:bodyPr>
          <a:lstStyle/>
          <a:p>
            <a:r>
              <a:rPr lang="ca-ES" sz="1400" dirty="0" smtClean="0"/>
              <a:t>REPORTING</a:t>
            </a:r>
            <a:endParaRPr lang="ca-ES" sz="1400" dirty="0"/>
          </a:p>
        </p:txBody>
      </p:sp>
      <p:sp>
        <p:nvSpPr>
          <p:cNvPr id="128" name="QuadreDeText 127"/>
          <p:cNvSpPr txBox="1"/>
          <p:nvPr/>
        </p:nvSpPr>
        <p:spPr>
          <a:xfrm>
            <a:off x="344488" y="4221088"/>
            <a:ext cx="1440160" cy="1169551"/>
          </a:xfrm>
          <a:prstGeom prst="rect">
            <a:avLst/>
          </a:prstGeom>
          <a:noFill/>
        </p:spPr>
        <p:txBody>
          <a:bodyPr wrap="square" lIns="36000" rIns="36000" rtlCol="0">
            <a:spAutoFit/>
          </a:bodyPr>
          <a:lstStyle/>
          <a:p>
            <a:r>
              <a:rPr lang="ca-ES" sz="1400" dirty="0" smtClean="0"/>
              <a:t>COMUNICACIÓ AMB PROCESSOS O SISTEMES EXTERNS</a:t>
            </a:r>
            <a:endParaRPr lang="ca-ES" sz="1400" dirty="0"/>
          </a:p>
        </p:txBody>
      </p:sp>
      <p:sp>
        <p:nvSpPr>
          <p:cNvPr id="16" name="Rectangle 15">
            <a:hlinkClick r:id="rId3" action="ppaction://hlinksldjump"/>
          </p:cNvPr>
          <p:cNvSpPr/>
          <p:nvPr/>
        </p:nvSpPr>
        <p:spPr bwMode="auto">
          <a:xfrm>
            <a:off x="7153631" y="44625"/>
            <a:ext cx="2692340" cy="1512167"/>
          </a:xfrm>
          <a:prstGeom prst="rect">
            <a:avLst/>
          </a:prstGeom>
          <a:solidFill>
            <a:schemeClr val="bg1">
              <a:lumMod val="85000"/>
              <a:alpha val="80000"/>
            </a:schemeClr>
          </a:solidFill>
          <a:ln w="12700">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55187" y="1268760"/>
            <a:ext cx="2690783" cy="288032"/>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solidFill>
                <a:schemeClr val="tx1"/>
              </a:solidFill>
              <a:effectLst/>
              <a:latin typeface="Arial" charset="0"/>
            </a:endParaRPr>
          </a:p>
        </p:txBody>
      </p:sp>
      <p:pic>
        <p:nvPicPr>
          <p:cNvPr id="14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55187" y="1268760"/>
            <a:ext cx="2690783" cy="288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29 Marcador de contenido"/>
          <p:cNvSpPr>
            <a:spLocks noGrp="1"/>
          </p:cNvSpPr>
          <p:nvPr>
            <p:ph idx="12"/>
          </p:nvPr>
        </p:nvSpPr>
        <p:spPr>
          <a:xfrm>
            <a:off x="724810" y="941572"/>
            <a:ext cx="8421820" cy="338554"/>
          </a:xfrm>
        </p:spPr>
        <p:txBody>
          <a:bodyPr/>
          <a:lstStyle/>
          <a:p>
            <a:r>
              <a:rPr lang="ca-ES" dirty="0" smtClean="0"/>
              <a:t>2.1.4 </a:t>
            </a:r>
            <a:r>
              <a:rPr lang="ca-ES" dirty="0" err="1" smtClean="0"/>
              <a:t>Reporting</a:t>
            </a:r>
            <a:r>
              <a:rPr lang="ca-ES" dirty="0" smtClean="0"/>
              <a:t> </a:t>
            </a:r>
            <a:r>
              <a:rPr lang="ca-ES" dirty="0"/>
              <a:t>i Comunicació amb processos o sistemes externs</a:t>
            </a:r>
          </a:p>
        </p:txBody>
      </p:sp>
      <p:sp>
        <p:nvSpPr>
          <p:cNvPr id="18" name="Rectangle 17"/>
          <p:cNvSpPr/>
          <p:nvPr/>
        </p:nvSpPr>
        <p:spPr bwMode="auto">
          <a:xfrm>
            <a:off x="7155186" y="44625"/>
            <a:ext cx="2690785" cy="144016"/>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a-ES" sz="2200" b="1" i="0" u="none" strike="noStrike" cap="none" normalizeH="0" baseline="0" smtClean="0">
              <a:solidFill>
                <a:schemeClr val="tx1"/>
              </a:solidFill>
              <a:effectLst/>
              <a:latin typeface="Arial" charset="0"/>
            </a:endParaRPr>
          </a:p>
        </p:txBody>
      </p:sp>
      <p:pic>
        <p:nvPicPr>
          <p:cNvPr id="1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155187" y="44626"/>
            <a:ext cx="2690784" cy="14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bwMode="auto">
          <a:xfrm>
            <a:off x="2260329" y="2060848"/>
            <a:ext cx="3561894" cy="1261473"/>
          </a:xfrm>
          <a:prstGeom prst="rect">
            <a:avLst/>
          </a:prstGeom>
          <a:ln>
            <a:solidFill>
              <a:srgbClr val="0070C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ü"/>
            </a:pPr>
            <a:r>
              <a:rPr lang="ca-ES" sz="1400" b="0" dirty="0" err="1" smtClean="0">
                <a:solidFill>
                  <a:schemeClr val="tx1"/>
                </a:solidFill>
                <a:latin typeface="Arial" charset="0"/>
              </a:rPr>
              <a:t>KPIs</a:t>
            </a:r>
            <a:r>
              <a:rPr lang="ca-ES" sz="1400" b="0" dirty="0" smtClean="0">
                <a:solidFill>
                  <a:schemeClr val="tx1"/>
                </a:solidFill>
                <a:latin typeface="Arial" charset="0"/>
              </a:rPr>
              <a:t> </a:t>
            </a:r>
            <a:r>
              <a:rPr lang="ca-ES" sz="1400" b="0" dirty="0">
                <a:solidFill>
                  <a:schemeClr val="tx1"/>
                </a:solidFill>
                <a:latin typeface="Arial" charset="0"/>
              </a:rPr>
              <a:t>per tipus de projecte</a:t>
            </a:r>
          </a:p>
          <a:p>
            <a:pPr marL="285750" indent="-285750">
              <a:buFont typeface="Wingdings" pitchFamily="2" charset="2"/>
              <a:buChar char="ü"/>
            </a:pPr>
            <a:r>
              <a:rPr lang="ca-ES" sz="1400" b="0" dirty="0" smtClean="0">
                <a:solidFill>
                  <a:schemeClr val="tx1"/>
                </a:solidFill>
                <a:latin typeface="Arial" charset="0"/>
              </a:rPr>
              <a:t>Resums d’estat de </a:t>
            </a:r>
            <a:r>
              <a:rPr lang="ca-ES" sz="1400" b="0" dirty="0">
                <a:solidFill>
                  <a:schemeClr val="tx1"/>
                </a:solidFill>
                <a:latin typeface="Arial" charset="0"/>
              </a:rPr>
              <a:t>la cartera de </a:t>
            </a:r>
            <a:r>
              <a:rPr lang="ca-ES" sz="1400" b="0" dirty="0" smtClean="0">
                <a:solidFill>
                  <a:schemeClr val="tx1"/>
                </a:solidFill>
                <a:latin typeface="Arial" charset="0"/>
              </a:rPr>
              <a:t>projectes departamental</a:t>
            </a:r>
          </a:p>
          <a:p>
            <a:pPr marL="285750" indent="-285750">
              <a:buFont typeface="Wingdings" pitchFamily="2" charset="2"/>
              <a:buChar char="ü"/>
            </a:pPr>
            <a:r>
              <a:rPr lang="ca-ES" sz="1400" b="0" dirty="0" smtClean="0">
                <a:solidFill>
                  <a:schemeClr val="tx1"/>
                </a:solidFill>
                <a:latin typeface="Arial" charset="0"/>
              </a:rPr>
              <a:t>Informes detallats d’estat de projecte</a:t>
            </a:r>
          </a:p>
        </p:txBody>
      </p:sp>
      <p:sp>
        <p:nvSpPr>
          <p:cNvPr id="21" name="Rectangle 20"/>
          <p:cNvSpPr/>
          <p:nvPr/>
        </p:nvSpPr>
        <p:spPr bwMode="auto">
          <a:xfrm>
            <a:off x="5944484" y="3552632"/>
            <a:ext cx="3545020" cy="2554113"/>
          </a:xfrm>
          <a:prstGeom prst="rect">
            <a:avLst/>
          </a:prstGeom>
          <a:ln>
            <a:solidFill>
              <a:srgbClr val="C00000"/>
            </a:solidFill>
          </a:ln>
          <a:ex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lvl="1" algn="just"/>
            <a:r>
              <a:rPr lang="ca-ES" sz="1400" b="0" dirty="0" err="1" smtClean="0">
                <a:solidFill>
                  <a:schemeClr val="tx1"/>
                </a:solidFill>
                <a:latin typeface="Arial" charset="0"/>
              </a:rPr>
              <a:t>Clarity</a:t>
            </a:r>
            <a:r>
              <a:rPr lang="ca-ES" sz="1400" b="0" dirty="0" smtClean="0">
                <a:solidFill>
                  <a:schemeClr val="tx1"/>
                </a:solidFill>
                <a:latin typeface="Arial" charset="0"/>
              </a:rPr>
              <a:t> facilitarà informació a altres processos i sistemes. En fases posteriors, s’avaluarà la possibilitat d’incloure alguns dels processos de gestió de: </a:t>
            </a:r>
          </a:p>
        </p:txBody>
      </p:sp>
      <p:sp>
        <p:nvSpPr>
          <p:cNvPr id="2" name="QuadreDeText 1"/>
          <p:cNvSpPr txBox="1"/>
          <p:nvPr/>
        </p:nvSpPr>
        <p:spPr>
          <a:xfrm>
            <a:off x="5961112" y="4437112"/>
            <a:ext cx="3528392" cy="1008112"/>
          </a:xfrm>
          <a:prstGeom prst="rect">
            <a:avLst/>
          </a:prstGeom>
          <a:noFill/>
        </p:spPr>
        <p:txBody>
          <a:bodyPr wrap="square" numCol="2" rtlCol="0">
            <a:noAutofit/>
          </a:bodyPr>
          <a:lstStyle/>
          <a:p>
            <a:pPr marL="266700" lvl="1" indent="-168275">
              <a:buFont typeface="Wingdings" pitchFamily="2" charset="2"/>
              <a:buChar char="ü"/>
            </a:pPr>
            <a:r>
              <a:rPr lang="ca-ES" sz="1400" b="0" dirty="0" smtClean="0"/>
              <a:t>Sol·licituds </a:t>
            </a:r>
            <a:r>
              <a:rPr lang="ca-ES" sz="1400" b="0" dirty="0"/>
              <a:t>de </a:t>
            </a:r>
            <a:r>
              <a:rPr lang="ca-ES" sz="1400" b="0" dirty="0" smtClean="0"/>
              <a:t>serveis</a:t>
            </a:r>
            <a:endParaRPr lang="ca-ES" sz="1400" b="0" dirty="0"/>
          </a:p>
          <a:p>
            <a:pPr marL="266700" lvl="1" indent="-168275">
              <a:buFont typeface="Wingdings" pitchFamily="2" charset="2"/>
              <a:buChar char="ü"/>
            </a:pPr>
            <a:r>
              <a:rPr lang="ca-ES" sz="1400" b="0" dirty="0"/>
              <a:t>Comandes a proveïdors</a:t>
            </a:r>
          </a:p>
          <a:p>
            <a:pPr marL="266700" lvl="1" indent="-168275">
              <a:buFont typeface="Wingdings" pitchFamily="2" charset="2"/>
              <a:buChar char="ü"/>
            </a:pPr>
            <a:r>
              <a:rPr lang="ca-ES" sz="1400" b="0" dirty="0"/>
              <a:t>Catàleg de </a:t>
            </a:r>
            <a:r>
              <a:rPr lang="ca-ES" sz="1400" b="0" dirty="0" smtClean="0"/>
              <a:t>solucions</a:t>
            </a:r>
          </a:p>
          <a:p>
            <a:pPr marL="266700" lvl="1" indent="-168275">
              <a:buFont typeface="Wingdings" pitchFamily="2" charset="2"/>
              <a:buChar char="ü"/>
            </a:pPr>
            <a:endParaRPr lang="ca-ES" sz="1400" b="0" dirty="0"/>
          </a:p>
          <a:p>
            <a:pPr marL="266700" lvl="1" indent="-168275"/>
            <a:endParaRPr lang="ca-ES" sz="1400" b="0" dirty="0"/>
          </a:p>
          <a:p>
            <a:pPr marL="266700" lvl="1" indent="-168275">
              <a:buFont typeface="Wingdings" pitchFamily="2" charset="2"/>
              <a:buChar char="ü"/>
            </a:pPr>
            <a:r>
              <a:rPr lang="ca-ES" sz="1400" b="0" dirty="0"/>
              <a:t>Inventari d’aplicacions</a:t>
            </a:r>
          </a:p>
          <a:p>
            <a:pPr marL="266700" lvl="1" indent="-168275">
              <a:buFont typeface="Wingdings" pitchFamily="2" charset="2"/>
              <a:buChar char="ü"/>
            </a:pPr>
            <a:r>
              <a:rPr lang="ca-ES" sz="1400" b="0" dirty="0"/>
              <a:t>Incidències</a:t>
            </a:r>
          </a:p>
          <a:p>
            <a:pPr marL="266700" lvl="1" indent="-168275">
              <a:buFont typeface="Wingdings" pitchFamily="2" charset="2"/>
              <a:buChar char="ü"/>
            </a:pPr>
            <a:r>
              <a:rPr lang="ca-ES" sz="1400" b="0" dirty="0"/>
              <a:t>Albarans</a:t>
            </a:r>
          </a:p>
          <a:p>
            <a:pPr marL="266700" lvl="1" indent="-168275">
              <a:buFont typeface="Wingdings" pitchFamily="2" charset="2"/>
              <a:buChar char="ü"/>
            </a:pPr>
            <a:r>
              <a:rPr lang="ca-ES" sz="1400" b="0" dirty="0"/>
              <a:t>Facturació</a:t>
            </a:r>
          </a:p>
          <a:p>
            <a:endParaRPr lang="ca-ES" sz="2400" dirty="0"/>
          </a:p>
        </p:txBody>
      </p:sp>
      <p:sp>
        <p:nvSpPr>
          <p:cNvPr id="22"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2.1 Abast de la solució</a:t>
            </a:r>
            <a:endParaRPr lang="ca-ES" sz="1700" dirty="0"/>
          </a:p>
        </p:txBody>
      </p:sp>
      <p:sp>
        <p:nvSpPr>
          <p:cNvPr id="23"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14</a:t>
            </a:fld>
            <a:endParaRPr lang="ca-ES" noProof="0" dirty="0"/>
          </a:p>
        </p:txBody>
      </p:sp>
    </p:spTree>
    <p:extLst>
      <p:ext uri="{BB962C8B-B14F-4D97-AF65-F5344CB8AC3E}">
        <p14:creationId xmlns:p14="http://schemas.microsoft.com/office/powerpoint/2010/main" val="426865492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5.1 Llista i representació del PAA</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5.1.1 Llista de portfolis</a:t>
            </a:r>
            <a:endParaRPr lang="ca-ES" sz="1600" dirty="0">
              <a:solidFill>
                <a:schemeClr val="bg2">
                  <a:lumMod val="50000"/>
                </a:schemeClr>
              </a:solidFill>
            </a:endParaRPr>
          </a:p>
        </p:txBody>
      </p:sp>
      <p:sp>
        <p:nvSpPr>
          <p:cNvPr id="12" name="TextBox 11"/>
          <p:cNvSpPr txBox="1"/>
          <p:nvPr/>
        </p:nvSpPr>
        <p:spPr>
          <a:xfrm>
            <a:off x="5232227" y="1553721"/>
            <a:ext cx="4128747" cy="867919"/>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Portfolio</a:t>
            </a:r>
            <a:r>
              <a:rPr lang="ca-ES" sz="1200" b="0" i="1" dirty="0" smtClean="0">
                <a:latin typeface="+mn-lt"/>
                <a:sym typeface="Wingdings" pitchFamily="2" charset="2"/>
              </a:rPr>
              <a:t> Management –&gt; </a:t>
            </a:r>
            <a:r>
              <a:rPr lang="ca-ES" sz="1200" b="0" i="1" dirty="0" err="1" smtClean="0">
                <a:latin typeface="+mn-lt"/>
                <a:sym typeface="Wingdings" pitchFamily="2" charset="2"/>
              </a:rPr>
              <a:t>Portfolios</a:t>
            </a:r>
            <a:endParaRPr lang="ca-ES" sz="1200" b="0" i="1" dirty="0" smtClean="0">
              <a:latin typeface="+mn-lt"/>
            </a:endParaRPr>
          </a:p>
        </p:txBody>
      </p:sp>
      <p:sp>
        <p:nvSpPr>
          <p:cNvPr id="6" name="Isosceles Triangle 5"/>
          <p:cNvSpPr/>
          <p:nvPr/>
        </p:nvSpPr>
        <p:spPr bwMode="auto">
          <a:xfrm rot="5400000">
            <a:off x="4577833" y="183712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649394" y="4783783"/>
            <a:ext cx="8711580" cy="1558057"/>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2"/>
            </a:pPr>
            <a:r>
              <a:rPr lang="ca-ES" sz="1200" b="0" dirty="0" smtClean="0">
                <a:latin typeface="+mn-lt"/>
              </a:rPr>
              <a:t>Apareix la llista de portfolis que te visibilitat l’usuari segons el seu àmbit amb les següents dades:</a:t>
            </a:r>
          </a:p>
          <a:p>
            <a:pPr marL="620713" lvl="1" indent="-163513">
              <a:spcBef>
                <a:spcPts val="0"/>
              </a:spcBef>
              <a:buFont typeface="Arial" panose="020B0604020202020204" pitchFamily="34" charset="0"/>
              <a:buChar char="•"/>
            </a:pPr>
            <a:r>
              <a:rPr lang="ca-ES" sz="1200" dirty="0" smtClean="0">
                <a:latin typeface="+mn-lt"/>
              </a:rPr>
              <a:t>Portfoli:</a:t>
            </a:r>
            <a:r>
              <a:rPr lang="ca-ES" sz="1200" b="0" dirty="0" smtClean="0">
                <a:latin typeface="+mn-lt"/>
              </a:rPr>
              <a:t> Nom del Portfoli</a:t>
            </a:r>
          </a:p>
          <a:p>
            <a:pPr marL="620713" lvl="1" indent="-163513">
              <a:spcBef>
                <a:spcPts val="0"/>
              </a:spcBef>
              <a:buFont typeface="Arial" panose="020B0604020202020204" pitchFamily="34" charset="0"/>
              <a:buChar char="•"/>
            </a:pPr>
            <a:r>
              <a:rPr lang="ca-ES" sz="1200" dirty="0" err="1" smtClean="0">
                <a:latin typeface="+mn-lt"/>
              </a:rPr>
              <a:t>Start</a:t>
            </a:r>
            <a:r>
              <a:rPr lang="ca-ES" sz="1200" dirty="0" smtClean="0">
                <a:latin typeface="+mn-lt"/>
              </a:rPr>
              <a:t>/</a:t>
            </a:r>
            <a:r>
              <a:rPr lang="ca-ES" sz="1200" dirty="0" err="1" smtClean="0">
                <a:latin typeface="+mn-lt"/>
              </a:rPr>
              <a:t>Finish</a:t>
            </a:r>
            <a:r>
              <a:rPr lang="ca-ES" sz="1200" b="0" dirty="0" smtClean="0">
                <a:latin typeface="+mn-lt"/>
              </a:rPr>
              <a:t>: Dates Inici / Fi del portfoli</a:t>
            </a:r>
          </a:p>
          <a:p>
            <a:pPr marL="620713" lvl="1" indent="-163513">
              <a:spcBef>
                <a:spcPts val="0"/>
              </a:spcBef>
              <a:buFont typeface="Arial" panose="020B0604020202020204" pitchFamily="34" charset="0"/>
              <a:buChar char="•"/>
            </a:pPr>
            <a:r>
              <a:rPr lang="ca-ES" sz="1200" dirty="0" err="1" smtClean="0">
                <a:latin typeface="+mn-lt"/>
              </a:rPr>
              <a:t>Target</a:t>
            </a:r>
            <a:r>
              <a:rPr lang="ca-ES" sz="1200" dirty="0" smtClean="0">
                <a:latin typeface="+mn-lt"/>
              </a:rPr>
              <a:t> Cost</a:t>
            </a:r>
            <a:r>
              <a:rPr lang="ca-ES" sz="1200" b="0" dirty="0" smtClean="0">
                <a:latin typeface="+mn-lt"/>
              </a:rPr>
              <a:t>: Pressupost del portfoli</a:t>
            </a:r>
          </a:p>
          <a:p>
            <a:pPr marL="620713" lvl="1" indent="-163513">
              <a:spcBef>
                <a:spcPts val="0"/>
              </a:spcBef>
              <a:buFont typeface="Arial" panose="020B0604020202020204" pitchFamily="34" charset="0"/>
              <a:buChar char="•"/>
            </a:pPr>
            <a:r>
              <a:rPr lang="ca-ES" sz="1200" dirty="0" err="1" smtClean="0">
                <a:latin typeface="+mn-lt"/>
              </a:rPr>
              <a:t>Investment</a:t>
            </a:r>
            <a:r>
              <a:rPr lang="ca-ES" sz="1200" dirty="0" smtClean="0">
                <a:latin typeface="+mn-lt"/>
              </a:rPr>
              <a:t> </a:t>
            </a:r>
            <a:r>
              <a:rPr lang="ca-ES" sz="1200" dirty="0" err="1" smtClean="0">
                <a:latin typeface="+mn-lt"/>
              </a:rPr>
              <a:t>Planned</a:t>
            </a:r>
            <a:r>
              <a:rPr lang="ca-ES" sz="1200" dirty="0" smtClean="0">
                <a:latin typeface="+mn-lt"/>
              </a:rPr>
              <a:t> Cost</a:t>
            </a:r>
            <a:r>
              <a:rPr lang="ca-ES" sz="1200" b="0" dirty="0" smtClean="0">
                <a:latin typeface="+mn-lt"/>
              </a:rPr>
              <a:t>: Suma del imports de les idees associades al portfoli</a:t>
            </a:r>
          </a:p>
          <a:p>
            <a:pPr marL="620713" lvl="1" indent="-163513">
              <a:spcBef>
                <a:spcPts val="0"/>
              </a:spcBef>
              <a:buFont typeface="Arial" panose="020B0604020202020204" pitchFamily="34" charset="0"/>
              <a:buChar char="•"/>
            </a:pPr>
            <a:r>
              <a:rPr lang="ca-ES" sz="1200" dirty="0" err="1" smtClean="0">
                <a:latin typeface="+mn-lt"/>
              </a:rPr>
              <a:t>Target</a:t>
            </a:r>
            <a:r>
              <a:rPr lang="ca-ES" sz="1200" dirty="0" smtClean="0">
                <a:latin typeface="+mn-lt"/>
              </a:rPr>
              <a:t> to </a:t>
            </a:r>
            <a:r>
              <a:rPr lang="ca-ES" sz="1200" dirty="0" err="1" smtClean="0">
                <a:latin typeface="+mn-lt"/>
              </a:rPr>
              <a:t>Investment</a:t>
            </a:r>
            <a:r>
              <a:rPr lang="ca-ES" sz="1200" dirty="0" smtClean="0">
                <a:latin typeface="+mn-lt"/>
              </a:rPr>
              <a:t> </a:t>
            </a:r>
            <a:r>
              <a:rPr lang="ca-ES" sz="1200" dirty="0" err="1" smtClean="0">
                <a:latin typeface="+mn-lt"/>
              </a:rPr>
              <a:t>Planned</a:t>
            </a:r>
            <a:r>
              <a:rPr lang="ca-ES" sz="1200" dirty="0" smtClean="0">
                <a:latin typeface="+mn-lt"/>
              </a:rPr>
              <a:t> Total Cost </a:t>
            </a:r>
            <a:r>
              <a:rPr lang="ca-ES" sz="1200" dirty="0" err="1" smtClean="0">
                <a:latin typeface="+mn-lt"/>
              </a:rPr>
              <a:t>Variance</a:t>
            </a:r>
            <a:r>
              <a:rPr lang="ca-ES" sz="1200" b="0" dirty="0" smtClean="0">
                <a:latin typeface="+mn-lt"/>
              </a:rPr>
              <a:t>: Diferència entre </a:t>
            </a:r>
            <a:r>
              <a:rPr lang="ca-ES" sz="1200" b="0" dirty="0" err="1" smtClean="0">
                <a:latin typeface="+mn-lt"/>
              </a:rPr>
              <a:t>Target</a:t>
            </a:r>
            <a:r>
              <a:rPr lang="ca-ES" sz="1200" b="0" dirty="0" smtClean="0">
                <a:latin typeface="+mn-lt"/>
              </a:rPr>
              <a:t> Cost i </a:t>
            </a:r>
            <a:r>
              <a:rPr lang="ca-ES" sz="1200" b="0" dirty="0" err="1" smtClean="0">
                <a:latin typeface="+mn-lt"/>
              </a:rPr>
              <a:t>Investment</a:t>
            </a:r>
            <a:r>
              <a:rPr lang="ca-ES" sz="1200" b="0" dirty="0" smtClean="0">
                <a:latin typeface="+mn-lt"/>
              </a:rPr>
              <a:t> </a:t>
            </a:r>
            <a:r>
              <a:rPr lang="ca-ES" sz="1200" b="0" dirty="0" err="1" smtClean="0">
                <a:latin typeface="+mn-lt"/>
              </a:rPr>
              <a:t>Planned</a:t>
            </a:r>
            <a:r>
              <a:rPr lang="ca-ES" sz="1200" b="0" dirty="0" smtClean="0">
                <a:latin typeface="+mn-lt"/>
              </a:rPr>
              <a:t> Cost.</a:t>
            </a:r>
          </a:p>
          <a:p>
            <a:pPr marL="620713" lvl="1" indent="-163513">
              <a:spcBef>
                <a:spcPts val="0"/>
              </a:spcBef>
              <a:buFont typeface="Arial" panose="020B0604020202020204" pitchFamily="34" charset="0"/>
              <a:buChar char="•"/>
            </a:pPr>
            <a:r>
              <a:rPr lang="ca-ES" sz="1200" dirty="0" smtClean="0">
                <a:latin typeface="+mn-lt"/>
              </a:rPr>
              <a:t>OBS CTTI</a:t>
            </a:r>
            <a:r>
              <a:rPr lang="ca-ES" sz="1200" b="0" dirty="0" smtClean="0">
                <a:latin typeface="+mn-lt"/>
              </a:rPr>
              <a:t>: Àmbit al que pertany el Portfoli</a:t>
            </a:r>
            <a:endParaRPr lang="ca-ES" sz="1200" b="0" dirty="0">
              <a:latin typeface="+mn-lt"/>
            </a:endParaRPr>
          </a:p>
        </p:txBody>
      </p:sp>
      <p:sp>
        <p:nvSpPr>
          <p:cNvPr id="32" name="Isosceles Triangle 31"/>
          <p:cNvSpPr/>
          <p:nvPr/>
        </p:nvSpPr>
        <p:spPr bwMode="auto">
          <a:xfrm rot="10800000">
            <a:off x="3733505" y="459277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2" name="1 Grupo"/>
          <p:cNvGrpSpPr/>
          <p:nvPr/>
        </p:nvGrpSpPr>
        <p:grpSpPr>
          <a:xfrm>
            <a:off x="778802" y="1409848"/>
            <a:ext cx="3504931" cy="1007472"/>
            <a:chOff x="649394" y="1371711"/>
            <a:chExt cx="4296094" cy="1640997"/>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394" y="1371711"/>
              <a:ext cx="4296094" cy="164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012293" y="2050094"/>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Oval 37"/>
          <p:cNvSpPr/>
          <p:nvPr/>
        </p:nvSpPr>
        <p:spPr bwMode="auto">
          <a:xfrm>
            <a:off x="409257" y="136574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803" y="2554843"/>
            <a:ext cx="6269698" cy="200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Oval 34"/>
          <p:cNvSpPr/>
          <p:nvPr/>
        </p:nvSpPr>
        <p:spPr bwMode="auto">
          <a:xfrm>
            <a:off x="405315" y="252944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21" name="Oval 20"/>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4792396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a:t>
            </a:r>
            <a:r>
              <a:rPr lang="ca-ES" sz="1700" dirty="0"/>
              <a:t>.1 Llista i representació del PAA</a:t>
            </a:r>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5.1.2 Representació del PAA (1/2)</a:t>
            </a:r>
            <a:endParaRPr lang="ca-ES" sz="1600" dirty="0">
              <a:solidFill>
                <a:schemeClr val="bg2">
                  <a:lumMod val="50000"/>
                </a:schemeClr>
              </a:solidFill>
            </a:endParaRPr>
          </a:p>
        </p:txBody>
      </p:sp>
      <p:sp>
        <p:nvSpPr>
          <p:cNvPr id="12" name="TextBox 11"/>
          <p:cNvSpPr txBox="1"/>
          <p:nvPr/>
        </p:nvSpPr>
        <p:spPr>
          <a:xfrm>
            <a:off x="5589431" y="1522349"/>
            <a:ext cx="3779457" cy="695325"/>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 sobre de la llista de portfolis, clicar sobre la icona </a:t>
            </a:r>
            <a:r>
              <a:rPr lang="ca-ES" sz="1200" dirty="0" smtClean="0">
                <a:latin typeface="+mn-lt"/>
              </a:rPr>
              <a:t>(+)</a:t>
            </a:r>
            <a:r>
              <a:rPr lang="ca-ES" sz="1200" b="0" dirty="0" smtClean="0">
                <a:latin typeface="+mn-lt"/>
              </a:rPr>
              <a:t> per desplegar les opcions de filtre</a:t>
            </a:r>
            <a:endParaRPr lang="ca-ES" sz="1200" b="0" i="1" dirty="0" smtClean="0">
              <a:latin typeface="+mn-lt"/>
            </a:endParaRPr>
          </a:p>
        </p:txBody>
      </p:sp>
      <p:sp>
        <p:nvSpPr>
          <p:cNvPr id="6" name="Isosceles Triangle 5"/>
          <p:cNvSpPr/>
          <p:nvPr/>
        </p:nvSpPr>
        <p:spPr bwMode="auto">
          <a:xfrm rot="5400000">
            <a:off x="5151069" y="17935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606835" y="2369616"/>
            <a:ext cx="3779457" cy="2237639"/>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2"/>
            </a:pPr>
            <a:r>
              <a:rPr lang="ca-ES" sz="1200" b="0" dirty="0" smtClean="0">
                <a:latin typeface="+mn-lt"/>
              </a:rPr>
              <a:t>Apareixen les opcions de filtre, seleccionar el valor </a:t>
            </a:r>
            <a:r>
              <a:rPr lang="ca-ES" sz="1200" dirty="0" err="1" smtClean="0">
                <a:latin typeface="+mn-lt"/>
              </a:rPr>
              <a:t>Yes</a:t>
            </a:r>
            <a:r>
              <a:rPr lang="ca-ES" sz="1200" b="0" dirty="0" smtClean="0">
                <a:latin typeface="+mn-lt"/>
              </a:rPr>
              <a:t> de la llista desplegable del camp </a:t>
            </a:r>
            <a:r>
              <a:rPr lang="ca-ES" sz="1200" dirty="0" smtClean="0">
                <a:latin typeface="+mn-lt"/>
              </a:rPr>
              <a:t>PAA</a:t>
            </a:r>
            <a:r>
              <a:rPr lang="ca-ES" sz="1200" b="0" dirty="0" smtClean="0">
                <a:latin typeface="+mn-lt"/>
              </a:rPr>
              <a:t>, per filtrar només aquells portfolis marcats com part del PAA de l’àmbit del usuari.</a:t>
            </a:r>
          </a:p>
        </p:txBody>
      </p:sp>
      <p:sp>
        <p:nvSpPr>
          <p:cNvPr id="32" name="Isosceles Triangle 31"/>
          <p:cNvSpPr/>
          <p:nvPr/>
        </p:nvSpPr>
        <p:spPr bwMode="auto">
          <a:xfrm rot="5400000">
            <a:off x="5150554" y="342264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5" name="4 Grupo"/>
          <p:cNvGrpSpPr/>
          <p:nvPr/>
        </p:nvGrpSpPr>
        <p:grpSpPr>
          <a:xfrm>
            <a:off x="755650" y="1522350"/>
            <a:ext cx="3346450" cy="743236"/>
            <a:chOff x="682306" y="1522350"/>
            <a:chExt cx="4159325" cy="74323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2306" y="1522350"/>
              <a:ext cx="415932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9"/>
            <p:cNvCxnSpPr/>
            <p:nvPr/>
          </p:nvCxnSpPr>
          <p:spPr bwMode="auto">
            <a:xfrm flipH="1" flipV="1">
              <a:off x="972479" y="2036184"/>
              <a:ext cx="292090" cy="229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Oval 37"/>
          <p:cNvSpPr/>
          <p:nvPr/>
        </p:nvSpPr>
        <p:spPr bwMode="auto">
          <a:xfrm>
            <a:off x="484001" y="129433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grpSp>
        <p:nvGrpSpPr>
          <p:cNvPr id="7" name="6 Grupo"/>
          <p:cNvGrpSpPr/>
          <p:nvPr/>
        </p:nvGrpSpPr>
        <p:grpSpPr>
          <a:xfrm>
            <a:off x="754512" y="2369616"/>
            <a:ext cx="4133729" cy="2237640"/>
            <a:chOff x="583932" y="2721223"/>
            <a:chExt cx="4257699" cy="223764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3932" y="2721223"/>
              <a:ext cx="4257699" cy="22376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5" name="Straight Arrow Connector 9"/>
            <p:cNvCxnSpPr/>
            <p:nvPr/>
          </p:nvCxnSpPr>
          <p:spPr bwMode="auto">
            <a:xfrm flipH="1" flipV="1">
              <a:off x="1816540" y="4591815"/>
              <a:ext cx="292090" cy="229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9126" y="4782530"/>
            <a:ext cx="4222506"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val 34"/>
          <p:cNvSpPr/>
          <p:nvPr/>
        </p:nvSpPr>
        <p:spPr bwMode="auto">
          <a:xfrm>
            <a:off x="484000" y="459455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29" name="Rectangle 18"/>
          <p:cNvSpPr/>
          <p:nvPr/>
        </p:nvSpPr>
        <p:spPr bwMode="auto">
          <a:xfrm>
            <a:off x="670744" y="4970502"/>
            <a:ext cx="619151" cy="38352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TextBox 11"/>
          <p:cNvSpPr txBox="1"/>
          <p:nvPr/>
        </p:nvSpPr>
        <p:spPr>
          <a:xfrm>
            <a:off x="5606835" y="4782530"/>
            <a:ext cx="3779457" cy="57150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Clicar sobre el botó </a:t>
            </a:r>
            <a:r>
              <a:rPr lang="ca-ES" sz="1200" dirty="0" err="1" smtClean="0">
                <a:latin typeface="+mn-lt"/>
              </a:rPr>
              <a:t>Filter</a:t>
            </a:r>
            <a:r>
              <a:rPr lang="ca-ES" sz="1200" dirty="0" smtClean="0">
                <a:latin typeface="+mn-lt"/>
              </a:rPr>
              <a:t>. </a:t>
            </a:r>
            <a:endParaRPr lang="ca-ES" sz="1200" i="1" dirty="0" smtClean="0">
              <a:latin typeface="+mn-lt"/>
            </a:endParaRPr>
          </a:p>
        </p:txBody>
      </p:sp>
      <p:sp>
        <p:nvSpPr>
          <p:cNvPr id="31" name="Isosceles Triangle 5"/>
          <p:cNvSpPr/>
          <p:nvPr/>
        </p:nvSpPr>
        <p:spPr bwMode="auto">
          <a:xfrm rot="5400000">
            <a:off x="5150555" y="499280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TextBox 11"/>
          <p:cNvSpPr txBox="1"/>
          <p:nvPr/>
        </p:nvSpPr>
        <p:spPr>
          <a:xfrm>
            <a:off x="5606835" y="5635632"/>
            <a:ext cx="3779457" cy="579105"/>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Clicar sobre la icona </a:t>
            </a:r>
            <a:r>
              <a:rPr lang="ca-ES" sz="1200" dirty="0" smtClean="0">
                <a:latin typeface="+mn-lt"/>
              </a:rPr>
              <a:t>(-)</a:t>
            </a:r>
            <a:r>
              <a:rPr lang="ca-ES" sz="1200" b="0" dirty="0" smtClean="0">
                <a:latin typeface="+mn-lt"/>
              </a:rPr>
              <a:t> per tornar a plegar les opcions de filtre.</a:t>
            </a:r>
            <a:endParaRPr lang="ca-ES" sz="1200" b="0" i="1" dirty="0" smtClean="0">
              <a:latin typeface="+mn-lt"/>
            </a:endParaRPr>
          </a:p>
        </p:txBody>
      </p:sp>
      <p:sp>
        <p:nvSpPr>
          <p:cNvPr id="34" name="Isosceles Triangle 5"/>
          <p:cNvSpPr/>
          <p:nvPr/>
        </p:nvSpPr>
        <p:spPr bwMode="auto">
          <a:xfrm rot="5400000">
            <a:off x="5150555" y="58663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1" name="10 Grupo"/>
          <p:cNvGrpSpPr/>
          <p:nvPr/>
        </p:nvGrpSpPr>
        <p:grpSpPr>
          <a:xfrm>
            <a:off x="619126" y="5635632"/>
            <a:ext cx="4222505" cy="622360"/>
            <a:chOff x="592956" y="5630078"/>
            <a:chExt cx="4222505" cy="726788"/>
          </a:xfrm>
        </p:grpSpPr>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2956" y="5630078"/>
              <a:ext cx="422250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Arrow Connector 9"/>
            <p:cNvCxnSpPr/>
            <p:nvPr/>
          </p:nvCxnSpPr>
          <p:spPr bwMode="auto">
            <a:xfrm flipH="1" flipV="1">
              <a:off x="808104" y="6127464"/>
              <a:ext cx="292090" cy="229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Oval 35"/>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37" name="Oval 36"/>
          <p:cNvSpPr/>
          <p:nvPr/>
        </p:nvSpPr>
        <p:spPr bwMode="auto">
          <a:xfrm>
            <a:off x="460787" y="540955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41" name="Oval 40"/>
          <p:cNvSpPr/>
          <p:nvPr/>
        </p:nvSpPr>
        <p:spPr bwMode="auto">
          <a:xfrm>
            <a:off x="484001" y="22369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6167258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305" y="1651710"/>
            <a:ext cx="8333702" cy="269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5.1 Llista i representació del PAA</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5.1.2 </a:t>
            </a:r>
            <a:r>
              <a:rPr lang="ca-ES" sz="1600" dirty="0">
                <a:solidFill>
                  <a:schemeClr val="bg2">
                    <a:lumMod val="50000"/>
                  </a:schemeClr>
                </a:solidFill>
              </a:rPr>
              <a:t>Representació del PAA </a:t>
            </a:r>
            <a:r>
              <a:rPr lang="ca-ES" sz="1600" dirty="0" smtClean="0">
                <a:solidFill>
                  <a:schemeClr val="bg2">
                    <a:lumMod val="50000"/>
                  </a:schemeClr>
                </a:solidFill>
              </a:rPr>
              <a:t>(2/2</a:t>
            </a:r>
            <a:r>
              <a:rPr lang="ca-ES" sz="1600" dirty="0">
                <a:solidFill>
                  <a:schemeClr val="bg2">
                    <a:lumMod val="50000"/>
                  </a:schemeClr>
                </a:solidFill>
              </a:rPr>
              <a:t>)</a:t>
            </a:r>
          </a:p>
        </p:txBody>
      </p:sp>
      <p:sp>
        <p:nvSpPr>
          <p:cNvPr id="27" name="TextBox 26"/>
          <p:cNvSpPr txBox="1"/>
          <p:nvPr/>
        </p:nvSpPr>
        <p:spPr>
          <a:xfrm>
            <a:off x="682305" y="4737600"/>
            <a:ext cx="8333702" cy="1563557"/>
          </a:xfrm>
          <a:prstGeom prst="rect">
            <a:avLst/>
          </a:prstGeom>
          <a:noFill/>
          <a:ln>
            <a:solidFill>
              <a:schemeClr val="accent1"/>
            </a:solidFill>
          </a:ln>
        </p:spPr>
        <p:txBody>
          <a:bodyPr wrap="square" rtlCol="0" anchor="ctr">
            <a:noAutofit/>
          </a:bodyPr>
          <a:lstStyle/>
          <a:p>
            <a:pPr marL="685800" lvl="1" indent="-228600">
              <a:spcBef>
                <a:spcPts val="0"/>
              </a:spcBef>
              <a:buFont typeface="+mj-lt"/>
              <a:buAutoNum type="arabicPeriod" startAt="5"/>
            </a:pPr>
            <a:r>
              <a:rPr lang="ca-ES" sz="1200" b="0" dirty="0" smtClean="0">
                <a:latin typeface="+mn-lt"/>
              </a:rPr>
              <a:t>Apareix la llista de portfolis corresponents al PAA del àmbit del usuari. La llista representa el PAA del àmbit. </a:t>
            </a:r>
            <a:br>
              <a:rPr lang="ca-ES" sz="1200" b="0" dirty="0" smtClean="0">
                <a:latin typeface="+mn-lt"/>
              </a:rPr>
            </a:br>
            <a:endParaRPr lang="ca-ES" sz="1200" b="0" dirty="0">
              <a:latin typeface="+mn-lt"/>
            </a:endParaRPr>
          </a:p>
          <a:p>
            <a:pPr marL="685800" lvl="1" indent="-228600">
              <a:spcBef>
                <a:spcPts val="0"/>
              </a:spcBef>
              <a:buFont typeface="+mj-lt"/>
              <a:buAutoNum type="arabicPeriod" startAt="5"/>
            </a:pPr>
            <a:r>
              <a:rPr lang="ca-ES" sz="1200" b="0" dirty="0" smtClean="0">
                <a:latin typeface="+mn-lt"/>
              </a:rPr>
              <a:t>La fila </a:t>
            </a:r>
            <a:r>
              <a:rPr lang="ca-ES" sz="1200" dirty="0" smtClean="0">
                <a:latin typeface="+mn-lt"/>
              </a:rPr>
              <a:t>Total </a:t>
            </a:r>
            <a:r>
              <a:rPr lang="ca-ES" sz="1200" b="0" dirty="0" smtClean="0">
                <a:latin typeface="+mn-lt"/>
              </a:rPr>
              <a:t> mostra la suma de les següent columnes del tots el portfolis del PAA:</a:t>
            </a:r>
          </a:p>
          <a:p>
            <a:pPr marL="685800" lvl="1" indent="-228600">
              <a:spcBef>
                <a:spcPts val="0"/>
              </a:spcBef>
              <a:buFont typeface="Arial" panose="020B0604020202020204" pitchFamily="34" charset="0"/>
              <a:buChar char="•"/>
            </a:pPr>
            <a:r>
              <a:rPr lang="ca-ES" sz="1200" dirty="0" err="1" smtClean="0">
                <a:latin typeface="+mn-lt"/>
              </a:rPr>
              <a:t>Target</a:t>
            </a:r>
            <a:r>
              <a:rPr lang="ca-ES" sz="1200" dirty="0" smtClean="0">
                <a:latin typeface="+mn-lt"/>
              </a:rPr>
              <a:t> Cost</a:t>
            </a:r>
            <a:r>
              <a:rPr lang="ca-ES" sz="1200" b="0" dirty="0" smtClean="0">
                <a:latin typeface="+mn-lt"/>
              </a:rPr>
              <a:t>: Pressupost total del PAA</a:t>
            </a:r>
            <a:endParaRPr lang="ca-ES" sz="1200" dirty="0" smtClean="0">
              <a:latin typeface="+mn-lt"/>
            </a:endParaRPr>
          </a:p>
          <a:p>
            <a:pPr marL="685800" lvl="1" indent="-228600">
              <a:spcBef>
                <a:spcPts val="0"/>
              </a:spcBef>
              <a:buFont typeface="Arial" panose="020B0604020202020204" pitchFamily="34" charset="0"/>
              <a:buChar char="•"/>
            </a:pPr>
            <a:r>
              <a:rPr lang="ca-ES" sz="1200" dirty="0" err="1" smtClean="0">
                <a:latin typeface="+mn-lt"/>
              </a:rPr>
              <a:t>Investment</a:t>
            </a:r>
            <a:r>
              <a:rPr lang="ca-ES" sz="1200" dirty="0" smtClean="0">
                <a:latin typeface="+mn-lt"/>
              </a:rPr>
              <a:t> </a:t>
            </a:r>
            <a:r>
              <a:rPr lang="ca-ES" sz="1200" dirty="0" err="1" smtClean="0">
                <a:latin typeface="+mn-lt"/>
              </a:rPr>
              <a:t>Planned</a:t>
            </a:r>
            <a:r>
              <a:rPr lang="ca-ES" sz="1200" dirty="0" smtClean="0">
                <a:latin typeface="+mn-lt"/>
              </a:rPr>
              <a:t> Cost: </a:t>
            </a:r>
            <a:r>
              <a:rPr lang="ca-ES" sz="1200" b="0" dirty="0" smtClean="0">
                <a:latin typeface="+mn-lt"/>
              </a:rPr>
              <a:t>Cost de les Idees incloses al PAA</a:t>
            </a:r>
            <a:endParaRPr lang="ca-ES" sz="1200" dirty="0" smtClean="0">
              <a:latin typeface="+mn-lt"/>
            </a:endParaRPr>
          </a:p>
          <a:p>
            <a:pPr marL="685800" lvl="1" indent="-228600">
              <a:spcBef>
                <a:spcPts val="0"/>
              </a:spcBef>
              <a:buFont typeface="Arial" panose="020B0604020202020204" pitchFamily="34" charset="0"/>
              <a:buChar char="•"/>
            </a:pPr>
            <a:r>
              <a:rPr lang="ca-ES" sz="1200" dirty="0" err="1" smtClean="0">
                <a:latin typeface="+mn-lt"/>
              </a:rPr>
              <a:t>Target</a:t>
            </a:r>
            <a:r>
              <a:rPr lang="ca-ES" sz="1200" dirty="0" smtClean="0">
                <a:latin typeface="+mn-lt"/>
              </a:rPr>
              <a:t> to </a:t>
            </a:r>
            <a:r>
              <a:rPr lang="ca-ES" sz="1200" dirty="0" err="1" smtClean="0">
                <a:latin typeface="+mn-lt"/>
              </a:rPr>
              <a:t>Investment</a:t>
            </a:r>
            <a:r>
              <a:rPr lang="ca-ES" sz="1200" dirty="0" smtClean="0">
                <a:latin typeface="+mn-lt"/>
              </a:rPr>
              <a:t> </a:t>
            </a:r>
            <a:r>
              <a:rPr lang="ca-ES" sz="1200" dirty="0" err="1" smtClean="0">
                <a:latin typeface="+mn-lt"/>
              </a:rPr>
              <a:t>Planned</a:t>
            </a:r>
            <a:r>
              <a:rPr lang="ca-ES" sz="1200" dirty="0" smtClean="0">
                <a:latin typeface="+mn-lt"/>
              </a:rPr>
              <a:t> Total Cost </a:t>
            </a:r>
            <a:r>
              <a:rPr lang="ca-ES" sz="1200" dirty="0" err="1" smtClean="0">
                <a:latin typeface="+mn-lt"/>
              </a:rPr>
              <a:t>Variance</a:t>
            </a:r>
            <a:r>
              <a:rPr lang="ca-ES" sz="1200" b="0" dirty="0" smtClean="0">
                <a:latin typeface="+mn-lt"/>
              </a:rPr>
              <a:t>: Pressupost disponible sense assignar del PAA.</a:t>
            </a:r>
            <a:endParaRPr lang="ca-ES" sz="1200" dirty="0" smtClean="0">
              <a:latin typeface="+mn-lt"/>
            </a:endParaRPr>
          </a:p>
        </p:txBody>
      </p:sp>
      <p:sp>
        <p:nvSpPr>
          <p:cNvPr id="32" name="Isosceles Triangle 31"/>
          <p:cNvSpPr/>
          <p:nvPr/>
        </p:nvSpPr>
        <p:spPr bwMode="auto">
          <a:xfrm rot="10800000">
            <a:off x="4666131" y="450307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1" name="Oval 37"/>
          <p:cNvSpPr/>
          <p:nvPr/>
        </p:nvSpPr>
        <p:spPr bwMode="auto">
          <a:xfrm>
            <a:off x="387740" y="404955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6</a:t>
            </a:r>
          </a:p>
        </p:txBody>
      </p:sp>
      <p:sp>
        <p:nvSpPr>
          <p:cNvPr id="38" name="Oval 37"/>
          <p:cNvSpPr/>
          <p:nvPr/>
        </p:nvSpPr>
        <p:spPr bwMode="auto">
          <a:xfrm>
            <a:off x="439330" y="13929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22" name="Rectangle 18"/>
          <p:cNvSpPr/>
          <p:nvPr/>
        </p:nvSpPr>
        <p:spPr bwMode="auto">
          <a:xfrm>
            <a:off x="4846277" y="4109696"/>
            <a:ext cx="3628021" cy="19176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Oval 16"/>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65044649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a:t>
            </a:r>
            <a:r>
              <a:rPr lang="ca-ES" sz="1700" dirty="0"/>
              <a:t>.2 Dades i estructura bàsica d'un portfoli</a:t>
            </a:r>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5.2.1 Propietats d’un portfoli</a:t>
            </a:r>
            <a:endParaRPr lang="ca-ES" sz="1600" dirty="0">
              <a:solidFill>
                <a:schemeClr val="bg2">
                  <a:lumMod val="50000"/>
                </a:schemeClr>
              </a:solidFill>
            </a:endParaRPr>
          </a:p>
        </p:txBody>
      </p:sp>
      <p:sp>
        <p:nvSpPr>
          <p:cNvPr id="12" name="TextBox 11"/>
          <p:cNvSpPr txBox="1"/>
          <p:nvPr/>
        </p:nvSpPr>
        <p:spPr>
          <a:xfrm>
            <a:off x="5589431" y="1549401"/>
            <a:ext cx="3698751" cy="163096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Per accedir a les propietats d’un portfoli. A la llista de portfolis, clicar sobre el nom del portfoli desitjat.</a:t>
            </a:r>
            <a:endParaRPr lang="ca-ES" sz="1200" b="0" i="1" dirty="0" smtClean="0">
              <a:latin typeface="+mn-lt"/>
            </a:endParaRP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589431" y="3341076"/>
            <a:ext cx="3648115" cy="2983523"/>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2"/>
            </a:pPr>
            <a:r>
              <a:rPr lang="ca-ES" sz="1200" b="0" dirty="0" smtClean="0">
                <a:latin typeface="+mn-lt"/>
              </a:rPr>
              <a:t>Apareix la pantalla de propietats:</a:t>
            </a:r>
          </a:p>
          <a:p>
            <a:pPr marL="534988" lvl="1" indent="-77788">
              <a:spcBef>
                <a:spcPts val="0"/>
              </a:spcBef>
              <a:buFont typeface="Arial" panose="020B0604020202020204" pitchFamily="34" charset="0"/>
              <a:buChar char="•"/>
            </a:pPr>
            <a:r>
              <a:rPr lang="ca-ES" sz="1200" b="0" dirty="0" err="1" smtClean="0">
                <a:latin typeface="+mn-lt"/>
              </a:rPr>
              <a:t>Portfolio</a:t>
            </a:r>
            <a:r>
              <a:rPr lang="ca-ES" sz="1200" b="0" dirty="0" smtClean="0">
                <a:latin typeface="+mn-lt"/>
              </a:rPr>
              <a:t> </a:t>
            </a:r>
            <a:r>
              <a:rPr lang="ca-ES" sz="1200" b="0" dirty="0" err="1" smtClean="0">
                <a:latin typeface="+mn-lt"/>
              </a:rPr>
              <a:t>Name</a:t>
            </a:r>
            <a:r>
              <a:rPr lang="ca-ES" sz="1200" b="0" dirty="0" smtClean="0">
                <a:latin typeface="+mn-lt"/>
              </a:rPr>
              <a:t>: Nom</a:t>
            </a:r>
          </a:p>
          <a:p>
            <a:pPr marL="534988" lvl="1" indent="-77788">
              <a:spcBef>
                <a:spcPts val="0"/>
              </a:spcBef>
              <a:buFont typeface="Arial" panose="020B0604020202020204" pitchFamily="34" charset="0"/>
              <a:buChar char="•"/>
            </a:pPr>
            <a:r>
              <a:rPr lang="ca-ES" sz="1200" b="0" dirty="0" err="1" smtClean="0">
                <a:latin typeface="+mn-lt"/>
              </a:rPr>
              <a:t>Description</a:t>
            </a:r>
            <a:r>
              <a:rPr lang="ca-ES" sz="1200" b="0" dirty="0" smtClean="0">
                <a:latin typeface="+mn-lt"/>
              </a:rPr>
              <a:t>: Descripció</a:t>
            </a:r>
          </a:p>
          <a:p>
            <a:pPr marL="534988" lvl="1" indent="-77788">
              <a:spcBef>
                <a:spcPts val="0"/>
              </a:spcBef>
              <a:buFont typeface="Arial" panose="020B0604020202020204" pitchFamily="34" charset="0"/>
              <a:buChar char="•"/>
            </a:pPr>
            <a:r>
              <a:rPr lang="ca-ES" sz="1200" b="0" dirty="0" smtClean="0">
                <a:latin typeface="+mn-lt"/>
              </a:rPr>
              <a:t>PAA: Si pertanys al PAA</a:t>
            </a:r>
          </a:p>
          <a:p>
            <a:pPr marL="534988" lvl="1" indent="-77788">
              <a:spcBef>
                <a:spcPts val="0"/>
              </a:spcBef>
              <a:buFont typeface="Arial" panose="020B0604020202020204" pitchFamily="34" charset="0"/>
              <a:buChar char="•"/>
            </a:pPr>
            <a:r>
              <a:rPr lang="ca-ES" sz="1200" b="0" dirty="0" err="1" smtClean="0">
                <a:latin typeface="+mn-lt"/>
              </a:rPr>
              <a:t>Government</a:t>
            </a:r>
            <a:r>
              <a:rPr lang="ca-ES" sz="1200" b="0" dirty="0" smtClean="0">
                <a:latin typeface="+mn-lt"/>
              </a:rPr>
              <a:t> </a:t>
            </a:r>
            <a:r>
              <a:rPr lang="ca-ES" sz="1200" b="0" dirty="0" err="1" smtClean="0">
                <a:latin typeface="+mn-lt"/>
              </a:rPr>
              <a:t>Plan</a:t>
            </a:r>
            <a:r>
              <a:rPr lang="ca-ES" sz="1200" b="0" dirty="0" smtClean="0">
                <a:latin typeface="+mn-lt"/>
              </a:rPr>
              <a:t>: Pla de Govern vinculat</a:t>
            </a:r>
          </a:p>
          <a:p>
            <a:pPr marL="534988" lvl="1" indent="-77788">
              <a:spcBef>
                <a:spcPts val="0"/>
              </a:spcBef>
              <a:buFont typeface="Arial" panose="020B0604020202020204" pitchFamily="34" charset="0"/>
              <a:buChar char="•"/>
            </a:pPr>
            <a:r>
              <a:rPr lang="ca-ES" sz="1200" b="0" dirty="0" err="1" smtClean="0">
                <a:latin typeface="+mn-lt"/>
              </a:rPr>
              <a:t>Start</a:t>
            </a:r>
            <a:r>
              <a:rPr lang="ca-ES" sz="1200" b="0" dirty="0" smtClean="0">
                <a:latin typeface="+mn-lt"/>
              </a:rPr>
              <a:t> / </a:t>
            </a:r>
            <a:r>
              <a:rPr lang="ca-ES" sz="1200" b="0" dirty="0" err="1" smtClean="0">
                <a:latin typeface="+mn-lt"/>
              </a:rPr>
              <a:t>Finish</a:t>
            </a:r>
            <a:r>
              <a:rPr lang="ca-ES" sz="1200" b="0" dirty="0" smtClean="0">
                <a:latin typeface="+mn-lt"/>
              </a:rPr>
              <a:t> </a:t>
            </a:r>
            <a:r>
              <a:rPr lang="ca-ES" sz="1200" b="0" dirty="0" err="1" smtClean="0">
                <a:latin typeface="+mn-lt"/>
              </a:rPr>
              <a:t>Date</a:t>
            </a:r>
            <a:r>
              <a:rPr lang="ca-ES" sz="1200" b="0" dirty="0" smtClean="0">
                <a:latin typeface="+mn-lt"/>
              </a:rPr>
              <a:t>: Inici / Fi dates abast</a:t>
            </a:r>
          </a:p>
          <a:p>
            <a:pPr marL="534988" lvl="1" indent="-77788">
              <a:spcBef>
                <a:spcPts val="0"/>
              </a:spcBef>
              <a:buFont typeface="Arial" panose="020B0604020202020204" pitchFamily="34" charset="0"/>
              <a:buChar char="•"/>
            </a:pPr>
            <a:r>
              <a:rPr lang="ca-ES" sz="1200" b="0" dirty="0" smtClean="0">
                <a:latin typeface="+mn-lt"/>
              </a:rPr>
              <a:t>Objectives: Objectius</a:t>
            </a:r>
          </a:p>
          <a:p>
            <a:pPr marL="534988" lvl="1" indent="-77788">
              <a:spcBef>
                <a:spcPts val="0"/>
              </a:spcBef>
              <a:buFont typeface="Arial" panose="020B0604020202020204" pitchFamily="34" charset="0"/>
              <a:buChar char="•"/>
            </a:pPr>
            <a:r>
              <a:rPr lang="ca-ES" sz="1200" b="0" dirty="0" err="1" smtClean="0">
                <a:latin typeface="+mn-lt"/>
              </a:rPr>
              <a:t>Observations</a:t>
            </a:r>
            <a:r>
              <a:rPr lang="ca-ES" sz="1200" b="0" dirty="0" smtClean="0">
                <a:latin typeface="+mn-lt"/>
              </a:rPr>
              <a:t>: Observacions</a:t>
            </a:r>
          </a:p>
          <a:p>
            <a:pPr marL="534988" lvl="1" indent="-77788">
              <a:spcBef>
                <a:spcPts val="0"/>
              </a:spcBef>
              <a:buFont typeface="Arial" panose="020B0604020202020204" pitchFamily="34" charset="0"/>
              <a:buChar char="•"/>
            </a:pPr>
            <a:r>
              <a:rPr lang="ca-ES" sz="1200" b="0" dirty="0" err="1" smtClean="0">
                <a:latin typeface="+mn-lt"/>
              </a:rPr>
              <a:t>Stakeholder</a:t>
            </a:r>
            <a:r>
              <a:rPr lang="ca-ES" sz="1200" b="0" dirty="0" smtClean="0">
                <a:latin typeface="+mn-lt"/>
              </a:rPr>
              <a:t>: visualitzadors</a:t>
            </a:r>
          </a:p>
          <a:p>
            <a:pPr marL="534988" lvl="1" indent="-77788">
              <a:spcBef>
                <a:spcPts val="0"/>
              </a:spcBef>
              <a:buFont typeface="Arial" panose="020B0604020202020204" pitchFamily="34" charset="0"/>
              <a:buChar char="•"/>
            </a:pPr>
            <a:r>
              <a:rPr lang="ca-ES" sz="1200" b="0" dirty="0" smtClean="0">
                <a:latin typeface="+mn-lt"/>
              </a:rPr>
              <a:t>Managers: Gestor de Portfoli</a:t>
            </a:r>
          </a:p>
          <a:p>
            <a:pPr marL="534988" lvl="1" indent="-77788">
              <a:spcBef>
                <a:spcPts val="0"/>
              </a:spcBef>
              <a:buFont typeface="Arial" panose="020B0604020202020204" pitchFamily="34" charset="0"/>
              <a:buChar char="•"/>
            </a:pPr>
            <a:r>
              <a:rPr lang="ca-ES" sz="1200" b="0" dirty="0" err="1" smtClean="0">
                <a:latin typeface="+mn-lt"/>
              </a:rPr>
              <a:t>Portfolio</a:t>
            </a:r>
            <a:r>
              <a:rPr lang="ca-ES" sz="1200" b="0" dirty="0" smtClean="0">
                <a:latin typeface="+mn-lt"/>
              </a:rPr>
              <a:t> </a:t>
            </a:r>
            <a:r>
              <a:rPr lang="ca-ES" sz="1200" b="0" dirty="0" err="1" smtClean="0">
                <a:latin typeface="+mn-lt"/>
              </a:rPr>
              <a:t>Type</a:t>
            </a:r>
            <a:r>
              <a:rPr lang="ca-ES" sz="1200" b="0" dirty="0" smtClean="0">
                <a:latin typeface="+mn-lt"/>
              </a:rPr>
              <a:t>: Tipus de Portfoli (Sota Demanda/ Recurrent)</a:t>
            </a:r>
          </a:p>
          <a:p>
            <a:pPr marL="534988" lvl="1" indent="-77788">
              <a:spcBef>
                <a:spcPts val="0"/>
              </a:spcBef>
              <a:buFont typeface="Arial" panose="020B0604020202020204" pitchFamily="34" charset="0"/>
              <a:buChar char="•"/>
            </a:pPr>
            <a:r>
              <a:rPr lang="ca-ES" sz="1200" b="0" dirty="0" err="1" smtClean="0">
                <a:latin typeface="+mn-lt"/>
              </a:rPr>
              <a:t>Budget</a:t>
            </a:r>
            <a:r>
              <a:rPr lang="ca-ES" sz="1200" b="0" dirty="0" smtClean="0">
                <a:latin typeface="+mn-lt"/>
              </a:rPr>
              <a:t> </a:t>
            </a:r>
            <a:r>
              <a:rPr lang="ca-ES" sz="1200" b="0" dirty="0" err="1" smtClean="0">
                <a:latin typeface="+mn-lt"/>
              </a:rPr>
              <a:t>Year</a:t>
            </a:r>
            <a:r>
              <a:rPr lang="ca-ES" sz="1200" b="0" dirty="0" smtClean="0">
                <a:latin typeface="+mn-lt"/>
              </a:rPr>
              <a:t>: Exercici fiscal</a:t>
            </a:r>
          </a:p>
          <a:p>
            <a:pPr marL="534988" lvl="1" indent="-77788">
              <a:spcBef>
                <a:spcPts val="0"/>
              </a:spcBef>
              <a:buFont typeface="Arial" panose="020B0604020202020204" pitchFamily="34" charset="0"/>
              <a:buChar char="•"/>
            </a:pPr>
            <a:r>
              <a:rPr lang="ca-ES" sz="1200" b="0" dirty="0" smtClean="0">
                <a:latin typeface="+mn-lt"/>
              </a:rPr>
              <a:t>Capital Cost: Pressupost</a:t>
            </a:r>
          </a:p>
          <a:p>
            <a:pPr marL="534988" lvl="1" indent="-77788">
              <a:spcBef>
                <a:spcPts val="0"/>
              </a:spcBef>
              <a:buFont typeface="Arial" panose="020B0604020202020204" pitchFamily="34" charset="0"/>
              <a:buChar char="•"/>
            </a:pPr>
            <a:r>
              <a:rPr lang="ca-ES" sz="1200" b="0" dirty="0" smtClean="0">
                <a:latin typeface="+mn-lt"/>
              </a:rPr>
              <a:t>OBS CTTI: Àmbit al que pertany</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5" name="4 Grupo"/>
          <p:cNvGrpSpPr/>
          <p:nvPr/>
        </p:nvGrpSpPr>
        <p:grpSpPr>
          <a:xfrm>
            <a:off x="753071" y="1502956"/>
            <a:ext cx="3153969" cy="1676162"/>
            <a:chOff x="608720" y="1803246"/>
            <a:chExt cx="3336963" cy="1606519"/>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0407" b="17021"/>
            <a:stretch/>
          </p:blipFill>
          <p:spPr bwMode="auto">
            <a:xfrm>
              <a:off x="608720" y="1803246"/>
              <a:ext cx="3336963" cy="16065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0" name="Straight Arrow Connector 9"/>
            <p:cNvCxnSpPr/>
            <p:nvPr/>
          </p:nvCxnSpPr>
          <p:spPr bwMode="auto">
            <a:xfrm flipH="1" flipV="1">
              <a:off x="2003157" y="3180363"/>
              <a:ext cx="292090" cy="229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Oval 37"/>
          <p:cNvSpPr/>
          <p:nvPr/>
        </p:nvSpPr>
        <p:spPr bwMode="auto">
          <a:xfrm>
            <a:off x="366023" y="140483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grpSp>
        <p:nvGrpSpPr>
          <p:cNvPr id="7" name="6 Grupo"/>
          <p:cNvGrpSpPr/>
          <p:nvPr/>
        </p:nvGrpSpPr>
        <p:grpSpPr>
          <a:xfrm>
            <a:off x="366024" y="3179118"/>
            <a:ext cx="4958824" cy="2998943"/>
            <a:chOff x="366024" y="3179118"/>
            <a:chExt cx="4958824" cy="2998943"/>
          </a:xfrm>
        </p:grpSpPr>
        <p:sp>
          <p:nvSpPr>
            <p:cNvPr id="32" name="Isosceles Triangle 31"/>
            <p:cNvSpPr/>
            <p:nvPr/>
          </p:nvSpPr>
          <p:spPr bwMode="auto">
            <a:xfrm rot="5400000">
              <a:off x="5068246" y="468311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Oval 37"/>
            <p:cNvSpPr/>
            <p:nvPr/>
          </p:nvSpPr>
          <p:spPr bwMode="auto">
            <a:xfrm>
              <a:off x="366024" y="317911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072" y="5462954"/>
              <a:ext cx="4250728" cy="71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50" y="3341077"/>
              <a:ext cx="4269756" cy="212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Oval 2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97574436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587" y="3449995"/>
            <a:ext cx="424976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a:t>
            </a:r>
            <a:r>
              <a:rPr lang="ca-ES" sz="1700" dirty="0"/>
              <a:t>.2 Dades i estructura bàsica d'un portfoli</a:t>
            </a:r>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5.2.2 Contingut del portfoli (1/2)</a:t>
            </a:r>
            <a:endParaRPr lang="ca-ES" sz="1600" dirty="0">
              <a:solidFill>
                <a:schemeClr val="bg2">
                  <a:lumMod val="50000"/>
                </a:schemeClr>
              </a:solidFill>
            </a:endParaRPr>
          </a:p>
        </p:txBody>
      </p:sp>
      <p:sp>
        <p:nvSpPr>
          <p:cNvPr id="12" name="TextBox 11"/>
          <p:cNvSpPr txBox="1"/>
          <p:nvPr/>
        </p:nvSpPr>
        <p:spPr>
          <a:xfrm>
            <a:off x="5614383" y="1575756"/>
            <a:ext cx="3771909" cy="798105"/>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Per accedir al contingut del un portfoli i veure les idees incloses, clicar a la pestanya </a:t>
            </a:r>
            <a:r>
              <a:rPr lang="ca-ES" sz="1200" dirty="0" smtClean="0">
                <a:latin typeface="+mn-lt"/>
              </a:rPr>
              <a:t>Contents Editor</a:t>
            </a:r>
            <a:endParaRPr lang="ca-ES" sz="1200" i="1" dirty="0" smtClean="0">
              <a:latin typeface="+mn-lt"/>
            </a:endParaRPr>
          </a:p>
        </p:txBody>
      </p:sp>
      <p:sp>
        <p:nvSpPr>
          <p:cNvPr id="6" name="Isosceles Triangle 5"/>
          <p:cNvSpPr/>
          <p:nvPr/>
        </p:nvSpPr>
        <p:spPr bwMode="auto">
          <a:xfrm rot="5400000">
            <a:off x="5068497" y="191862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614383" y="2600695"/>
            <a:ext cx="3771909" cy="635981"/>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2"/>
            </a:pPr>
            <a:r>
              <a:rPr lang="ca-ES" sz="1200" b="0" dirty="0" smtClean="0">
                <a:latin typeface="+mn-lt"/>
              </a:rPr>
              <a:t>Baixar fins al final de la pàgina i clicar en el botó </a:t>
            </a:r>
            <a:r>
              <a:rPr lang="ca-ES" sz="1200" dirty="0" err="1" smtClean="0">
                <a:latin typeface="+mn-lt"/>
              </a:rPr>
              <a:t>Sync</a:t>
            </a:r>
            <a:r>
              <a:rPr lang="ca-ES" sz="1200" dirty="0" smtClean="0">
                <a:latin typeface="+mn-lt"/>
              </a:rPr>
              <a:t> </a:t>
            </a:r>
            <a:r>
              <a:rPr lang="ca-ES" sz="1200" dirty="0" err="1" smtClean="0">
                <a:latin typeface="+mn-lt"/>
              </a:rPr>
              <a:t>Now</a:t>
            </a:r>
            <a:r>
              <a:rPr lang="ca-ES" sz="1200" dirty="0" smtClean="0">
                <a:latin typeface="+mn-lt"/>
              </a:rPr>
              <a:t>,</a:t>
            </a:r>
            <a:r>
              <a:rPr lang="ca-ES" sz="1200" b="0" dirty="0" smtClean="0">
                <a:latin typeface="+mn-lt"/>
              </a:rPr>
              <a:t> per actualitzar la llista de idees assignades al portfoli.</a:t>
            </a:r>
            <a:endParaRPr lang="ca-ES" sz="1200" dirty="0" smtClean="0">
              <a:latin typeface="+mn-lt"/>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2" name="Isosceles Triangle 31"/>
          <p:cNvSpPr/>
          <p:nvPr/>
        </p:nvSpPr>
        <p:spPr bwMode="auto">
          <a:xfrm rot="5400000">
            <a:off x="5079816" y="285387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 name="1 Grupo"/>
          <p:cNvGrpSpPr/>
          <p:nvPr/>
        </p:nvGrpSpPr>
        <p:grpSpPr>
          <a:xfrm>
            <a:off x="626073" y="1642656"/>
            <a:ext cx="4206282" cy="704850"/>
            <a:chOff x="626073" y="1642656"/>
            <a:chExt cx="4206282" cy="70485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073" y="1642656"/>
              <a:ext cx="4206282"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106892" y="188433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8 Grupo"/>
          <p:cNvGrpSpPr/>
          <p:nvPr/>
        </p:nvGrpSpPr>
        <p:grpSpPr>
          <a:xfrm>
            <a:off x="578573" y="2703597"/>
            <a:ext cx="4253782" cy="511092"/>
            <a:chOff x="578573" y="2703597"/>
            <a:chExt cx="3438525" cy="511092"/>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573" y="2703597"/>
              <a:ext cx="3438525" cy="51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18"/>
            <p:cNvSpPr/>
            <p:nvPr/>
          </p:nvSpPr>
          <p:spPr bwMode="auto">
            <a:xfrm>
              <a:off x="670744" y="2750184"/>
              <a:ext cx="896799" cy="38352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cxnSp>
        <p:nvCxnSpPr>
          <p:cNvPr id="30" name="Straight Arrow Connector 9"/>
          <p:cNvCxnSpPr/>
          <p:nvPr/>
        </p:nvCxnSpPr>
        <p:spPr bwMode="auto">
          <a:xfrm flipH="1" flipV="1">
            <a:off x="3997542" y="3713877"/>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26"/>
          <p:cNvSpPr txBox="1"/>
          <p:nvPr/>
        </p:nvSpPr>
        <p:spPr>
          <a:xfrm>
            <a:off x="5614383" y="3424649"/>
            <a:ext cx="3779457" cy="908913"/>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3"/>
            </a:pPr>
            <a:r>
              <a:rPr lang="ca-ES" sz="1200" b="0" dirty="0" smtClean="0">
                <a:latin typeface="+mn-lt"/>
              </a:rPr>
              <a:t>Clicar a la pestanya </a:t>
            </a:r>
            <a:r>
              <a:rPr lang="ca-ES" sz="1200" dirty="0" err="1" smtClean="0">
                <a:latin typeface="+mn-lt"/>
              </a:rPr>
              <a:t>Investments</a:t>
            </a:r>
            <a:endParaRPr lang="ca-ES" sz="1200" b="0" dirty="0">
              <a:latin typeface="+mn-lt"/>
            </a:endParaRPr>
          </a:p>
          <a:p>
            <a:pPr marL="342900" indent="-342900">
              <a:spcBef>
                <a:spcPts val="0"/>
              </a:spcBef>
              <a:buFont typeface="+mj-lt"/>
              <a:buAutoNum type="arabicPeriod" startAt="3"/>
            </a:pPr>
            <a:r>
              <a:rPr lang="ca-ES" sz="1200" b="0" dirty="0" smtClean="0">
                <a:latin typeface="+mn-lt"/>
              </a:rPr>
              <a:t>Apareix la llista  idees assignades al portfoli amb les dates d’Inici / Fi i Cost individual i agregat.</a:t>
            </a:r>
            <a:endParaRPr lang="ca-ES" sz="1200" dirty="0" smtClean="0">
              <a:latin typeface="+mn-lt"/>
            </a:endParaRPr>
          </a:p>
        </p:txBody>
      </p:sp>
      <p:sp>
        <p:nvSpPr>
          <p:cNvPr id="33" name="Isosceles Triangle 31"/>
          <p:cNvSpPr/>
          <p:nvPr/>
        </p:nvSpPr>
        <p:spPr bwMode="auto">
          <a:xfrm rot="5400000">
            <a:off x="5087364" y="374640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Oval 37"/>
          <p:cNvSpPr/>
          <p:nvPr/>
        </p:nvSpPr>
        <p:spPr bwMode="auto">
          <a:xfrm>
            <a:off x="361086" y="32366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pic>
        <p:nvPicPr>
          <p:cNvPr id="6149"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7439" y="4643252"/>
            <a:ext cx="8836401" cy="166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Isosceles Triangle 31"/>
          <p:cNvSpPr/>
          <p:nvPr/>
        </p:nvSpPr>
        <p:spPr bwMode="auto">
          <a:xfrm rot="10800000">
            <a:off x="7316416" y="43970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Oval 37"/>
          <p:cNvSpPr/>
          <p:nvPr/>
        </p:nvSpPr>
        <p:spPr bwMode="auto">
          <a:xfrm>
            <a:off x="361086" y="439192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25" name="Oval 37"/>
          <p:cNvSpPr/>
          <p:nvPr/>
        </p:nvSpPr>
        <p:spPr bwMode="auto">
          <a:xfrm>
            <a:off x="361086" y="244437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35" name="Oval 34"/>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24" name="Oval 37"/>
          <p:cNvSpPr/>
          <p:nvPr/>
        </p:nvSpPr>
        <p:spPr bwMode="auto">
          <a:xfrm>
            <a:off x="361086" y="136924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37750755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a:t>
            </a:r>
            <a:r>
              <a:rPr lang="ca-ES" sz="1700" dirty="0"/>
              <a:t>.2 Dades i estructura bàsica d'un portfoli</a:t>
            </a:r>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5.2.2 Contingut del portfoli (2/2)</a:t>
            </a:r>
            <a:endParaRPr lang="ca-ES" sz="1600" dirty="0">
              <a:solidFill>
                <a:schemeClr val="bg2">
                  <a:lumMod val="50000"/>
                </a:schemeClr>
              </a:solidFill>
            </a:endParaRPr>
          </a:p>
        </p:txBody>
      </p:sp>
      <p:sp>
        <p:nvSpPr>
          <p:cNvPr id="12" name="TextBox 11"/>
          <p:cNvSpPr txBox="1"/>
          <p:nvPr/>
        </p:nvSpPr>
        <p:spPr>
          <a:xfrm>
            <a:off x="5606835" y="1575756"/>
            <a:ext cx="3779457" cy="1534723"/>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Per accedir a les propietats d’una de les idees incloses al portfoli, clicar sobre la icona assenyalada.</a:t>
            </a:r>
            <a:endParaRPr lang="ca-ES" sz="1200" i="1" dirty="0" smtClean="0">
              <a:latin typeface="+mn-lt"/>
            </a:endParaRPr>
          </a:p>
        </p:txBody>
      </p:sp>
      <p:sp>
        <p:nvSpPr>
          <p:cNvPr id="6" name="Isosceles Triangle 5"/>
          <p:cNvSpPr/>
          <p:nvPr/>
        </p:nvSpPr>
        <p:spPr bwMode="auto">
          <a:xfrm rot="5400000">
            <a:off x="5068497" y="226666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606835" y="3305254"/>
            <a:ext cx="3779457" cy="2858040"/>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6"/>
            </a:pPr>
            <a:r>
              <a:rPr lang="ca-ES" sz="1200" b="0" dirty="0" smtClean="0">
                <a:latin typeface="+mn-lt"/>
              </a:rPr>
              <a:t>Apareix la pantalla de propietats de la idea, on es pot veure i editar la informació que es necessiti.</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endParaRPr lang="ca-ES" sz="1200" b="0" dirty="0" smtClean="0">
              <a:latin typeface="+mn-lt"/>
            </a:endParaRPr>
          </a:p>
          <a:p>
            <a:pPr marL="342900" indent="-342900">
              <a:spcBef>
                <a:spcPts val="0"/>
              </a:spcBef>
              <a:buFont typeface="+mj-lt"/>
              <a:buAutoNum type="arabicPeriod" startAt="6"/>
            </a:pPr>
            <a:r>
              <a:rPr lang="ca-ES" sz="1200" b="0" dirty="0" smtClean="0">
                <a:latin typeface="+mn-lt"/>
              </a:rPr>
              <a:t>Clicant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dirty="0" smtClean="0">
                <a:latin typeface="+mn-lt"/>
              </a:rPr>
              <a:t> </a:t>
            </a:r>
            <a:r>
              <a:rPr lang="ca-ES" sz="1200" b="0" dirty="0" smtClean="0">
                <a:latin typeface="+mn-lt"/>
              </a:rPr>
              <a:t>gravarà les modificacions i tornarà a llista de idees del portfoli. Clicant </a:t>
            </a:r>
            <a:r>
              <a:rPr lang="ca-ES" sz="1200" dirty="0" err="1" smtClean="0">
                <a:latin typeface="+mn-lt"/>
              </a:rPr>
              <a:t>Return</a:t>
            </a:r>
            <a:r>
              <a:rPr lang="ca-ES" sz="1200" b="0" dirty="0" smtClean="0">
                <a:latin typeface="+mn-lt"/>
              </a:rPr>
              <a:t>, descartarà els canvis i tornarà a la llista.</a:t>
            </a:r>
            <a:endParaRPr lang="ca-ES" sz="1200" dirty="0" smtClean="0">
              <a:latin typeface="+mn-lt"/>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2" name="Isosceles Triangle 31"/>
          <p:cNvSpPr/>
          <p:nvPr/>
        </p:nvSpPr>
        <p:spPr bwMode="auto">
          <a:xfrm rot="5400000">
            <a:off x="5091442" y="465781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 name="Group 1"/>
          <p:cNvGrpSpPr/>
          <p:nvPr/>
        </p:nvGrpSpPr>
        <p:grpSpPr>
          <a:xfrm>
            <a:off x="750487" y="1490006"/>
            <a:ext cx="3588292" cy="1620473"/>
            <a:chOff x="578573" y="1490006"/>
            <a:chExt cx="3802928" cy="1620473"/>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573" y="1490006"/>
              <a:ext cx="3802928" cy="162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V="1">
              <a:off x="3911128" y="2462618"/>
              <a:ext cx="255737" cy="278541"/>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Oval 37"/>
          <p:cNvSpPr/>
          <p:nvPr/>
        </p:nvSpPr>
        <p:spPr bwMode="auto">
          <a:xfrm>
            <a:off x="563744" y="123959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511" y="3226241"/>
            <a:ext cx="4299724" cy="293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37"/>
          <p:cNvSpPr/>
          <p:nvPr/>
        </p:nvSpPr>
        <p:spPr bwMode="auto">
          <a:xfrm>
            <a:off x="537938" y="314291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38" name="Rectangle 18"/>
          <p:cNvSpPr/>
          <p:nvPr/>
        </p:nvSpPr>
        <p:spPr bwMode="auto">
          <a:xfrm>
            <a:off x="861888" y="5890161"/>
            <a:ext cx="1376332" cy="27313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2" name="Oval 21"/>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35" name="Oval 37"/>
          <p:cNvSpPr/>
          <p:nvPr/>
        </p:nvSpPr>
        <p:spPr bwMode="auto">
          <a:xfrm>
            <a:off x="509031" y="578734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73174405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5173" y="3073277"/>
            <a:ext cx="3363049"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5.3.1 Introducció de propietats del portfoli</a:t>
            </a:r>
            <a:endParaRPr lang="ca-ES" sz="1600" dirty="0">
              <a:solidFill>
                <a:schemeClr val="bg2">
                  <a:lumMod val="50000"/>
                </a:schemeClr>
              </a:solidFill>
            </a:endParaRPr>
          </a:p>
        </p:txBody>
      </p:sp>
      <p:sp>
        <p:nvSpPr>
          <p:cNvPr id="19" name="Rectangle 18"/>
          <p:cNvSpPr/>
          <p:nvPr/>
        </p:nvSpPr>
        <p:spPr bwMode="auto">
          <a:xfrm>
            <a:off x="1730921" y="3114586"/>
            <a:ext cx="526143" cy="35874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589431" y="3714519"/>
            <a:ext cx="3779457" cy="260191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Omplim els camps de la idea. És obligatori assignar un nom descriptiu (</a:t>
            </a:r>
            <a:r>
              <a:rPr lang="ca-ES" sz="1200" dirty="0" err="1" smtClean="0">
                <a:latin typeface="+mn-lt"/>
              </a:rPr>
              <a:t>Porfolio</a:t>
            </a:r>
            <a:r>
              <a:rPr lang="ca-ES" sz="1200" dirty="0" smtClean="0">
                <a:latin typeface="+mn-lt"/>
              </a:rPr>
              <a:t> </a:t>
            </a:r>
            <a:r>
              <a:rPr lang="ca-ES" sz="1200" dirty="0" err="1" smtClean="0">
                <a:latin typeface="+mn-lt"/>
              </a:rPr>
              <a:t>Name</a:t>
            </a:r>
            <a:r>
              <a:rPr lang="ca-ES" sz="1200" b="0" dirty="0" smtClean="0">
                <a:latin typeface="+mn-lt"/>
              </a:rPr>
              <a:t>) i les dates d’Inici / Fi </a:t>
            </a:r>
            <a:r>
              <a:rPr lang="ca-ES" sz="1200" dirty="0" smtClean="0">
                <a:latin typeface="+mn-lt"/>
              </a:rPr>
              <a:t>(</a:t>
            </a:r>
            <a:r>
              <a:rPr lang="ca-ES" sz="1200" dirty="0" err="1" smtClean="0">
                <a:latin typeface="+mn-lt"/>
              </a:rPr>
              <a:t>Start</a:t>
            </a:r>
            <a:r>
              <a:rPr lang="ca-ES" sz="1200" dirty="0" smtClean="0">
                <a:latin typeface="+mn-lt"/>
              </a:rPr>
              <a:t>/</a:t>
            </a:r>
            <a:r>
              <a:rPr lang="ca-ES" sz="1200" dirty="0" err="1" smtClean="0">
                <a:latin typeface="+mn-lt"/>
              </a:rPr>
              <a:t>Finish</a:t>
            </a:r>
            <a:r>
              <a:rPr lang="ca-ES" sz="1200" dirty="0" smtClean="0">
                <a:latin typeface="+mn-lt"/>
              </a:rPr>
              <a:t> </a:t>
            </a:r>
            <a:r>
              <a:rPr lang="ca-ES" sz="1200" dirty="0" err="1" smtClean="0">
                <a:latin typeface="+mn-lt"/>
              </a:rPr>
              <a:t>Date</a:t>
            </a:r>
            <a:r>
              <a:rPr lang="ca-ES" sz="1200" dirty="0" smtClean="0">
                <a:latin typeface="+mn-lt"/>
              </a:rPr>
              <a:t>) </a:t>
            </a:r>
            <a:r>
              <a:rPr lang="ca-ES" sz="1200" b="0" dirty="0" smtClean="0">
                <a:latin typeface="+mn-lt"/>
              </a:rPr>
              <a:t>d’abast del portfoli. També s’ha d’informar si el portfoli pertany al </a:t>
            </a:r>
            <a:r>
              <a:rPr lang="ca-ES" sz="1200" dirty="0" smtClean="0">
                <a:latin typeface="+mn-lt"/>
              </a:rPr>
              <a:t>PAA,</a:t>
            </a:r>
            <a:r>
              <a:rPr lang="ca-ES" sz="1200" b="0" dirty="0" smtClean="0">
                <a:latin typeface="+mn-lt"/>
              </a:rPr>
              <a:t> indicar el Exercici Fiscal (</a:t>
            </a:r>
            <a:r>
              <a:rPr lang="ca-ES" sz="1200" dirty="0" err="1" smtClean="0">
                <a:latin typeface="+mn-lt"/>
              </a:rPr>
              <a:t>Budget</a:t>
            </a:r>
            <a:r>
              <a:rPr lang="ca-ES" sz="1200" dirty="0" smtClean="0">
                <a:latin typeface="+mn-lt"/>
              </a:rPr>
              <a:t> </a:t>
            </a:r>
            <a:r>
              <a:rPr lang="ca-ES" sz="1200" dirty="0" err="1" smtClean="0">
                <a:latin typeface="+mn-lt"/>
              </a:rPr>
              <a:t>Year</a:t>
            </a:r>
            <a:r>
              <a:rPr lang="ca-ES" sz="1200" b="0" dirty="0" smtClean="0">
                <a:latin typeface="+mn-lt"/>
              </a:rPr>
              <a:t>), el </a:t>
            </a:r>
            <a:r>
              <a:rPr lang="ca-ES" sz="1200" b="0" dirty="0" err="1" smtClean="0">
                <a:latin typeface="+mn-lt"/>
              </a:rPr>
              <a:t>Pressuport</a:t>
            </a:r>
            <a:r>
              <a:rPr lang="ca-ES" sz="1200" b="0" dirty="0" smtClean="0">
                <a:latin typeface="+mn-lt"/>
              </a:rPr>
              <a:t> (</a:t>
            </a:r>
            <a:r>
              <a:rPr lang="ca-ES" sz="1200" dirty="0" smtClean="0">
                <a:latin typeface="+mn-lt"/>
              </a:rPr>
              <a:t>Capital Cost</a:t>
            </a:r>
            <a:r>
              <a:rPr lang="ca-ES" sz="1200" b="0" dirty="0" smtClean="0">
                <a:latin typeface="+mn-lt"/>
              </a:rPr>
              <a:t>) i l’àmbit al que pertany(</a:t>
            </a:r>
            <a:r>
              <a:rPr lang="ca-ES" sz="1200" dirty="0" smtClean="0">
                <a:latin typeface="+mn-lt"/>
              </a:rPr>
              <a:t>OBS CTTI</a:t>
            </a:r>
            <a:r>
              <a:rPr lang="ca-ES" sz="1200" b="0" dirty="0" smtClean="0">
                <a:latin typeface="+mn-lt"/>
              </a:rPr>
              <a:t>)</a:t>
            </a:r>
          </a:p>
          <a:p>
            <a:pPr marL="342900" indent="-342900">
              <a:buFont typeface="+mj-lt"/>
              <a:buAutoNum type="arabicPeriod" startAt="3"/>
            </a:pPr>
            <a:r>
              <a:rPr lang="ca-ES" sz="1200" b="0" dirty="0" smtClean="0">
                <a:latin typeface="+mn-lt"/>
              </a:rPr>
              <a:t>Al acabar cliquem </a:t>
            </a:r>
            <a:r>
              <a:rPr lang="ca-ES" sz="1200" dirty="0" err="1" smtClean="0">
                <a:latin typeface="+mn-lt"/>
              </a:rPr>
              <a:t>Save</a:t>
            </a:r>
            <a:r>
              <a:rPr lang="ca-ES" sz="1200" b="0" dirty="0" smtClean="0">
                <a:latin typeface="+mn-lt"/>
              </a:rPr>
              <a:t> per romandre a la pantalla de propietats del portfoli.</a:t>
            </a:r>
          </a:p>
        </p:txBody>
      </p:sp>
      <p:sp>
        <p:nvSpPr>
          <p:cNvPr id="27" name="TextBox 26"/>
          <p:cNvSpPr txBox="1"/>
          <p:nvPr/>
        </p:nvSpPr>
        <p:spPr>
          <a:xfrm>
            <a:off x="5589431" y="2978716"/>
            <a:ext cx="3779457" cy="602803"/>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Quan veiem la llista de portfolis, a baix a l’esquerra escolim  </a:t>
            </a:r>
            <a:r>
              <a:rPr lang="ca-ES" sz="1200" dirty="0" smtClean="0">
                <a:latin typeface="+mn-lt"/>
              </a:rPr>
              <a:t>New</a:t>
            </a:r>
            <a:r>
              <a:rPr lang="ca-ES" sz="1200" b="0" dirty="0" smtClean="0">
                <a:latin typeface="+mn-lt"/>
              </a:rPr>
              <a:t>.</a:t>
            </a:r>
          </a:p>
        </p:txBody>
      </p:sp>
      <p:sp>
        <p:nvSpPr>
          <p:cNvPr id="31" name="Isosceles Triangle 30"/>
          <p:cNvSpPr/>
          <p:nvPr/>
        </p:nvSpPr>
        <p:spPr bwMode="auto">
          <a:xfrm rot="5400000">
            <a:off x="5068497" y="50558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5068497" y="32250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566145" y="310676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0" name="TextBox 11"/>
          <p:cNvSpPr txBox="1"/>
          <p:nvPr/>
        </p:nvSpPr>
        <p:spPr>
          <a:xfrm>
            <a:off x="5589431" y="1549401"/>
            <a:ext cx="3779457" cy="129217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Portfolio</a:t>
            </a:r>
            <a:r>
              <a:rPr lang="ca-ES" sz="1200" b="0" i="1" dirty="0" smtClean="0">
                <a:latin typeface="+mn-lt"/>
                <a:sym typeface="Wingdings" pitchFamily="2" charset="2"/>
              </a:rPr>
              <a:t> Management –&gt; </a:t>
            </a:r>
            <a:r>
              <a:rPr lang="ca-ES" sz="1200" b="0" i="1" dirty="0" err="1" smtClean="0">
                <a:latin typeface="+mn-lt"/>
                <a:sym typeface="Wingdings" pitchFamily="2" charset="2"/>
              </a:rPr>
              <a:t>Portfolios</a:t>
            </a:r>
            <a:endParaRPr lang="ca-ES" sz="1200" b="0" i="1" dirty="0" smtClean="0">
              <a:latin typeface="+mn-lt"/>
            </a:endParaRPr>
          </a:p>
        </p:txBody>
      </p:sp>
      <p:sp>
        <p:nvSpPr>
          <p:cNvPr id="3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7" name="36 Grupo"/>
          <p:cNvGrpSpPr/>
          <p:nvPr/>
        </p:nvGrpSpPr>
        <p:grpSpPr>
          <a:xfrm>
            <a:off x="939632" y="1451378"/>
            <a:ext cx="3922606" cy="1383379"/>
            <a:chOff x="649394" y="1371711"/>
            <a:chExt cx="4296094" cy="1640997"/>
          </a:xfrm>
        </p:grpSpPr>
        <p:pic>
          <p:nvPicPr>
            <p:cNvPr id="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394" y="1371711"/>
              <a:ext cx="4296094" cy="164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Arrow Connector 9"/>
            <p:cNvCxnSpPr/>
            <p:nvPr/>
          </p:nvCxnSpPr>
          <p:spPr bwMode="auto">
            <a:xfrm flipH="1" flipV="1">
              <a:off x="3012293" y="2050094"/>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Oval 37"/>
          <p:cNvSpPr/>
          <p:nvPr/>
        </p:nvSpPr>
        <p:spPr bwMode="auto">
          <a:xfrm>
            <a:off x="566145" y="132756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3361" y="3707702"/>
            <a:ext cx="3948878" cy="19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0082" y="5621027"/>
            <a:ext cx="4154930" cy="68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913360" y="6121416"/>
            <a:ext cx="1343705" cy="18819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566145" y="366591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1" name="Oval 40"/>
          <p:cNvSpPr/>
          <p:nvPr/>
        </p:nvSpPr>
        <p:spPr bwMode="auto">
          <a:xfrm>
            <a:off x="566145" y="583633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
        <p:nvSpPr>
          <p:cNvPr id="29" name="Oval 28"/>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8017694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5.3.2 Creació de les regles d’inclusió d’idees (1/4)</a:t>
            </a:r>
            <a:endParaRPr lang="ca-ES" sz="1600" dirty="0">
              <a:solidFill>
                <a:schemeClr val="bg2">
                  <a:lumMod val="50000"/>
                </a:schemeClr>
              </a:solidFill>
            </a:endParaRPr>
          </a:p>
        </p:txBody>
      </p:sp>
      <p:sp>
        <p:nvSpPr>
          <p:cNvPr id="26" name="TextBox 25"/>
          <p:cNvSpPr txBox="1"/>
          <p:nvPr/>
        </p:nvSpPr>
        <p:spPr>
          <a:xfrm>
            <a:off x="6540500" y="3276600"/>
            <a:ext cx="2845792" cy="255565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Clicar sobre el </a:t>
            </a:r>
            <a:r>
              <a:rPr lang="ca-ES" sz="1200" b="0" dirty="0" err="1" smtClean="0">
                <a:latin typeface="+mn-lt"/>
              </a:rPr>
              <a:t>check</a:t>
            </a:r>
            <a:r>
              <a:rPr lang="ca-ES" sz="1200" b="0" dirty="0" smtClean="0">
                <a:latin typeface="+mn-lt"/>
              </a:rPr>
              <a:t>-box </a:t>
            </a:r>
            <a:r>
              <a:rPr lang="ca-ES" sz="1200" dirty="0" smtClean="0">
                <a:latin typeface="+mn-lt"/>
              </a:rPr>
              <a:t>Idea</a:t>
            </a:r>
            <a:r>
              <a:rPr lang="ca-ES" sz="1200" b="0" dirty="0" smtClean="0">
                <a:latin typeface="+mn-lt"/>
              </a:rPr>
              <a:t>, per indicar que el portfoli </a:t>
            </a:r>
            <a:r>
              <a:rPr lang="ca-ES" sz="1200" b="0" dirty="0" err="1" smtClean="0">
                <a:latin typeface="+mn-lt"/>
              </a:rPr>
              <a:t>contidrà</a:t>
            </a:r>
            <a:r>
              <a:rPr lang="ca-ES" sz="1200" b="0" dirty="0" smtClean="0">
                <a:latin typeface="+mn-lt"/>
              </a:rPr>
              <a:t> idees.</a:t>
            </a:r>
          </a:p>
          <a:p>
            <a:pPr marL="342900" indent="-342900">
              <a:buFont typeface="+mj-lt"/>
              <a:buAutoNum type="arabicPeriod" startAt="2"/>
            </a:pPr>
            <a:r>
              <a:rPr lang="ca-ES" sz="1200" b="0" dirty="0" smtClean="0">
                <a:latin typeface="+mn-lt"/>
              </a:rPr>
              <a:t>Clicar el botó </a:t>
            </a:r>
            <a:r>
              <a:rPr lang="ca-ES" sz="1200" dirty="0" err="1" smtClean="0">
                <a:latin typeface="+mn-lt"/>
              </a:rPr>
              <a:t>Include</a:t>
            </a:r>
            <a:r>
              <a:rPr lang="ca-ES" sz="1200" b="0" dirty="0" smtClean="0">
                <a:latin typeface="+mn-lt"/>
              </a:rPr>
              <a:t> per activar inclusió d’idees, i habilitar la configuració del filtre.</a:t>
            </a:r>
            <a:endParaRPr lang="ca-ES" sz="1200" dirty="0" smtClean="0">
              <a:latin typeface="+mn-lt"/>
            </a:endParaRPr>
          </a:p>
          <a:p>
            <a:pPr marL="342900" indent="-342900">
              <a:buFont typeface="+mj-lt"/>
              <a:buAutoNum type="arabicPeriod" startAt="2"/>
            </a:pPr>
            <a:r>
              <a:rPr lang="ca-ES" sz="1200" b="0" dirty="0" smtClean="0">
                <a:latin typeface="+mn-lt"/>
              </a:rPr>
              <a:t>Clicar el </a:t>
            </a:r>
            <a:r>
              <a:rPr lang="ca-ES" sz="1200" b="0" dirty="0" err="1" smtClean="0">
                <a:latin typeface="+mn-lt"/>
              </a:rPr>
              <a:t>link</a:t>
            </a:r>
            <a:r>
              <a:rPr lang="ca-ES" sz="1200" b="0" dirty="0" smtClean="0">
                <a:latin typeface="+mn-lt"/>
              </a:rPr>
              <a:t> </a:t>
            </a:r>
            <a:r>
              <a:rPr lang="ca-ES" sz="1200" dirty="0" smtClean="0">
                <a:latin typeface="+mn-lt"/>
              </a:rPr>
              <a:t>[</a:t>
            </a:r>
            <a:r>
              <a:rPr lang="ca-ES" sz="1200" dirty="0" err="1" smtClean="0">
                <a:latin typeface="+mn-lt"/>
              </a:rPr>
              <a:t>Build</a:t>
            </a:r>
            <a:r>
              <a:rPr lang="ca-ES" sz="1200" dirty="0" smtClean="0">
                <a:latin typeface="+mn-lt"/>
              </a:rPr>
              <a:t> </a:t>
            </a:r>
            <a:r>
              <a:rPr lang="ca-ES" sz="1200" dirty="0" err="1" smtClean="0">
                <a:latin typeface="+mn-lt"/>
              </a:rPr>
              <a:t>Power</a:t>
            </a:r>
            <a:r>
              <a:rPr lang="ca-ES" sz="1200" dirty="0" smtClean="0">
                <a:latin typeface="+mn-lt"/>
              </a:rPr>
              <a:t> </a:t>
            </a:r>
            <a:r>
              <a:rPr lang="ca-ES" sz="1200" dirty="0" err="1" smtClean="0">
                <a:latin typeface="+mn-lt"/>
              </a:rPr>
              <a:t>Filter</a:t>
            </a:r>
            <a:r>
              <a:rPr lang="ca-ES" sz="1200" dirty="0" smtClean="0">
                <a:latin typeface="+mn-lt"/>
              </a:rPr>
              <a:t>]</a:t>
            </a:r>
            <a:r>
              <a:rPr lang="ca-ES" sz="1200" b="0" dirty="0" smtClean="0">
                <a:latin typeface="+mn-lt"/>
              </a:rPr>
              <a:t> per accedir a la pantalla per configurar les propietats que han de complir les idees que es desitja incloure en el portfoli.</a:t>
            </a:r>
          </a:p>
        </p:txBody>
      </p:sp>
      <p:sp>
        <p:nvSpPr>
          <p:cNvPr id="31" name="Isosceles Triangle 30"/>
          <p:cNvSpPr/>
          <p:nvPr/>
        </p:nvSpPr>
        <p:spPr bwMode="auto">
          <a:xfrm rot="5400000">
            <a:off x="6137297" y="447797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9" name="TextBox 11"/>
          <p:cNvSpPr txBox="1"/>
          <p:nvPr/>
        </p:nvSpPr>
        <p:spPr>
          <a:xfrm>
            <a:off x="6094387" y="1740856"/>
            <a:ext cx="3291905" cy="798105"/>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Per configurar les regles d’inclusió d’idees al portfoli, estant a la pantalla de propietats del portfoli, clicar a la pestanya </a:t>
            </a:r>
            <a:r>
              <a:rPr lang="ca-ES" sz="1200" dirty="0" smtClean="0">
                <a:latin typeface="+mn-lt"/>
              </a:rPr>
              <a:t>Contents Editor</a:t>
            </a:r>
            <a:endParaRPr lang="ca-ES" sz="1200" i="1" dirty="0" smtClean="0">
              <a:latin typeface="+mn-lt"/>
            </a:endParaRPr>
          </a:p>
        </p:txBody>
      </p:sp>
      <p:sp>
        <p:nvSpPr>
          <p:cNvPr id="33" name="Isosceles Triangle 5"/>
          <p:cNvSpPr/>
          <p:nvPr/>
        </p:nvSpPr>
        <p:spPr bwMode="auto">
          <a:xfrm rot="5400000">
            <a:off x="4867297" y="206345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43" name="42 Grupo"/>
          <p:cNvGrpSpPr/>
          <p:nvPr/>
        </p:nvGrpSpPr>
        <p:grpSpPr>
          <a:xfrm>
            <a:off x="628923" y="1787483"/>
            <a:ext cx="3371577" cy="704850"/>
            <a:chOff x="626073" y="1642656"/>
            <a:chExt cx="4206282" cy="704850"/>
          </a:xfrm>
        </p:grpSpPr>
        <p:pic>
          <p:nvPicPr>
            <p:cNvPr id="4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6073" y="1642656"/>
              <a:ext cx="4206282"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Straight Arrow Connector 9"/>
            <p:cNvCxnSpPr/>
            <p:nvPr/>
          </p:nvCxnSpPr>
          <p:spPr bwMode="auto">
            <a:xfrm flipH="1" flipV="1">
              <a:off x="3106892" y="188433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074" y="3276600"/>
            <a:ext cx="5468313" cy="2555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val 40"/>
          <p:cNvSpPr/>
          <p:nvPr/>
        </p:nvSpPr>
        <p:spPr bwMode="auto">
          <a:xfrm>
            <a:off x="4155043" y="423201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
        <p:nvSpPr>
          <p:cNvPr id="35" name="Oval 34"/>
          <p:cNvSpPr/>
          <p:nvPr/>
        </p:nvSpPr>
        <p:spPr bwMode="auto">
          <a:xfrm>
            <a:off x="1057407" y="42330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cxnSp>
        <p:nvCxnSpPr>
          <p:cNvPr id="46" name="Straight Arrow Connector 9"/>
          <p:cNvCxnSpPr/>
          <p:nvPr/>
        </p:nvCxnSpPr>
        <p:spPr bwMode="auto">
          <a:xfrm flipH="1" flipV="1">
            <a:off x="765317" y="4480930"/>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9"/>
          <p:cNvCxnSpPr/>
          <p:nvPr/>
        </p:nvCxnSpPr>
        <p:spPr bwMode="auto">
          <a:xfrm flipH="1" flipV="1">
            <a:off x="5137165" y="4419986"/>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626074" y="5445413"/>
            <a:ext cx="626013" cy="38684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391830" y="509992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27" name="Oval 26"/>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38" name="Oval 37"/>
          <p:cNvSpPr/>
          <p:nvPr/>
        </p:nvSpPr>
        <p:spPr bwMode="auto">
          <a:xfrm>
            <a:off x="391830" y="153434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44320262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99006" y="3352349"/>
            <a:ext cx="4162999" cy="1599816"/>
            <a:chOff x="599006" y="3352349"/>
            <a:chExt cx="4162999" cy="1755126"/>
          </a:xfrm>
        </p:grpSpPr>
        <p:pic>
          <p:nvPicPr>
            <p:cNvPr id="1024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9006" y="3352349"/>
              <a:ext cx="4162999" cy="173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H="1" flipV="1">
              <a:off x="755650" y="4593390"/>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bwMode="auto">
            <a:xfrm>
              <a:off x="643245" y="4919501"/>
              <a:ext cx="521563" cy="1879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5.3.2 Creació de les regles d’inclusió d’idees (2/4)</a:t>
            </a:r>
            <a:endParaRPr lang="ca-ES" sz="1600" dirty="0">
              <a:solidFill>
                <a:schemeClr val="bg2">
                  <a:lumMod val="50000"/>
                </a:schemeClr>
              </a:solidFill>
            </a:endParaRPr>
          </a:p>
        </p:txBody>
      </p:sp>
      <p:sp>
        <p:nvSpPr>
          <p:cNvPr id="26" name="TextBox 25"/>
          <p:cNvSpPr txBox="1"/>
          <p:nvPr/>
        </p:nvSpPr>
        <p:spPr>
          <a:xfrm>
            <a:off x="5589431" y="3352349"/>
            <a:ext cx="3779457" cy="1567152"/>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Apareix un llista de tots els portfolis al que pertany el usuari que formen part del PAA. Seleccionar el nom del portfoli que estem configurant i que acabem de crear.</a:t>
            </a:r>
          </a:p>
          <a:p>
            <a:pPr marL="342900" indent="-342900">
              <a:buFont typeface="+mj-lt"/>
              <a:buAutoNum type="arabicPeriod" startAt="3"/>
            </a:pPr>
            <a:r>
              <a:rPr lang="ca-ES" sz="1200" b="0" dirty="0" smtClean="0">
                <a:latin typeface="+mn-lt"/>
              </a:rPr>
              <a:t>Clicar el botó </a:t>
            </a:r>
            <a:r>
              <a:rPr lang="ca-ES" sz="1200" dirty="0" smtClean="0">
                <a:latin typeface="+mn-lt"/>
              </a:rPr>
              <a:t>Add</a:t>
            </a:r>
            <a:r>
              <a:rPr lang="ca-ES" sz="1200" b="0" dirty="0" smtClean="0">
                <a:latin typeface="+mn-lt"/>
              </a:rPr>
              <a:t>. El desplegable es tancarà.</a:t>
            </a:r>
            <a:endParaRPr lang="ca-ES" sz="1200" dirty="0" smtClean="0">
              <a:latin typeface="+mn-lt"/>
            </a:endParaRPr>
          </a:p>
        </p:txBody>
      </p:sp>
      <p:sp>
        <p:nvSpPr>
          <p:cNvPr id="31" name="Isosceles Triangle 30"/>
          <p:cNvSpPr/>
          <p:nvPr/>
        </p:nvSpPr>
        <p:spPr bwMode="auto">
          <a:xfrm rot="5400000">
            <a:off x="5004273" y="556514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5004273" y="408490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9" name="TextBox 11"/>
          <p:cNvSpPr txBox="1"/>
          <p:nvPr/>
        </p:nvSpPr>
        <p:spPr>
          <a:xfrm>
            <a:off x="5606835" y="1575756"/>
            <a:ext cx="3779457" cy="1596447"/>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Triar el valor </a:t>
            </a:r>
            <a:r>
              <a:rPr lang="ca-ES" sz="1200" dirty="0" err="1" smtClean="0">
                <a:latin typeface="+mn-lt"/>
              </a:rPr>
              <a:t>Porfolio</a:t>
            </a:r>
            <a:r>
              <a:rPr lang="ca-ES" sz="1200" b="0" dirty="0" smtClean="0">
                <a:latin typeface="+mn-lt"/>
              </a:rPr>
              <a:t> del desplegable del camp </a:t>
            </a:r>
            <a:r>
              <a:rPr lang="ca-ES" sz="1200" dirty="0" err="1" smtClean="0">
                <a:latin typeface="+mn-lt"/>
              </a:rPr>
              <a:t>Left</a:t>
            </a:r>
            <a:r>
              <a:rPr lang="ca-ES" sz="1200" b="0" dirty="0" smtClean="0">
                <a:latin typeface="+mn-lt"/>
              </a:rPr>
              <a:t>.</a:t>
            </a:r>
          </a:p>
          <a:p>
            <a:pPr marL="342900" indent="-342900">
              <a:buFont typeface="+mj-lt"/>
              <a:buAutoNum type="arabicPeriod"/>
            </a:pPr>
            <a:r>
              <a:rPr lang="ca-ES" sz="1200" b="0" dirty="0" smtClean="0">
                <a:latin typeface="+mn-lt"/>
              </a:rPr>
              <a:t>Apareixerà un nou desplegable anomenat </a:t>
            </a:r>
            <a:r>
              <a:rPr lang="ca-ES" sz="1200" dirty="0" smtClean="0">
                <a:latin typeface="+mn-lt"/>
              </a:rPr>
              <a:t>Constant</a:t>
            </a:r>
            <a:r>
              <a:rPr lang="ca-ES" sz="1200" b="0" dirty="0" smtClean="0">
                <a:latin typeface="+mn-lt"/>
              </a:rPr>
              <a:t>. Clicar sobre la icona dels binocles.</a:t>
            </a:r>
            <a:endParaRPr lang="ca-ES" sz="1200" dirty="0" smtClean="0">
              <a:latin typeface="+mn-lt"/>
            </a:endParaRPr>
          </a:p>
        </p:txBody>
      </p:sp>
      <p:sp>
        <p:nvSpPr>
          <p:cNvPr id="33" name="Isosceles Triangle 5"/>
          <p:cNvSpPr/>
          <p:nvPr/>
        </p:nvSpPr>
        <p:spPr bwMode="auto">
          <a:xfrm rot="5400000">
            <a:off x="5004273" y="232318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599006" y="1556905"/>
            <a:ext cx="4162999" cy="1615298"/>
            <a:chOff x="599006" y="1556905"/>
            <a:chExt cx="4162999" cy="1615298"/>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006" y="1556905"/>
              <a:ext cx="4162999" cy="1615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Oval 34"/>
            <p:cNvSpPr/>
            <p:nvPr/>
          </p:nvSpPr>
          <p:spPr bwMode="auto">
            <a:xfrm>
              <a:off x="2443909" y="253350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8" name="Oval 37"/>
            <p:cNvSpPr/>
            <p:nvPr/>
          </p:nvSpPr>
          <p:spPr bwMode="auto">
            <a:xfrm>
              <a:off x="1151851" y="190090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cxnSp>
          <p:nvCxnSpPr>
            <p:cNvPr id="46" name="Straight Arrow Connector 9"/>
            <p:cNvCxnSpPr/>
            <p:nvPr/>
          </p:nvCxnSpPr>
          <p:spPr bwMode="auto">
            <a:xfrm flipH="1" flipV="1">
              <a:off x="2211308" y="208888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Arrow Connector 9"/>
            <p:cNvCxnSpPr/>
            <p:nvPr/>
          </p:nvCxnSpPr>
          <p:spPr bwMode="auto">
            <a:xfrm flipH="1" flipV="1">
              <a:off x="4257890" y="2493437"/>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Oval 35"/>
          <p:cNvSpPr/>
          <p:nvPr/>
        </p:nvSpPr>
        <p:spPr bwMode="auto">
          <a:xfrm>
            <a:off x="435016" y="399510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1" name="Oval 40"/>
          <p:cNvSpPr/>
          <p:nvPr/>
        </p:nvSpPr>
        <p:spPr bwMode="auto">
          <a:xfrm>
            <a:off x="269758" y="464840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1760" y="5121928"/>
            <a:ext cx="4140246" cy="101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18"/>
          <p:cNvSpPr/>
          <p:nvPr/>
        </p:nvSpPr>
        <p:spPr bwMode="auto">
          <a:xfrm>
            <a:off x="739511" y="5187807"/>
            <a:ext cx="521563" cy="17134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Oval 37"/>
          <p:cNvSpPr/>
          <p:nvPr/>
        </p:nvSpPr>
        <p:spPr bwMode="auto">
          <a:xfrm>
            <a:off x="366024" y="52734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49" name="TextBox 25"/>
          <p:cNvSpPr txBox="1"/>
          <p:nvPr/>
        </p:nvSpPr>
        <p:spPr>
          <a:xfrm>
            <a:off x="5589430" y="5121928"/>
            <a:ext cx="3779457" cy="1011646"/>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Clicar el botó </a:t>
            </a:r>
            <a:r>
              <a:rPr lang="ca-ES" sz="1200" dirty="0" smtClean="0">
                <a:latin typeface="+mn-lt"/>
              </a:rPr>
              <a:t>Add</a:t>
            </a:r>
            <a:r>
              <a:rPr lang="ca-ES" sz="1200" b="0" dirty="0" smtClean="0">
                <a:latin typeface="+mn-lt"/>
              </a:rPr>
              <a:t>. Es carregarà la condició al camp </a:t>
            </a:r>
            <a:r>
              <a:rPr lang="ca-ES" sz="1200" dirty="0" err="1" smtClean="0">
                <a:latin typeface="+mn-lt"/>
              </a:rPr>
              <a:t>Expression</a:t>
            </a:r>
            <a:endParaRPr lang="ca-ES" sz="1200" dirty="0" smtClean="0">
              <a:latin typeface="+mn-lt"/>
            </a:endParaRPr>
          </a:p>
        </p:txBody>
      </p:sp>
      <p:sp>
        <p:nvSpPr>
          <p:cNvPr id="34" name="Oval 33"/>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15059929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643246" y="4769233"/>
            <a:ext cx="4047508" cy="1310934"/>
            <a:chOff x="643246" y="4769233"/>
            <a:chExt cx="4047508" cy="1310934"/>
          </a:xfrm>
        </p:grpSpPr>
        <p:pic>
          <p:nvPicPr>
            <p:cNvPr id="1126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246" y="4769233"/>
              <a:ext cx="4047508" cy="1310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 name="Straight Arrow Connector 9"/>
            <p:cNvCxnSpPr/>
            <p:nvPr/>
          </p:nvCxnSpPr>
          <p:spPr bwMode="auto">
            <a:xfrm flipH="1" flipV="1">
              <a:off x="2419428" y="5362518"/>
              <a:ext cx="292090" cy="140696"/>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9"/>
            <p:cNvCxnSpPr/>
            <p:nvPr/>
          </p:nvCxnSpPr>
          <p:spPr bwMode="auto">
            <a:xfrm flipH="1" flipV="1">
              <a:off x="3115919" y="5784772"/>
              <a:ext cx="292090" cy="140696"/>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9"/>
            <p:cNvCxnSpPr/>
            <p:nvPr/>
          </p:nvCxnSpPr>
          <p:spPr bwMode="auto">
            <a:xfrm flipH="1" flipV="1">
              <a:off x="1922832" y="5154532"/>
              <a:ext cx="292090" cy="140696"/>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149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5.3.2 Creació de les regles d’inclusió d’idees (3/4)</a:t>
            </a:r>
            <a:endParaRPr lang="ca-ES" sz="1600" dirty="0">
              <a:solidFill>
                <a:schemeClr val="bg2">
                  <a:lumMod val="50000"/>
                </a:schemeClr>
              </a:solidFill>
            </a:endParaRPr>
          </a:p>
        </p:txBody>
      </p:sp>
      <p:sp>
        <p:nvSpPr>
          <p:cNvPr id="31" name="Isosceles Triangle 30"/>
          <p:cNvSpPr/>
          <p:nvPr/>
        </p:nvSpPr>
        <p:spPr bwMode="auto">
          <a:xfrm rot="5400000">
            <a:off x="4968645" y="53482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4968646" y="375240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9" name="TextBox 11"/>
          <p:cNvSpPr txBox="1"/>
          <p:nvPr/>
        </p:nvSpPr>
        <p:spPr>
          <a:xfrm>
            <a:off x="5606835" y="1563053"/>
            <a:ext cx="3779457" cy="1295951"/>
          </a:xfrm>
          <a:prstGeom prst="rect">
            <a:avLst/>
          </a:prstGeom>
          <a:noFill/>
          <a:ln>
            <a:solidFill>
              <a:schemeClr val="accent1"/>
            </a:solidFill>
          </a:ln>
        </p:spPr>
        <p:txBody>
          <a:bodyPr wrap="square" rtlCol="0" anchor="ctr">
            <a:noAutofit/>
          </a:bodyPr>
          <a:lstStyle/>
          <a:p>
            <a:pPr marL="342900" indent="-342900">
              <a:buFont typeface="+mj-lt"/>
              <a:buAutoNum type="arabicPeriod" startAt="6"/>
            </a:pPr>
            <a:r>
              <a:rPr lang="ca-ES" sz="1200" b="0" dirty="0" smtClean="0">
                <a:latin typeface="+mn-lt"/>
              </a:rPr>
              <a:t>Triar el valor </a:t>
            </a:r>
            <a:r>
              <a:rPr lang="ca-ES" sz="1200" dirty="0" err="1" smtClean="0">
                <a:latin typeface="+mn-lt"/>
              </a:rPr>
              <a:t>and</a:t>
            </a:r>
            <a:r>
              <a:rPr lang="ca-ES" sz="1200" b="0" dirty="0" smtClean="0">
                <a:latin typeface="+mn-lt"/>
              </a:rPr>
              <a:t> del camp </a:t>
            </a:r>
            <a:r>
              <a:rPr lang="ca-ES" sz="1200" dirty="0" err="1" smtClean="0">
                <a:latin typeface="+mn-lt"/>
              </a:rPr>
              <a:t>And</a:t>
            </a:r>
            <a:r>
              <a:rPr lang="ca-ES" sz="1200" dirty="0" smtClean="0">
                <a:latin typeface="+mn-lt"/>
              </a:rPr>
              <a:t>/Or</a:t>
            </a:r>
          </a:p>
          <a:p>
            <a:pPr marL="342900" indent="-342900">
              <a:buFont typeface="+mj-lt"/>
              <a:buAutoNum type="arabicPeriod" startAt="6"/>
            </a:pPr>
            <a:r>
              <a:rPr lang="ca-ES" sz="1200" b="0" dirty="0" smtClean="0">
                <a:latin typeface="+mn-lt"/>
              </a:rPr>
              <a:t>Triar el valor </a:t>
            </a:r>
            <a:r>
              <a:rPr lang="ca-ES" sz="1200" dirty="0" smtClean="0">
                <a:latin typeface="+mn-lt"/>
              </a:rPr>
              <a:t>In </a:t>
            </a:r>
            <a:r>
              <a:rPr lang="ca-ES" sz="1200" dirty="0" err="1" smtClean="0">
                <a:latin typeface="+mn-lt"/>
              </a:rPr>
              <a:t>Aggregation</a:t>
            </a:r>
            <a:r>
              <a:rPr lang="ca-ES" sz="1200" dirty="0" smtClean="0">
                <a:latin typeface="+mn-lt"/>
              </a:rPr>
              <a:t>?</a:t>
            </a:r>
            <a:r>
              <a:rPr lang="ca-ES" sz="1200" b="0" dirty="0" smtClean="0">
                <a:latin typeface="+mn-lt"/>
              </a:rPr>
              <a:t> del desplegable del camp </a:t>
            </a:r>
            <a:r>
              <a:rPr lang="ca-ES" sz="1200" dirty="0" err="1" smtClean="0">
                <a:latin typeface="+mn-lt"/>
              </a:rPr>
              <a:t>Left</a:t>
            </a:r>
            <a:r>
              <a:rPr lang="ca-ES" sz="1200" b="0" dirty="0" smtClean="0">
                <a:latin typeface="+mn-lt"/>
              </a:rPr>
              <a:t>.</a:t>
            </a:r>
          </a:p>
          <a:p>
            <a:pPr marL="342900" indent="-342900">
              <a:buFont typeface="+mj-lt"/>
              <a:buAutoNum type="arabicPeriod" startAt="6"/>
            </a:pPr>
            <a:r>
              <a:rPr lang="ca-ES" sz="1200" b="0" dirty="0" smtClean="0">
                <a:latin typeface="+mn-lt"/>
              </a:rPr>
              <a:t>Triar el valor </a:t>
            </a:r>
            <a:r>
              <a:rPr lang="ca-ES" sz="1200" dirty="0" smtClean="0">
                <a:latin typeface="+mn-lt"/>
              </a:rPr>
              <a:t>No</a:t>
            </a:r>
            <a:r>
              <a:rPr lang="ca-ES" sz="1200" b="0" dirty="0" smtClean="0">
                <a:latin typeface="+mn-lt"/>
              </a:rPr>
              <a:t> del camp </a:t>
            </a:r>
            <a:r>
              <a:rPr lang="ca-ES" sz="1200" dirty="0" smtClean="0">
                <a:latin typeface="+mn-lt"/>
              </a:rPr>
              <a:t>Constant</a:t>
            </a:r>
          </a:p>
        </p:txBody>
      </p:sp>
      <p:sp>
        <p:nvSpPr>
          <p:cNvPr id="33" name="Isosceles Triangle 5"/>
          <p:cNvSpPr/>
          <p:nvPr/>
        </p:nvSpPr>
        <p:spPr bwMode="auto">
          <a:xfrm rot="5400000">
            <a:off x="4968647" y="213457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 name="Group 1"/>
          <p:cNvGrpSpPr/>
          <p:nvPr/>
        </p:nvGrpSpPr>
        <p:grpSpPr>
          <a:xfrm>
            <a:off x="643245" y="1550349"/>
            <a:ext cx="4047508" cy="1321358"/>
            <a:chOff x="643245" y="1550349"/>
            <a:chExt cx="4047508" cy="1321358"/>
          </a:xfrm>
        </p:grpSpPr>
        <p:grpSp>
          <p:nvGrpSpPr>
            <p:cNvPr id="5" name="4 Grupo"/>
            <p:cNvGrpSpPr/>
            <p:nvPr/>
          </p:nvGrpSpPr>
          <p:grpSpPr>
            <a:xfrm>
              <a:off x="643245" y="1550349"/>
              <a:ext cx="4047508" cy="1321358"/>
              <a:chOff x="643245" y="1550348"/>
              <a:chExt cx="4047508" cy="1621855"/>
            </a:xfrm>
          </p:grpSpPr>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245" y="1550348"/>
                <a:ext cx="4047508" cy="162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Arrow Connector 9"/>
              <p:cNvCxnSpPr/>
              <p:nvPr/>
            </p:nvCxnSpPr>
            <p:spPr bwMode="auto">
              <a:xfrm flipH="1" flipV="1">
                <a:off x="2018040" y="2002534"/>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9"/>
              <p:cNvCxnSpPr/>
              <p:nvPr/>
            </p:nvCxnSpPr>
            <p:spPr bwMode="auto">
              <a:xfrm flipH="1" flipV="1">
                <a:off x="2393586" y="2288651"/>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9"/>
              <p:cNvCxnSpPr/>
              <p:nvPr/>
            </p:nvCxnSpPr>
            <p:spPr bwMode="auto">
              <a:xfrm flipH="1" flipV="1">
                <a:off x="3159513" y="2785360"/>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Oval 34"/>
            <p:cNvSpPr/>
            <p:nvPr/>
          </p:nvSpPr>
          <p:spPr bwMode="auto">
            <a:xfrm>
              <a:off x="3782987" y="198910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sp>
          <p:nvSpPr>
            <p:cNvPr id="38" name="Oval 37"/>
            <p:cNvSpPr/>
            <p:nvPr/>
          </p:nvSpPr>
          <p:spPr bwMode="auto">
            <a:xfrm>
              <a:off x="1043883" y="165942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36" name="Oval 35"/>
            <p:cNvSpPr/>
            <p:nvPr/>
          </p:nvSpPr>
          <p:spPr bwMode="auto">
            <a:xfrm>
              <a:off x="2018040" y="237397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8</a:t>
              </a:r>
            </a:p>
          </p:txBody>
        </p:sp>
      </p:grpSp>
      <p:sp>
        <p:nvSpPr>
          <p:cNvPr id="39" name="Oval 37"/>
          <p:cNvSpPr/>
          <p:nvPr/>
        </p:nvSpPr>
        <p:spPr bwMode="auto">
          <a:xfrm>
            <a:off x="938356" y="498609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endParaRPr>
          </a:p>
        </p:txBody>
      </p:sp>
      <p:sp>
        <p:nvSpPr>
          <p:cNvPr id="49" name="TextBox 25"/>
          <p:cNvSpPr txBox="1"/>
          <p:nvPr/>
        </p:nvSpPr>
        <p:spPr>
          <a:xfrm>
            <a:off x="5606835" y="3018193"/>
            <a:ext cx="3779457" cy="1567152"/>
          </a:xfrm>
          <a:prstGeom prst="rect">
            <a:avLst/>
          </a:prstGeom>
          <a:noFill/>
          <a:ln>
            <a:solidFill>
              <a:schemeClr val="accent1"/>
            </a:solidFill>
          </a:ln>
        </p:spPr>
        <p:txBody>
          <a:bodyPr wrap="square" rtlCol="0" anchor="ctr">
            <a:noAutofit/>
          </a:bodyPr>
          <a:lstStyle/>
          <a:p>
            <a:pPr marL="342900" indent="-342900">
              <a:buFont typeface="+mj-lt"/>
              <a:buAutoNum type="arabicPeriod" startAt="9"/>
            </a:pPr>
            <a:r>
              <a:rPr lang="ca-ES" sz="1200" b="0" dirty="0" smtClean="0">
                <a:latin typeface="+mn-lt"/>
              </a:rPr>
              <a:t>Clicar el botó </a:t>
            </a:r>
            <a:r>
              <a:rPr lang="ca-ES" sz="1200" dirty="0" smtClean="0">
                <a:latin typeface="+mn-lt"/>
              </a:rPr>
              <a:t>Add</a:t>
            </a:r>
            <a:r>
              <a:rPr lang="ca-ES" sz="1200" b="0" dirty="0" smtClean="0">
                <a:latin typeface="+mn-lt"/>
              </a:rPr>
              <a:t>. Es carregarà la condició al camp </a:t>
            </a:r>
            <a:r>
              <a:rPr lang="ca-ES" sz="1200" dirty="0" err="1" smtClean="0">
                <a:latin typeface="+mn-lt"/>
              </a:rPr>
              <a:t>Expression</a:t>
            </a:r>
            <a:endParaRPr lang="ca-ES" sz="1200" dirty="0" smtClean="0">
              <a:latin typeface="+mn-lt"/>
            </a:endParaRPr>
          </a:p>
        </p:txBody>
      </p:sp>
      <p:grpSp>
        <p:nvGrpSpPr>
          <p:cNvPr id="6" name="5 Grupo"/>
          <p:cNvGrpSpPr/>
          <p:nvPr/>
        </p:nvGrpSpPr>
        <p:grpSpPr>
          <a:xfrm>
            <a:off x="646087" y="3038281"/>
            <a:ext cx="4044666" cy="1581150"/>
            <a:chOff x="646087" y="3038281"/>
            <a:chExt cx="4044666" cy="1581150"/>
          </a:xfrm>
        </p:grpSpPr>
        <p:pic>
          <p:nvPicPr>
            <p:cNvPr id="1126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087" y="3038281"/>
              <a:ext cx="4044666"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18"/>
            <p:cNvSpPr/>
            <p:nvPr/>
          </p:nvSpPr>
          <p:spPr bwMode="auto">
            <a:xfrm>
              <a:off x="646087" y="3127225"/>
              <a:ext cx="584539" cy="25725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1" name="Oval 40"/>
          <p:cNvSpPr/>
          <p:nvPr/>
        </p:nvSpPr>
        <p:spPr bwMode="auto">
          <a:xfrm>
            <a:off x="459343" y="346073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9</a:t>
            </a:r>
          </a:p>
        </p:txBody>
      </p:sp>
      <p:sp>
        <p:nvSpPr>
          <p:cNvPr id="43" name="TextBox 11"/>
          <p:cNvSpPr txBox="1"/>
          <p:nvPr/>
        </p:nvSpPr>
        <p:spPr>
          <a:xfrm>
            <a:off x="5581517" y="4804858"/>
            <a:ext cx="3779457" cy="1405937"/>
          </a:xfrm>
          <a:prstGeom prst="rect">
            <a:avLst/>
          </a:prstGeom>
          <a:noFill/>
          <a:ln>
            <a:solidFill>
              <a:schemeClr val="accent1"/>
            </a:solidFill>
          </a:ln>
        </p:spPr>
        <p:txBody>
          <a:bodyPr wrap="square" rtlCol="0" anchor="ctr">
            <a:noAutofit/>
          </a:bodyPr>
          <a:lstStyle/>
          <a:p>
            <a:pPr marL="342900" indent="-342900">
              <a:buFont typeface="+mj-lt"/>
              <a:buAutoNum type="arabicPeriod" startAt="10"/>
            </a:pPr>
            <a:r>
              <a:rPr lang="ca-ES" sz="1200" b="0" dirty="0" smtClean="0">
                <a:latin typeface="+mn-lt"/>
              </a:rPr>
              <a:t>Triar el valor </a:t>
            </a:r>
            <a:r>
              <a:rPr lang="ca-ES" sz="1200" dirty="0" err="1" smtClean="0">
                <a:latin typeface="+mn-lt"/>
              </a:rPr>
              <a:t>and</a:t>
            </a:r>
            <a:r>
              <a:rPr lang="ca-ES" sz="1200" b="0" dirty="0" smtClean="0">
                <a:latin typeface="+mn-lt"/>
              </a:rPr>
              <a:t> del camp </a:t>
            </a:r>
            <a:r>
              <a:rPr lang="ca-ES" sz="1200" dirty="0" err="1" smtClean="0">
                <a:latin typeface="+mn-lt"/>
              </a:rPr>
              <a:t>And</a:t>
            </a:r>
            <a:r>
              <a:rPr lang="ca-ES" sz="1200" dirty="0" smtClean="0">
                <a:latin typeface="+mn-lt"/>
              </a:rPr>
              <a:t>/Or</a:t>
            </a:r>
          </a:p>
          <a:p>
            <a:pPr marL="342900" indent="-342900">
              <a:buFont typeface="+mj-lt"/>
              <a:buAutoNum type="arabicPeriod" startAt="10"/>
            </a:pPr>
            <a:r>
              <a:rPr lang="ca-ES" sz="1200" b="0" dirty="0" smtClean="0">
                <a:latin typeface="+mn-lt"/>
              </a:rPr>
              <a:t>Triar el valor </a:t>
            </a:r>
            <a:r>
              <a:rPr lang="ca-ES" sz="1200" dirty="0" err="1" smtClean="0">
                <a:latin typeface="+mn-lt"/>
              </a:rPr>
              <a:t>Budget</a:t>
            </a:r>
            <a:r>
              <a:rPr lang="ca-ES" sz="1200" dirty="0" smtClean="0">
                <a:latin typeface="+mn-lt"/>
              </a:rPr>
              <a:t> </a:t>
            </a:r>
            <a:r>
              <a:rPr lang="ca-ES" sz="1200" dirty="0" err="1" smtClean="0">
                <a:latin typeface="+mn-lt"/>
              </a:rPr>
              <a:t>Year</a:t>
            </a:r>
            <a:r>
              <a:rPr lang="ca-ES" sz="1200" b="0" dirty="0" smtClean="0">
                <a:latin typeface="+mn-lt"/>
              </a:rPr>
              <a:t> del desplegable del camp </a:t>
            </a:r>
            <a:r>
              <a:rPr lang="ca-ES" sz="1200" dirty="0" err="1" smtClean="0">
                <a:latin typeface="+mn-lt"/>
              </a:rPr>
              <a:t>Left</a:t>
            </a:r>
            <a:r>
              <a:rPr lang="ca-ES" sz="1200" b="0" dirty="0" smtClean="0">
                <a:latin typeface="+mn-lt"/>
              </a:rPr>
              <a:t>.</a:t>
            </a:r>
          </a:p>
          <a:p>
            <a:pPr marL="342900" indent="-342900">
              <a:buFont typeface="+mj-lt"/>
              <a:buAutoNum type="arabicPeriod" startAt="10"/>
            </a:pPr>
            <a:r>
              <a:rPr lang="ca-ES" sz="1200" b="0" dirty="0" smtClean="0">
                <a:latin typeface="+mn-lt"/>
              </a:rPr>
              <a:t>Introduir el Exercici Fiscal corresponent al portfoli que estem configurant al camp </a:t>
            </a:r>
            <a:r>
              <a:rPr lang="ca-ES" sz="1200" dirty="0" smtClean="0">
                <a:latin typeface="+mn-lt"/>
              </a:rPr>
              <a:t>Constant</a:t>
            </a:r>
          </a:p>
        </p:txBody>
      </p:sp>
      <p:sp>
        <p:nvSpPr>
          <p:cNvPr id="44" name="Oval 37"/>
          <p:cNvSpPr/>
          <p:nvPr/>
        </p:nvSpPr>
        <p:spPr bwMode="auto">
          <a:xfrm>
            <a:off x="3596243" y="516972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11</a:t>
            </a:r>
            <a:endParaRPr kumimoji="0" lang="ca-ES" sz="1600" i="0" u="none" strike="noStrike" cap="none" normalizeH="0" baseline="0" dirty="0" smtClean="0">
              <a:ln>
                <a:noFill/>
              </a:ln>
              <a:solidFill>
                <a:schemeClr val="bg1"/>
              </a:solidFill>
              <a:effectLst/>
            </a:endParaRPr>
          </a:p>
        </p:txBody>
      </p:sp>
      <p:sp>
        <p:nvSpPr>
          <p:cNvPr id="45" name="Oval 37"/>
          <p:cNvSpPr/>
          <p:nvPr/>
        </p:nvSpPr>
        <p:spPr bwMode="auto">
          <a:xfrm>
            <a:off x="2028179" y="561267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12</a:t>
            </a:r>
            <a:endParaRPr kumimoji="0" lang="ca-ES" sz="1600" i="0" u="none" strike="noStrike" cap="none" normalizeH="0" baseline="0" dirty="0" smtClean="0">
              <a:ln>
                <a:noFill/>
              </a:ln>
              <a:solidFill>
                <a:schemeClr val="bg1"/>
              </a:solidFill>
              <a:effectLst/>
            </a:endParaRPr>
          </a:p>
        </p:txBody>
      </p:sp>
      <p:sp>
        <p:nvSpPr>
          <p:cNvPr id="46" name="Oval 45"/>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522071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40773" y="1040642"/>
            <a:ext cx="3498830" cy="4776717"/>
            <a:chOff x="1240773" y="1040642"/>
            <a:chExt cx="3498830" cy="4776717"/>
          </a:xfrm>
        </p:grpSpPr>
        <p:sp>
          <p:nvSpPr>
            <p:cNvPr id="9" name="Rounded Rectangle 8"/>
            <p:cNvSpPr/>
            <p:nvPr/>
          </p:nvSpPr>
          <p:spPr bwMode="auto">
            <a:xfrm>
              <a:off x="1969106" y="1777617"/>
              <a:ext cx="2770495" cy="4039742"/>
            </a:xfrm>
            <a:prstGeom prst="roundRect">
              <a:avLst/>
            </a:prstGeom>
            <a:solidFill>
              <a:schemeClr val="accent1">
                <a:alpha val="47000"/>
              </a:schemeClr>
            </a:solidFill>
            <a:ln w="19050">
              <a:solidFill>
                <a:schemeClr val="accent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dirty="0"/>
                <a:t>PAA</a:t>
              </a:r>
            </a:p>
          </p:txBody>
        </p:sp>
        <p:sp>
          <p:nvSpPr>
            <p:cNvPr id="2" name="Rounded Rectangle 1"/>
            <p:cNvSpPr/>
            <p:nvPr/>
          </p:nvSpPr>
          <p:spPr bwMode="auto">
            <a:xfrm>
              <a:off x="1240773" y="1777617"/>
              <a:ext cx="424800" cy="4039742"/>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w="19050">
              <a:solidFill>
                <a:schemeClr val="accent2"/>
              </a:solidFill>
            </a:ln>
            <a:effectLst/>
            <a:extLst/>
          </p:spPr>
          <p:txBody>
            <a:bodyPr vert="vert270"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tx1"/>
                  </a:solidFill>
                  <a:effectLst/>
                  <a:latin typeface="Arial" charset="0"/>
                </a:rPr>
                <a:t>CARTERA</a:t>
              </a:r>
            </a:p>
          </p:txBody>
        </p:sp>
        <p:sp>
          <p:nvSpPr>
            <p:cNvPr id="3" name="Rounded Rectangle 2"/>
            <p:cNvSpPr/>
            <p:nvPr/>
          </p:nvSpPr>
          <p:spPr bwMode="auto">
            <a:xfrm>
              <a:off x="1240773" y="1040642"/>
              <a:ext cx="3498830" cy="518615"/>
            </a:xfrm>
            <a:prstGeom prst="roundRect">
              <a:avLst/>
            </a:prstGeom>
            <a:solidFill>
              <a:schemeClr val="accent1">
                <a:lumMod val="75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a:r>
                <a:rPr lang="es-ES" sz="1800" dirty="0" smtClean="0">
                  <a:solidFill>
                    <a:schemeClr val="bg1"/>
                  </a:solidFill>
                </a:rPr>
                <a:t>CTTI </a:t>
              </a:r>
              <a:endParaRPr kumimoji="0" lang="ca-ES" sz="1800" i="0" u="none" strike="noStrike" cap="none" normalizeH="0" baseline="0" dirty="0" smtClean="0">
                <a:ln>
                  <a:noFill/>
                </a:ln>
                <a:solidFill>
                  <a:schemeClr val="bg1"/>
                </a:solidFill>
                <a:effectLst/>
              </a:endParaRPr>
            </a:p>
          </p:txBody>
        </p:sp>
        <p:sp>
          <p:nvSpPr>
            <p:cNvPr id="14" name="Rounded Rectangle 13"/>
            <p:cNvSpPr/>
            <p:nvPr/>
          </p:nvSpPr>
          <p:spPr bwMode="auto">
            <a:xfrm>
              <a:off x="2160175" y="2307605"/>
              <a:ext cx="2388359" cy="2061196"/>
            </a:xfrm>
            <a:prstGeom prst="roundRect">
              <a:avLst/>
            </a:prstGeom>
            <a:solidFill>
              <a:srgbClr val="EBDDDD"/>
            </a:solidFill>
            <a:ln w="19050">
              <a:solidFill>
                <a:schemeClr val="accent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b="0" dirty="0"/>
                <a:t>ACTUACIÓ 1</a:t>
              </a:r>
            </a:p>
          </p:txBody>
        </p:sp>
        <p:sp>
          <p:nvSpPr>
            <p:cNvPr id="10" name="Right Arrow 9"/>
            <p:cNvSpPr/>
            <p:nvPr/>
          </p:nvSpPr>
          <p:spPr bwMode="auto">
            <a:xfrm>
              <a:off x="1560812" y="2994545"/>
              <a:ext cx="570788" cy="266127"/>
            </a:xfrm>
            <a:prstGeom prst="rightArrow">
              <a:avLst/>
            </a:prstGeom>
            <a:solidFill>
              <a:srgbClr val="FFE1E1"/>
            </a:solidFill>
            <a:ln w="19050">
              <a:solidFill>
                <a:schemeClr val="tx1">
                  <a:lumMod val="85000"/>
                  <a:lumOff val="1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Rounded Rectangle 16"/>
            <p:cNvSpPr/>
            <p:nvPr/>
          </p:nvSpPr>
          <p:spPr bwMode="auto">
            <a:xfrm>
              <a:off x="2336457" y="2771631"/>
              <a:ext cx="2035791"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r>
                <a:rPr lang="ca-ES" sz="1600" b="0" dirty="0"/>
                <a:t>Necessitat 1</a:t>
              </a:r>
            </a:p>
          </p:txBody>
        </p:sp>
        <p:sp>
          <p:nvSpPr>
            <p:cNvPr id="19" name="Rounded Rectangle 18"/>
            <p:cNvSpPr/>
            <p:nvPr/>
          </p:nvSpPr>
          <p:spPr bwMode="auto">
            <a:xfrm>
              <a:off x="2336456" y="3165607"/>
              <a:ext cx="2035791"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r>
                <a:rPr lang="ca-ES" sz="1600" b="0" dirty="0"/>
                <a:t>Necessitat 2</a:t>
              </a:r>
            </a:p>
          </p:txBody>
        </p:sp>
        <p:sp>
          <p:nvSpPr>
            <p:cNvPr id="20" name="Rounded Rectangle 19"/>
            <p:cNvSpPr/>
            <p:nvPr/>
          </p:nvSpPr>
          <p:spPr bwMode="auto">
            <a:xfrm>
              <a:off x="2160175" y="4857658"/>
              <a:ext cx="2388359" cy="761995"/>
            </a:xfrm>
            <a:prstGeom prst="roundRect">
              <a:avLst/>
            </a:prstGeom>
            <a:solidFill>
              <a:srgbClr val="EBDDDD"/>
            </a:solidFill>
            <a:ln w="19050">
              <a:solidFill>
                <a:schemeClr val="accent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b="0" dirty="0"/>
                <a:t>ACTUACIÓ N</a:t>
              </a:r>
            </a:p>
          </p:txBody>
        </p:sp>
        <p:sp>
          <p:nvSpPr>
            <p:cNvPr id="23" name="Oval 22"/>
            <p:cNvSpPr/>
            <p:nvPr/>
          </p:nvSpPr>
          <p:spPr bwMode="auto">
            <a:xfrm>
              <a:off x="3336543" y="4599593"/>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Oval 24"/>
            <p:cNvSpPr/>
            <p:nvPr/>
          </p:nvSpPr>
          <p:spPr bwMode="auto">
            <a:xfrm>
              <a:off x="3336543" y="4468476"/>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3336543" y="4730710"/>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Rounded Rectangle 29"/>
            <p:cNvSpPr/>
            <p:nvPr/>
          </p:nvSpPr>
          <p:spPr bwMode="auto">
            <a:xfrm>
              <a:off x="2336455" y="3896421"/>
              <a:ext cx="2035791"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r>
                <a:rPr lang="ca-ES" sz="1600" b="0" dirty="0"/>
                <a:t>Necessitat N</a:t>
              </a:r>
            </a:p>
          </p:txBody>
        </p:sp>
        <p:sp>
          <p:nvSpPr>
            <p:cNvPr id="31" name="Oval 30"/>
            <p:cNvSpPr/>
            <p:nvPr/>
          </p:nvSpPr>
          <p:spPr bwMode="auto">
            <a:xfrm>
              <a:off x="3336543" y="3682018"/>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Oval 31"/>
            <p:cNvSpPr/>
            <p:nvPr/>
          </p:nvSpPr>
          <p:spPr bwMode="auto">
            <a:xfrm>
              <a:off x="3336543" y="3550901"/>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3336543" y="3813135"/>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6" name="Group 5"/>
          <p:cNvGrpSpPr/>
          <p:nvPr/>
        </p:nvGrpSpPr>
        <p:grpSpPr>
          <a:xfrm>
            <a:off x="5166398" y="1040642"/>
            <a:ext cx="3498830" cy="4776717"/>
            <a:chOff x="5166398" y="1040641"/>
            <a:chExt cx="3498830" cy="4776717"/>
          </a:xfrm>
        </p:grpSpPr>
        <p:sp>
          <p:nvSpPr>
            <p:cNvPr id="34" name="Rounded Rectangle 33"/>
            <p:cNvSpPr/>
            <p:nvPr/>
          </p:nvSpPr>
          <p:spPr bwMode="auto">
            <a:xfrm>
              <a:off x="5894731" y="1777616"/>
              <a:ext cx="2770495" cy="4039742"/>
            </a:xfrm>
            <a:prstGeom prst="roundRect">
              <a:avLst/>
            </a:prstGeom>
            <a:solidFill>
              <a:schemeClr val="accent3">
                <a:lumMod val="85000"/>
                <a:alpha val="56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dirty="0" smtClean="0"/>
                <a:t>LLISTA DE PORTFOLIS</a:t>
              </a:r>
              <a:endParaRPr lang="ca-ES" sz="1600" dirty="0"/>
            </a:p>
          </p:txBody>
        </p:sp>
        <p:sp>
          <p:nvSpPr>
            <p:cNvPr id="35" name="Rounded Rectangle 34"/>
            <p:cNvSpPr/>
            <p:nvPr/>
          </p:nvSpPr>
          <p:spPr bwMode="auto">
            <a:xfrm>
              <a:off x="5166398" y="1777616"/>
              <a:ext cx="424800" cy="4039742"/>
            </a:xfrm>
            <a:prstGeom prst="roundRect">
              <a:avLst/>
            </a:prstGeom>
            <a:gradFill flip="none" rotWithShape="1">
              <a:gsLst>
                <a:gs pos="0">
                  <a:schemeClr val="bg1">
                    <a:lumMod val="65000"/>
                  </a:schemeClr>
                </a:gs>
                <a:gs pos="100000">
                  <a:schemeClr val="accent1">
                    <a:tint val="23500"/>
                    <a:satMod val="160000"/>
                  </a:schemeClr>
                </a:gs>
              </a:gsLst>
              <a:lin ang="0" scaled="1"/>
              <a:tileRect/>
            </a:gradFill>
            <a:ln w="19050">
              <a:solidFill>
                <a:schemeClr val="tx1"/>
              </a:solidFill>
            </a:ln>
            <a:effectLst/>
            <a:extLst/>
          </p:spPr>
          <p:txBody>
            <a:bodyPr vert="vert270" wrap="square" lIns="91440" tIns="45720" rIns="91440" bIns="45720" numCol="1" rtlCol="0" anchor="ctr" anchorCtr="0" compatLnSpc="1">
              <a:prstTxWarp prst="textNoShape">
                <a:avLst/>
              </a:prstTxWarp>
            </a:bodyPr>
            <a:lstStyle/>
            <a:p>
              <a:r>
                <a:rPr lang="ca-ES" sz="1600" dirty="0"/>
                <a:t>LLISTA D’IDEES</a:t>
              </a:r>
            </a:p>
          </p:txBody>
        </p:sp>
        <p:sp>
          <p:nvSpPr>
            <p:cNvPr id="36" name="Rounded Rectangle 35"/>
            <p:cNvSpPr/>
            <p:nvPr/>
          </p:nvSpPr>
          <p:spPr bwMode="auto">
            <a:xfrm>
              <a:off x="5166398" y="1040641"/>
              <a:ext cx="3498830" cy="518615"/>
            </a:xfrm>
            <a:prstGeom prst="roundRect">
              <a:avLst/>
            </a:prstGeom>
            <a:solidFill>
              <a:schemeClr val="accent3">
                <a:lumMod val="50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a:r>
                <a:rPr lang="es-ES" sz="1800" dirty="0" err="1">
                  <a:solidFill>
                    <a:schemeClr val="bg1"/>
                  </a:solidFill>
                </a:rPr>
                <a:t>Clarity</a:t>
              </a:r>
              <a:r>
                <a:rPr lang="es-ES" sz="1800" dirty="0">
                  <a:solidFill>
                    <a:schemeClr val="bg1"/>
                  </a:solidFill>
                </a:rPr>
                <a:t> </a:t>
              </a:r>
              <a:endParaRPr lang="ca-ES" sz="1800" dirty="0">
                <a:solidFill>
                  <a:schemeClr val="bg1"/>
                </a:solidFill>
              </a:endParaRPr>
            </a:p>
          </p:txBody>
        </p:sp>
        <p:sp>
          <p:nvSpPr>
            <p:cNvPr id="37" name="Rounded Rectangle 36"/>
            <p:cNvSpPr/>
            <p:nvPr/>
          </p:nvSpPr>
          <p:spPr bwMode="auto">
            <a:xfrm>
              <a:off x="6085800" y="2307604"/>
              <a:ext cx="2388359" cy="2061196"/>
            </a:xfrm>
            <a:prstGeom prst="roundRect">
              <a:avLst/>
            </a:prstGeom>
            <a:solidFill>
              <a:schemeClr val="accent3">
                <a:lumMod val="75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b="0" dirty="0" smtClean="0"/>
                <a:t>PORTFOLI </a:t>
              </a:r>
              <a:r>
                <a:rPr lang="ca-ES" sz="1600" b="0" dirty="0"/>
                <a:t>1</a:t>
              </a:r>
            </a:p>
          </p:txBody>
        </p:sp>
        <p:sp>
          <p:nvSpPr>
            <p:cNvPr id="38" name="Right Arrow 37"/>
            <p:cNvSpPr/>
            <p:nvPr/>
          </p:nvSpPr>
          <p:spPr bwMode="auto">
            <a:xfrm>
              <a:off x="5486437" y="2994544"/>
              <a:ext cx="570788" cy="266127"/>
            </a:xfrm>
            <a:prstGeom prst="rightArrow">
              <a:avLst/>
            </a:prstGeom>
            <a:solidFill>
              <a:schemeClr val="accent5">
                <a:lumMod val="20000"/>
                <a:lumOff val="80000"/>
              </a:schemeClr>
            </a:solidFill>
            <a:ln w="19050">
              <a:solidFill>
                <a:schemeClr val="tx1">
                  <a:lumMod val="85000"/>
                  <a:lumOff val="15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39" name="Rounded Rectangle 38"/>
            <p:cNvSpPr/>
            <p:nvPr/>
          </p:nvSpPr>
          <p:spPr bwMode="auto">
            <a:xfrm>
              <a:off x="6262082" y="2771630"/>
              <a:ext cx="203579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t" anchorCtr="0" compatLnSpc="1">
              <a:prstTxWarp prst="textNoShape">
                <a:avLst/>
              </a:prstTxWarp>
              <a:noAutofit/>
            </a:bodyPr>
            <a:lstStyle/>
            <a:p>
              <a:r>
                <a:rPr lang="ca-ES" sz="1600" b="0" dirty="0" smtClean="0"/>
                <a:t>Idea </a:t>
              </a:r>
              <a:r>
                <a:rPr lang="ca-ES" sz="1600" b="0" dirty="0"/>
                <a:t>1</a:t>
              </a:r>
            </a:p>
          </p:txBody>
        </p:sp>
        <p:sp>
          <p:nvSpPr>
            <p:cNvPr id="40" name="Rounded Rectangle 39"/>
            <p:cNvSpPr/>
            <p:nvPr/>
          </p:nvSpPr>
          <p:spPr bwMode="auto">
            <a:xfrm>
              <a:off x="6262081" y="3165606"/>
              <a:ext cx="203579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t" anchorCtr="0" compatLnSpc="1">
              <a:prstTxWarp prst="textNoShape">
                <a:avLst/>
              </a:prstTxWarp>
              <a:noAutofit/>
            </a:bodyPr>
            <a:lstStyle/>
            <a:p>
              <a:r>
                <a:rPr lang="ca-ES" sz="1600" b="0" dirty="0" smtClean="0"/>
                <a:t>Idea </a:t>
              </a:r>
              <a:r>
                <a:rPr lang="ca-ES" sz="1600" b="0" dirty="0"/>
                <a:t>2</a:t>
              </a:r>
            </a:p>
          </p:txBody>
        </p:sp>
        <p:sp>
          <p:nvSpPr>
            <p:cNvPr id="41" name="Rounded Rectangle 40"/>
            <p:cNvSpPr/>
            <p:nvPr/>
          </p:nvSpPr>
          <p:spPr bwMode="auto">
            <a:xfrm>
              <a:off x="6085800" y="4857657"/>
              <a:ext cx="2388359" cy="761995"/>
            </a:xfrm>
            <a:prstGeom prst="roundRect">
              <a:avLst/>
            </a:prstGeom>
            <a:solidFill>
              <a:schemeClr val="accent3">
                <a:lumMod val="75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r>
                <a:rPr lang="ca-ES" sz="1600" b="0" dirty="0" smtClean="0"/>
                <a:t>PORTFOLI </a:t>
              </a:r>
              <a:r>
                <a:rPr lang="ca-ES" sz="1600" b="0" dirty="0"/>
                <a:t>N</a:t>
              </a:r>
            </a:p>
          </p:txBody>
        </p:sp>
        <p:sp>
          <p:nvSpPr>
            <p:cNvPr id="42" name="Oval 41"/>
            <p:cNvSpPr/>
            <p:nvPr/>
          </p:nvSpPr>
          <p:spPr bwMode="auto">
            <a:xfrm>
              <a:off x="7262168" y="4599592"/>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3" name="Oval 42"/>
            <p:cNvSpPr/>
            <p:nvPr/>
          </p:nvSpPr>
          <p:spPr bwMode="auto">
            <a:xfrm>
              <a:off x="7262168" y="4468475"/>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4" name="Oval 43"/>
            <p:cNvSpPr/>
            <p:nvPr/>
          </p:nvSpPr>
          <p:spPr bwMode="auto">
            <a:xfrm>
              <a:off x="7262168" y="4730709"/>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5" name="Rounded Rectangle 44"/>
            <p:cNvSpPr/>
            <p:nvPr/>
          </p:nvSpPr>
          <p:spPr bwMode="auto">
            <a:xfrm>
              <a:off x="6262080" y="3896420"/>
              <a:ext cx="203579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t" anchorCtr="0" compatLnSpc="1">
              <a:prstTxWarp prst="textNoShape">
                <a:avLst/>
              </a:prstTxWarp>
              <a:noAutofit/>
            </a:bodyPr>
            <a:lstStyle/>
            <a:p>
              <a:r>
                <a:rPr lang="ca-ES" sz="1600" b="0" dirty="0" smtClean="0"/>
                <a:t>Idea </a:t>
              </a:r>
              <a:r>
                <a:rPr lang="ca-ES" sz="1600" b="0" dirty="0"/>
                <a:t>N</a:t>
              </a:r>
            </a:p>
          </p:txBody>
        </p:sp>
        <p:sp>
          <p:nvSpPr>
            <p:cNvPr id="46" name="Oval 45"/>
            <p:cNvSpPr/>
            <p:nvPr/>
          </p:nvSpPr>
          <p:spPr bwMode="auto">
            <a:xfrm>
              <a:off x="7262168" y="3682017"/>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7" name="Oval 46"/>
            <p:cNvSpPr/>
            <p:nvPr/>
          </p:nvSpPr>
          <p:spPr bwMode="auto">
            <a:xfrm>
              <a:off x="7262168" y="3550900"/>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8" name="Oval 47"/>
            <p:cNvSpPr/>
            <p:nvPr/>
          </p:nvSpPr>
          <p:spPr bwMode="auto">
            <a:xfrm>
              <a:off x="7262168" y="3813134"/>
              <a:ext cx="45719" cy="45719"/>
            </a:xfrm>
            <a:prstGeom prst="ellipse">
              <a:avLst/>
            </a:prstGeom>
            <a:solidFill>
              <a:schemeClr val="tx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0"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2.2 Conceptes principals</a:t>
            </a:r>
            <a:endParaRPr lang="ca-ES" sz="1700" dirty="0"/>
          </a:p>
        </p:txBody>
      </p:sp>
    </p:spTree>
    <p:extLst>
      <p:ext uri="{BB962C8B-B14F-4D97-AF65-F5344CB8AC3E}">
        <p14:creationId xmlns:p14="http://schemas.microsoft.com/office/powerpoint/2010/main" val="32912025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5650" y="1490537"/>
            <a:ext cx="4222750" cy="2024072"/>
            <a:chOff x="755650" y="1371787"/>
            <a:chExt cx="4468146" cy="2024072"/>
          </a:xfrm>
        </p:grpSpPr>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1384529"/>
              <a:ext cx="4468146" cy="201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18"/>
            <p:cNvSpPr/>
            <p:nvPr/>
          </p:nvSpPr>
          <p:spPr bwMode="auto">
            <a:xfrm>
              <a:off x="1774243" y="3138607"/>
              <a:ext cx="838328" cy="25725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7" name="Rectangle 18"/>
            <p:cNvSpPr/>
            <p:nvPr/>
          </p:nvSpPr>
          <p:spPr bwMode="auto">
            <a:xfrm>
              <a:off x="845587" y="1371787"/>
              <a:ext cx="419164" cy="25725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5.3.2 Creació de les regles d’inclusió d’idees (4/4)</a:t>
            </a:r>
            <a:endParaRPr lang="ca-ES" sz="1600" dirty="0">
              <a:solidFill>
                <a:schemeClr val="bg2">
                  <a:lumMod val="50000"/>
                </a:schemeClr>
              </a:solidFill>
            </a:endParaRPr>
          </a:p>
        </p:txBody>
      </p:sp>
      <p:sp>
        <p:nvSpPr>
          <p:cNvPr id="31" name="Isosceles Triangle 30"/>
          <p:cNvSpPr/>
          <p:nvPr/>
        </p:nvSpPr>
        <p:spPr bwMode="auto">
          <a:xfrm rot="5400000">
            <a:off x="4995705" y="24261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13</a:t>
            </a:r>
            <a:endParaRPr kumimoji="0" lang="ca-ES" sz="1600" i="0" u="none" strike="noStrike" cap="none" normalizeH="0" baseline="0" dirty="0" smtClean="0">
              <a:ln>
                <a:noFill/>
              </a:ln>
              <a:solidFill>
                <a:schemeClr val="bg1"/>
              </a:solidFill>
              <a:effectLst/>
            </a:endParaRPr>
          </a:p>
        </p:txBody>
      </p:sp>
      <p:sp>
        <p:nvSpPr>
          <p:cNvPr id="43" name="TextBox 11"/>
          <p:cNvSpPr txBox="1"/>
          <p:nvPr/>
        </p:nvSpPr>
        <p:spPr>
          <a:xfrm>
            <a:off x="5508725" y="1713178"/>
            <a:ext cx="3779457" cy="1578791"/>
          </a:xfrm>
          <a:prstGeom prst="rect">
            <a:avLst/>
          </a:prstGeom>
          <a:noFill/>
          <a:ln>
            <a:solidFill>
              <a:schemeClr val="accent1"/>
            </a:solidFill>
          </a:ln>
        </p:spPr>
        <p:txBody>
          <a:bodyPr wrap="square" rtlCol="0" anchor="ctr">
            <a:noAutofit/>
          </a:bodyPr>
          <a:lstStyle/>
          <a:p>
            <a:pPr marL="342900" indent="-342900">
              <a:buFont typeface="+mj-lt"/>
              <a:buAutoNum type="arabicPeriod" startAt="13"/>
            </a:pPr>
            <a:r>
              <a:rPr lang="ca-ES" sz="1200" b="0" dirty="0"/>
              <a:t>Clicar el botó </a:t>
            </a:r>
            <a:r>
              <a:rPr lang="ca-ES" sz="1200" dirty="0"/>
              <a:t>Add</a:t>
            </a:r>
            <a:r>
              <a:rPr lang="ca-ES" sz="1200" b="0" dirty="0"/>
              <a:t>. Es carregarà la condició al camp </a:t>
            </a:r>
            <a:r>
              <a:rPr lang="ca-ES" sz="1200" dirty="0" err="1" smtClean="0"/>
              <a:t>Expression</a:t>
            </a:r>
            <a:endParaRPr lang="ca-ES" sz="1200" dirty="0" smtClean="0"/>
          </a:p>
          <a:p>
            <a:pPr marL="342900" indent="-342900">
              <a:buFont typeface="+mj-lt"/>
              <a:buAutoNum type="arabicPeriod" startAt="13"/>
            </a:pPr>
            <a:endParaRPr lang="ca-ES" sz="1200" dirty="0">
              <a:latin typeface="+mn-lt"/>
            </a:endParaRPr>
          </a:p>
          <a:p>
            <a:pPr marL="342900" indent="-342900">
              <a:buFont typeface="+mj-lt"/>
              <a:buAutoNum type="arabicPeriod" startAt="13"/>
            </a:pPr>
            <a:endParaRPr lang="ca-ES" sz="1200" dirty="0">
              <a:latin typeface="+mn-lt"/>
            </a:endParaRPr>
          </a:p>
          <a:p>
            <a:pPr marL="342900" indent="-342900">
              <a:buFont typeface="+mj-lt"/>
              <a:buAutoNum type="arabicPeriod" startAt="13"/>
            </a:pPr>
            <a:r>
              <a:rPr lang="ca-ES" sz="1200" b="0" dirty="0" smtClean="0">
                <a:latin typeface="+mn-lt"/>
              </a:rPr>
              <a:t>Clicar el botó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dirty="0"/>
          </a:p>
        </p:txBody>
      </p:sp>
      <p:sp>
        <p:nvSpPr>
          <p:cNvPr id="45" name="Oval 37"/>
          <p:cNvSpPr/>
          <p:nvPr/>
        </p:nvSpPr>
        <p:spPr bwMode="auto">
          <a:xfrm>
            <a:off x="472100" y="313860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14</a:t>
            </a:r>
            <a:endParaRPr kumimoji="0" lang="ca-ES" sz="1600" i="0" u="none" strike="noStrike" cap="none" normalizeH="0" baseline="0" dirty="0" smtClean="0">
              <a:ln>
                <a:noFill/>
              </a:ln>
              <a:solidFill>
                <a:schemeClr val="bg1"/>
              </a:solidFill>
              <a:effectLst/>
            </a:endParaRPr>
          </a:p>
        </p:txBody>
      </p:sp>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511" y="3782528"/>
            <a:ext cx="4238889" cy="202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Oval 37"/>
          <p:cNvSpPr/>
          <p:nvPr/>
        </p:nvSpPr>
        <p:spPr bwMode="auto">
          <a:xfrm>
            <a:off x="568906" y="3594554"/>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15</a:t>
            </a:r>
            <a:endParaRPr kumimoji="0" lang="ca-ES" sz="1600" i="0" u="none" strike="noStrike" cap="none" normalizeH="0" baseline="0" dirty="0" smtClean="0">
              <a:ln>
                <a:noFill/>
              </a:ln>
              <a:solidFill>
                <a:schemeClr val="bg1"/>
              </a:solidFill>
              <a:effectLst/>
            </a:endParaRPr>
          </a:p>
        </p:txBody>
      </p:sp>
      <p:sp>
        <p:nvSpPr>
          <p:cNvPr id="53" name="Isosceles Triangle 30"/>
          <p:cNvSpPr/>
          <p:nvPr/>
        </p:nvSpPr>
        <p:spPr bwMode="auto">
          <a:xfrm rot="5400000">
            <a:off x="4995704" y="47342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TextBox 11"/>
          <p:cNvSpPr txBox="1"/>
          <p:nvPr/>
        </p:nvSpPr>
        <p:spPr>
          <a:xfrm>
            <a:off x="5508724" y="3782528"/>
            <a:ext cx="3779457" cy="2024017"/>
          </a:xfrm>
          <a:prstGeom prst="rect">
            <a:avLst/>
          </a:prstGeom>
          <a:noFill/>
          <a:ln>
            <a:solidFill>
              <a:schemeClr val="accent1"/>
            </a:solidFill>
          </a:ln>
        </p:spPr>
        <p:txBody>
          <a:bodyPr wrap="square" rtlCol="0" anchor="ctr">
            <a:noAutofit/>
          </a:bodyPr>
          <a:lstStyle/>
          <a:p>
            <a:pPr marL="342900" indent="-342900">
              <a:buFont typeface="+mj-lt"/>
              <a:buAutoNum type="arabicPeriod" startAt="15"/>
            </a:pPr>
            <a:r>
              <a:rPr lang="ca-ES" sz="1200" b="0" dirty="0" smtClean="0"/>
              <a:t>Es torna la pantalla </a:t>
            </a:r>
            <a:r>
              <a:rPr lang="ca-ES" sz="1200" dirty="0" smtClean="0"/>
              <a:t>Contents Editor</a:t>
            </a:r>
          </a:p>
          <a:p>
            <a:pPr marL="342900" indent="-342900">
              <a:buFont typeface="+mj-lt"/>
              <a:buAutoNum type="arabicPeriod" startAt="15"/>
            </a:pPr>
            <a:endParaRPr lang="ca-ES" sz="1200" b="0" dirty="0" smtClean="0"/>
          </a:p>
          <a:p>
            <a:pPr marL="342900" indent="-342900">
              <a:buFont typeface="+mj-lt"/>
              <a:buAutoNum type="arabicPeriod" startAt="15"/>
            </a:pPr>
            <a:r>
              <a:rPr lang="ca-ES" sz="1200" b="0" dirty="0" smtClean="0">
                <a:latin typeface="+mn-lt"/>
              </a:rPr>
              <a:t>Clicar el botó </a:t>
            </a:r>
            <a:r>
              <a:rPr lang="ca-ES" sz="1200" dirty="0" err="1" smtClean="0">
                <a:latin typeface="+mn-lt"/>
              </a:rPr>
              <a:t>Sync</a:t>
            </a:r>
            <a:r>
              <a:rPr lang="ca-ES" sz="1200" dirty="0" smtClean="0">
                <a:latin typeface="+mn-lt"/>
              </a:rPr>
              <a:t> </a:t>
            </a:r>
            <a:r>
              <a:rPr lang="ca-ES" sz="1200" dirty="0" err="1" smtClean="0">
                <a:latin typeface="+mn-lt"/>
              </a:rPr>
              <a:t>Now</a:t>
            </a:r>
            <a:r>
              <a:rPr lang="ca-ES" sz="1200" b="0" dirty="0" smtClean="0">
                <a:latin typeface="+mn-lt"/>
              </a:rPr>
              <a:t>. Per incloure les idees que compleixen el filtre definit i poder consultar-les a la pestanya </a:t>
            </a:r>
            <a:r>
              <a:rPr lang="ca-ES" sz="1200" dirty="0" err="1" smtClean="0">
                <a:latin typeface="+mn-lt"/>
              </a:rPr>
              <a:t>Investments</a:t>
            </a:r>
            <a:endParaRPr lang="ca-ES" sz="1200" dirty="0">
              <a:latin typeface="+mn-lt"/>
            </a:endParaRPr>
          </a:p>
        </p:txBody>
      </p:sp>
      <p:sp>
        <p:nvSpPr>
          <p:cNvPr id="23" name="Oval 2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84972681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5.3.3 Creació de regles </a:t>
            </a:r>
            <a:r>
              <a:rPr lang="ca-ES" sz="1600" dirty="0" err="1" smtClean="0">
                <a:solidFill>
                  <a:schemeClr val="bg2">
                    <a:lumMod val="50000"/>
                  </a:schemeClr>
                </a:solidFill>
              </a:rPr>
              <a:t>rànking</a:t>
            </a:r>
            <a:r>
              <a:rPr lang="ca-ES" sz="1600" dirty="0" smtClean="0">
                <a:solidFill>
                  <a:schemeClr val="bg2">
                    <a:lumMod val="50000"/>
                  </a:schemeClr>
                </a:solidFill>
              </a:rPr>
              <a:t> (1/2)</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23" name="Oval 2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grpSp>
        <p:nvGrpSpPr>
          <p:cNvPr id="6" name="Group 5"/>
          <p:cNvGrpSpPr/>
          <p:nvPr/>
        </p:nvGrpSpPr>
        <p:grpSpPr>
          <a:xfrm>
            <a:off x="722287" y="1589716"/>
            <a:ext cx="5372100" cy="1752600"/>
            <a:chOff x="722287" y="1589716"/>
            <a:chExt cx="5372100" cy="17526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2287" y="1589716"/>
              <a:ext cx="53721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1092200" y="2565400"/>
              <a:ext cx="304800" cy="2413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Rectangle 24"/>
            <p:cNvSpPr/>
            <p:nvPr/>
          </p:nvSpPr>
          <p:spPr bwMode="auto">
            <a:xfrm>
              <a:off x="1092200" y="2806700"/>
              <a:ext cx="1460500" cy="2413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7" name="Isosceles Triangle 26"/>
          <p:cNvSpPr/>
          <p:nvPr/>
        </p:nvSpPr>
        <p:spPr bwMode="auto">
          <a:xfrm rot="5400000">
            <a:off x="6135295" y="23895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5"/>
          <p:cNvSpPr txBox="1"/>
          <p:nvPr/>
        </p:nvSpPr>
        <p:spPr>
          <a:xfrm>
            <a:off x="6607639" y="1589716"/>
            <a:ext cx="2553692" cy="17526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dirty="0" err="1" smtClean="0">
                <a:latin typeface="+mn-lt"/>
              </a:rPr>
              <a:t>Waterlines</a:t>
            </a:r>
            <a:r>
              <a:rPr lang="ca-ES" sz="1200" b="0" dirty="0" smtClean="0">
                <a:latin typeface="+mn-lt"/>
              </a:rPr>
              <a:t> i un cop allà, a la barra d’eines clicar sobre les fletxes i escollir </a:t>
            </a:r>
            <a:r>
              <a:rPr lang="ca-ES" sz="1200" dirty="0" err="1" smtClean="0">
                <a:latin typeface="+mn-lt"/>
              </a:rPr>
              <a:t>Define</a:t>
            </a:r>
            <a:r>
              <a:rPr lang="ca-ES" sz="1200" dirty="0" smtClean="0">
                <a:latin typeface="+mn-lt"/>
              </a:rPr>
              <a:t> </a:t>
            </a:r>
            <a:r>
              <a:rPr lang="ca-ES" sz="1200" dirty="0" err="1" smtClean="0">
                <a:latin typeface="+mn-lt"/>
              </a:rPr>
              <a:t>Ranking</a:t>
            </a:r>
            <a:r>
              <a:rPr lang="ca-ES" sz="1200" dirty="0" smtClean="0">
                <a:latin typeface="+mn-lt"/>
              </a:rPr>
              <a:t> </a:t>
            </a:r>
            <a:r>
              <a:rPr lang="ca-ES" sz="1200" dirty="0" err="1" smtClean="0">
                <a:latin typeface="+mn-lt"/>
              </a:rPr>
              <a:t>Rules</a:t>
            </a:r>
            <a:endParaRPr lang="ca-ES" sz="1200" dirty="0" smtClean="0">
              <a:latin typeface="+mn-lt"/>
            </a:endParaRPr>
          </a:p>
        </p:txBody>
      </p:sp>
      <p:sp>
        <p:nvSpPr>
          <p:cNvPr id="35" name="Isosceles Triangle 34"/>
          <p:cNvSpPr/>
          <p:nvPr/>
        </p:nvSpPr>
        <p:spPr bwMode="auto">
          <a:xfrm rot="5400000">
            <a:off x="6135295" y="408782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TextBox 25"/>
          <p:cNvSpPr txBox="1"/>
          <p:nvPr/>
        </p:nvSpPr>
        <p:spPr>
          <a:xfrm>
            <a:off x="6607639" y="3568389"/>
            <a:ext cx="2553692" cy="1191790"/>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Escollir </a:t>
            </a:r>
            <a:r>
              <a:rPr lang="ca-ES" sz="1200" dirty="0" err="1" smtClean="0">
                <a:latin typeface="+mn-lt"/>
              </a:rPr>
              <a:t>Add</a:t>
            </a:r>
            <a:endParaRPr lang="ca-ES" sz="1200" dirty="0" smtClean="0">
              <a:latin typeface="+mn-lt"/>
            </a:endParaRPr>
          </a:p>
        </p:txBody>
      </p:sp>
      <p:grpSp>
        <p:nvGrpSpPr>
          <p:cNvPr id="9" name="Group 8"/>
          <p:cNvGrpSpPr/>
          <p:nvPr/>
        </p:nvGrpSpPr>
        <p:grpSpPr>
          <a:xfrm>
            <a:off x="722287" y="3568389"/>
            <a:ext cx="2808313" cy="1191790"/>
            <a:chOff x="722287" y="3568389"/>
            <a:chExt cx="2808313" cy="1191790"/>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2287" y="3568389"/>
              <a:ext cx="2808313" cy="119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ectangle 36"/>
            <p:cNvSpPr/>
            <p:nvPr/>
          </p:nvSpPr>
          <p:spPr bwMode="auto">
            <a:xfrm>
              <a:off x="755650" y="4302642"/>
              <a:ext cx="488950" cy="1801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9" name="Oval 37"/>
          <p:cNvSpPr/>
          <p:nvPr/>
        </p:nvSpPr>
        <p:spPr bwMode="auto">
          <a:xfrm>
            <a:off x="366024" y="341851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rPr>
              <a:t>2</a:t>
            </a:r>
          </a:p>
        </p:txBody>
      </p:sp>
      <p:sp>
        <p:nvSpPr>
          <p:cNvPr id="40" name="Oval 37"/>
          <p:cNvSpPr/>
          <p:nvPr/>
        </p:nvSpPr>
        <p:spPr bwMode="auto">
          <a:xfrm>
            <a:off x="366024" y="4905402"/>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41" name="TextBox 25"/>
          <p:cNvSpPr txBox="1"/>
          <p:nvPr/>
        </p:nvSpPr>
        <p:spPr>
          <a:xfrm>
            <a:off x="6607639" y="4864980"/>
            <a:ext cx="2553692" cy="133262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Escollir l’atribut </a:t>
            </a:r>
            <a:r>
              <a:rPr lang="ca-ES" sz="1200" dirty="0" err="1" smtClean="0">
                <a:latin typeface="+mn-lt"/>
              </a:rPr>
              <a:t>Approved</a:t>
            </a:r>
            <a:r>
              <a:rPr lang="ca-ES" sz="1200" dirty="0" smtClean="0">
                <a:latin typeface="+mn-lt"/>
              </a:rPr>
              <a:t/>
            </a:r>
            <a:br>
              <a:rPr lang="ca-ES" sz="1200" dirty="0" smtClean="0">
                <a:latin typeface="+mn-lt"/>
              </a:rPr>
            </a:br>
            <a:r>
              <a:rPr lang="ca-ES" sz="1200" dirty="0" smtClean="0">
                <a:latin typeface="+mn-lt"/>
              </a:rPr>
              <a:t/>
            </a:r>
            <a:br>
              <a:rPr lang="ca-ES" sz="1200" dirty="0" smtClean="0">
                <a:latin typeface="+mn-lt"/>
              </a:rPr>
            </a:br>
            <a:endParaRPr lang="ca-ES" sz="1200" dirty="0" smtClean="0">
              <a:latin typeface="+mn-lt"/>
            </a:endParaRPr>
          </a:p>
          <a:p>
            <a:pPr marL="342900" indent="-342900">
              <a:buFont typeface="+mj-lt"/>
              <a:buAutoNum type="arabicPeriod" startAt="3"/>
            </a:pPr>
            <a:r>
              <a:rPr lang="ca-ES" sz="1200" b="0" dirty="0" smtClean="0">
                <a:latin typeface="+mn-lt"/>
              </a:rPr>
              <a:t>Posteriorment, clicar </a:t>
            </a:r>
            <a:r>
              <a:rPr lang="ca-ES" sz="1200" dirty="0" err="1" smtClean="0">
                <a:latin typeface="+mn-lt"/>
              </a:rPr>
              <a:t>Add</a:t>
            </a:r>
            <a:endParaRPr lang="ca-ES" sz="1200" dirty="0" smtClean="0">
              <a:latin typeface="+mn-lt"/>
            </a:endParaRPr>
          </a:p>
        </p:txBody>
      </p:sp>
      <p:sp>
        <p:nvSpPr>
          <p:cNvPr id="42" name="Oval 37"/>
          <p:cNvSpPr/>
          <p:nvPr/>
        </p:nvSpPr>
        <p:spPr bwMode="auto">
          <a:xfrm>
            <a:off x="366024" y="580882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grpSp>
        <p:nvGrpSpPr>
          <p:cNvPr id="7" name="Group 6"/>
          <p:cNvGrpSpPr/>
          <p:nvPr/>
        </p:nvGrpSpPr>
        <p:grpSpPr>
          <a:xfrm>
            <a:off x="717550" y="4905090"/>
            <a:ext cx="2901531" cy="1292510"/>
            <a:chOff x="717550" y="4905090"/>
            <a:chExt cx="2901531" cy="1292510"/>
          </a:xfrm>
        </p:grpSpPr>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2286" y="4905402"/>
              <a:ext cx="2896795" cy="1292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ectangle 47"/>
            <p:cNvSpPr/>
            <p:nvPr/>
          </p:nvSpPr>
          <p:spPr bwMode="auto">
            <a:xfrm>
              <a:off x="717550" y="6004318"/>
              <a:ext cx="488950" cy="1801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9" name="Rectangle 48"/>
            <p:cNvSpPr/>
            <p:nvPr/>
          </p:nvSpPr>
          <p:spPr bwMode="auto">
            <a:xfrm>
              <a:off x="739510" y="4905090"/>
              <a:ext cx="657489" cy="1801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0" name="Isosceles Triangle 49"/>
          <p:cNvSpPr/>
          <p:nvPr/>
        </p:nvSpPr>
        <p:spPr bwMode="auto">
          <a:xfrm rot="5400000">
            <a:off x="6135295" y="544842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79233809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5.3 Creació d’un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5.3.3 Creació de regles </a:t>
            </a:r>
            <a:r>
              <a:rPr lang="ca-ES" sz="1600" dirty="0" err="1" smtClean="0">
                <a:solidFill>
                  <a:schemeClr val="bg2">
                    <a:lumMod val="50000"/>
                  </a:schemeClr>
                </a:solidFill>
              </a:rPr>
              <a:t>rànking</a:t>
            </a:r>
            <a:r>
              <a:rPr lang="ca-ES" sz="1600" dirty="0" smtClean="0">
                <a:solidFill>
                  <a:schemeClr val="bg2">
                    <a:lumMod val="50000"/>
                  </a:schemeClr>
                </a:solidFill>
              </a:rPr>
              <a:t> (2/2)</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3" name="Oval 2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27" name="Isosceles Triangle 26"/>
          <p:cNvSpPr/>
          <p:nvPr/>
        </p:nvSpPr>
        <p:spPr bwMode="auto">
          <a:xfrm rot="5400000">
            <a:off x="6120873" y="22137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5"/>
          <p:cNvSpPr txBox="1"/>
          <p:nvPr/>
        </p:nvSpPr>
        <p:spPr>
          <a:xfrm>
            <a:off x="6607639" y="1589716"/>
            <a:ext cx="2553692" cy="1400989"/>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Al desplegable </a:t>
            </a:r>
            <a:r>
              <a:rPr lang="ca-ES" sz="1200" dirty="0" err="1" smtClean="0">
                <a:latin typeface="+mn-lt"/>
              </a:rPr>
              <a:t>Ranking</a:t>
            </a:r>
            <a:r>
              <a:rPr lang="ca-ES" sz="1200" dirty="0" smtClean="0">
                <a:latin typeface="+mn-lt"/>
              </a:rPr>
              <a:t> </a:t>
            </a:r>
            <a:r>
              <a:rPr lang="ca-ES" sz="1200" dirty="0" err="1" smtClean="0">
                <a:latin typeface="+mn-lt"/>
              </a:rPr>
              <a:t>Method</a:t>
            </a:r>
            <a:r>
              <a:rPr lang="ca-ES" sz="1200" b="0" dirty="0" smtClean="0">
                <a:latin typeface="+mn-lt"/>
              </a:rPr>
              <a:t>, escollir </a:t>
            </a:r>
            <a:r>
              <a:rPr lang="ca-ES" sz="1200" dirty="0" err="1" smtClean="0">
                <a:latin typeface="+mn-lt"/>
              </a:rPr>
              <a:t>Checked</a:t>
            </a:r>
            <a:r>
              <a:rPr lang="ca-ES" sz="1200" dirty="0" smtClean="0">
                <a:latin typeface="+mn-lt"/>
              </a:rPr>
              <a:t> is </a:t>
            </a:r>
            <a:r>
              <a:rPr lang="ca-ES" sz="1200" dirty="0" err="1" smtClean="0">
                <a:latin typeface="+mn-lt"/>
              </a:rPr>
              <a:t>better</a:t>
            </a:r>
            <a:endParaRPr lang="ca-ES" sz="1200" dirty="0" smtClean="0">
              <a:latin typeface="+mn-lt"/>
            </a:endParaRPr>
          </a:p>
          <a:p>
            <a:pPr marL="342900" indent="-342900">
              <a:buFont typeface="+mj-lt"/>
              <a:buAutoNum type="arabicPeriod" startAt="5"/>
            </a:pPr>
            <a:r>
              <a:rPr lang="ca-ES" sz="1200" b="0" dirty="0" smtClean="0">
                <a:latin typeface="+mn-lt"/>
              </a:rPr>
              <a:t>Guardar clicant </a:t>
            </a:r>
            <a:r>
              <a:rPr lang="ca-ES" sz="1200" dirty="0" err="1" smtClean="0">
                <a:latin typeface="+mn-lt"/>
              </a:rPr>
              <a:t>Save</a:t>
            </a:r>
            <a:r>
              <a:rPr lang="ca-ES" sz="1200" dirty="0" smtClean="0">
                <a:latin typeface="+mn-lt"/>
              </a:rPr>
              <a:t> o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dirty="0" smtClean="0">
              <a:latin typeface="+mn-lt"/>
            </a:endParaRP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22287" y="1575494"/>
            <a:ext cx="5272113" cy="141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endParaRPr>
          </a:p>
        </p:txBody>
      </p:sp>
      <p:grpSp>
        <p:nvGrpSpPr>
          <p:cNvPr id="2" name="Group 1"/>
          <p:cNvGrpSpPr/>
          <p:nvPr/>
        </p:nvGrpSpPr>
        <p:grpSpPr>
          <a:xfrm>
            <a:off x="809361" y="1735833"/>
            <a:ext cx="5185039" cy="1108755"/>
            <a:chOff x="809361" y="1777690"/>
            <a:chExt cx="5185039" cy="1108755"/>
          </a:xfrm>
        </p:grpSpPr>
        <p:sp>
          <p:nvSpPr>
            <p:cNvPr id="33" name="Rectangle 18"/>
            <p:cNvSpPr/>
            <p:nvPr/>
          </p:nvSpPr>
          <p:spPr bwMode="auto">
            <a:xfrm>
              <a:off x="4978400" y="1777690"/>
              <a:ext cx="1016000" cy="5972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Rectangle 18"/>
            <p:cNvSpPr/>
            <p:nvPr/>
          </p:nvSpPr>
          <p:spPr bwMode="auto">
            <a:xfrm>
              <a:off x="809361" y="2658864"/>
              <a:ext cx="1336940" cy="22758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7"/>
          <p:cNvSpPr/>
          <p:nvPr/>
        </p:nvSpPr>
        <p:spPr bwMode="auto">
          <a:xfrm>
            <a:off x="410474" y="2614758"/>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6</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178645221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49394" y="5877172"/>
            <a:ext cx="4457700" cy="428625"/>
            <a:chOff x="649394" y="5877172"/>
            <a:chExt cx="4457700" cy="428625"/>
          </a:xfrm>
        </p:grpSpPr>
        <p:pic>
          <p:nvPicPr>
            <p:cNvPr id="133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394" y="5877172"/>
              <a:ext cx="44577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18"/>
            <p:cNvSpPr/>
            <p:nvPr/>
          </p:nvSpPr>
          <p:spPr bwMode="auto">
            <a:xfrm>
              <a:off x="726603" y="5958125"/>
              <a:ext cx="560965" cy="26454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133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94" y="4001766"/>
            <a:ext cx="638175"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4 Grupo"/>
          <p:cNvGrpSpPr/>
          <p:nvPr/>
        </p:nvGrpSpPr>
        <p:grpSpPr>
          <a:xfrm>
            <a:off x="649394" y="3067050"/>
            <a:ext cx="4296094" cy="758392"/>
            <a:chOff x="649394" y="3067050"/>
            <a:chExt cx="4296094" cy="758392"/>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394" y="3067050"/>
              <a:ext cx="4296094"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H="1" flipV="1">
              <a:off x="915082" y="3576977"/>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5.4 Assignació d’idees a portfolis de PAA</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5.4.1 Assignació múltiple d’idees a portfolis del PAA</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44" name="Oval 37"/>
          <p:cNvSpPr/>
          <p:nvPr/>
        </p:nvSpPr>
        <p:spPr bwMode="auto">
          <a:xfrm>
            <a:off x="414992" y="380391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53" name="Isosceles Triangle 30"/>
          <p:cNvSpPr/>
          <p:nvPr/>
        </p:nvSpPr>
        <p:spPr bwMode="auto">
          <a:xfrm rot="5400000">
            <a:off x="5068496" y="335254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TextBox 11"/>
          <p:cNvSpPr txBox="1"/>
          <p:nvPr/>
        </p:nvSpPr>
        <p:spPr>
          <a:xfrm>
            <a:off x="5606835" y="3067051"/>
            <a:ext cx="3779457" cy="723900"/>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t>Seleccionar les idees a incloure en el portfoli mitjançant les opcions de filtre.</a:t>
            </a:r>
          </a:p>
        </p:txBody>
      </p:sp>
      <p:sp>
        <p:nvSpPr>
          <p:cNvPr id="23"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r>
              <a:rPr lang="ca-ES" sz="1200" dirty="0" smtClean="0">
                <a:latin typeface="+mn-lt"/>
              </a:rPr>
              <a:t>Aquesta és l’operativa habitual per fer la creació del PAA a principis d’any ja que és quan s’assignen totes les idees que es creuen convenients</a:t>
            </a:r>
            <a:br>
              <a:rPr lang="ca-ES" sz="1200" dirty="0" smtClean="0">
                <a:latin typeface="+mn-lt"/>
              </a:rPr>
            </a:br>
            <a:endParaRPr lang="ca-ES" sz="1200" dirty="0" smtClean="0">
              <a:latin typeface="+mn-lt"/>
            </a:endParaRPr>
          </a:p>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Demand</a:t>
            </a:r>
            <a:r>
              <a:rPr lang="ca-ES" sz="1200" b="0" i="1" dirty="0" smtClean="0">
                <a:latin typeface="+mn-lt"/>
                <a:sym typeface="Wingdings" pitchFamily="2" charset="2"/>
              </a:rPr>
              <a:t> Management -&gt; </a:t>
            </a:r>
            <a:r>
              <a:rPr lang="ca-ES" sz="1200" b="0" i="1" dirty="0" err="1" smtClean="0">
                <a:latin typeface="+mn-lt"/>
              </a:rPr>
              <a:t>Ideas</a:t>
            </a:r>
            <a:endParaRPr lang="ca-ES" sz="1200" b="0" i="1" dirty="0" smtClean="0">
              <a:latin typeface="+mn-lt"/>
            </a:endParaRPr>
          </a:p>
        </p:txBody>
      </p:sp>
      <p:sp>
        <p:nvSpPr>
          <p:cNvPr id="2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5" name="Group 21"/>
          <p:cNvGrpSpPr/>
          <p:nvPr/>
        </p:nvGrpSpPr>
        <p:grpSpPr>
          <a:xfrm>
            <a:off x="649394" y="1549401"/>
            <a:ext cx="4296094" cy="1375543"/>
            <a:chOff x="868337" y="1549401"/>
            <a:chExt cx="3898230" cy="1375543"/>
          </a:xfrm>
        </p:grpSpPr>
        <p:pic>
          <p:nvPicPr>
            <p:cNvPr id="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45" name="Oval 37"/>
          <p:cNvSpPr/>
          <p:nvPr/>
        </p:nvSpPr>
        <p:spPr bwMode="auto">
          <a:xfrm>
            <a:off x="426751" y="287290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34" name="Isosceles Triangle 30"/>
          <p:cNvSpPr/>
          <p:nvPr/>
        </p:nvSpPr>
        <p:spPr bwMode="auto">
          <a:xfrm rot="5400000">
            <a:off x="5068496" y="506607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11"/>
          <p:cNvSpPr txBox="1"/>
          <p:nvPr/>
        </p:nvSpPr>
        <p:spPr>
          <a:xfrm>
            <a:off x="5606835" y="3991894"/>
            <a:ext cx="3779457" cy="2598912"/>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t>A la llista de idees, en la columna </a:t>
            </a:r>
            <a:r>
              <a:rPr lang="ca-ES" sz="1200" dirty="0" err="1" smtClean="0"/>
              <a:t>Portfolio</a:t>
            </a:r>
            <a:r>
              <a:rPr lang="ca-ES" sz="1200" dirty="0" smtClean="0"/>
              <a:t> </a:t>
            </a:r>
            <a:r>
              <a:rPr lang="ca-ES" sz="1200" b="0" dirty="0" smtClean="0"/>
              <a:t>clicar a la cel.la corresponent a la idea que es vol assignar a un portfoli de PAA.</a:t>
            </a:r>
          </a:p>
          <a:p>
            <a:pPr marL="342900" indent="-342900">
              <a:buFont typeface="+mj-lt"/>
              <a:buAutoNum type="arabicPeriod" startAt="3"/>
            </a:pPr>
            <a:r>
              <a:rPr lang="ca-ES" sz="1200" b="0" dirty="0" smtClean="0"/>
              <a:t>S’obrirà un desplegable amb la llista de portfolis de l’àmbit que formen part del PAA. Seleccionar el portfoli al que es vol assignar la idea.</a:t>
            </a:r>
          </a:p>
          <a:p>
            <a:pPr marL="342900" indent="-342900">
              <a:buFont typeface="+mj-lt"/>
              <a:buAutoNum type="arabicPeriod" startAt="3"/>
            </a:pPr>
            <a:r>
              <a:rPr lang="ca-ES" sz="1200" b="0" dirty="0" smtClean="0"/>
              <a:t>Clicar el botó </a:t>
            </a:r>
            <a:r>
              <a:rPr lang="ca-ES" sz="1200" dirty="0" err="1" smtClean="0"/>
              <a:t>Add</a:t>
            </a:r>
            <a:endParaRPr lang="ca-ES" sz="1200" b="0" dirty="0"/>
          </a:p>
          <a:p>
            <a:pPr marL="342900" indent="-342900">
              <a:buFont typeface="+mj-lt"/>
              <a:buAutoNum type="arabicPeriod" startAt="3"/>
            </a:pPr>
            <a:r>
              <a:rPr lang="ca-ES" sz="1200" b="0" dirty="0" smtClean="0"/>
              <a:t>Al tornar a la llista </a:t>
            </a:r>
            <a:r>
              <a:rPr lang="ca-ES" sz="1200" dirty="0" smtClean="0"/>
              <a:t>repetir els punt 3 a 5 </a:t>
            </a:r>
            <a:r>
              <a:rPr lang="ca-ES" sz="1200" b="0" dirty="0" smtClean="0"/>
              <a:t>per cada idea que es vulgui afegir al portfoli. I finalment clicar al botó </a:t>
            </a:r>
            <a:r>
              <a:rPr lang="ca-ES" sz="1200" dirty="0" err="1" smtClean="0"/>
              <a:t>Save</a:t>
            </a:r>
            <a:r>
              <a:rPr lang="ca-ES" sz="1200" b="0" dirty="0" smtClean="0"/>
              <a:t> per guardar tots els canvis.</a:t>
            </a:r>
            <a:endParaRPr lang="ca-ES" sz="1200" dirty="0" smtClean="0"/>
          </a:p>
        </p:txBody>
      </p:sp>
      <p:grpSp>
        <p:nvGrpSpPr>
          <p:cNvPr id="6" name="5 Grupo"/>
          <p:cNvGrpSpPr/>
          <p:nvPr/>
        </p:nvGrpSpPr>
        <p:grpSpPr>
          <a:xfrm>
            <a:off x="1350922" y="3991893"/>
            <a:ext cx="3627478" cy="1796969"/>
            <a:chOff x="1350922" y="4001766"/>
            <a:chExt cx="3627478" cy="2161528"/>
          </a:xfrm>
        </p:grpSpPr>
        <p:pic>
          <p:nvPicPr>
            <p:cNvPr id="13317"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50922" y="4001766"/>
              <a:ext cx="3627478" cy="213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9"/>
            <p:cNvCxnSpPr/>
            <p:nvPr/>
          </p:nvCxnSpPr>
          <p:spPr bwMode="auto">
            <a:xfrm flipH="1" flipV="1">
              <a:off x="1542495" y="5163379"/>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18"/>
            <p:cNvSpPr/>
            <p:nvPr/>
          </p:nvSpPr>
          <p:spPr bwMode="auto">
            <a:xfrm>
              <a:off x="1398270" y="5917430"/>
              <a:ext cx="466156" cy="24586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Oval 37"/>
          <p:cNvSpPr/>
          <p:nvPr/>
        </p:nvSpPr>
        <p:spPr bwMode="auto">
          <a:xfrm>
            <a:off x="1024783" y="473420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41" name="Oval 37"/>
          <p:cNvSpPr/>
          <p:nvPr/>
        </p:nvSpPr>
        <p:spPr bwMode="auto">
          <a:xfrm>
            <a:off x="1010043" y="531071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endParaRPr>
          </a:p>
        </p:txBody>
      </p:sp>
      <p:sp>
        <p:nvSpPr>
          <p:cNvPr id="48" name="Oval 37"/>
          <p:cNvSpPr/>
          <p:nvPr/>
        </p:nvSpPr>
        <p:spPr bwMode="auto">
          <a:xfrm>
            <a:off x="400618" y="568437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endParaRPr>
          </a:p>
        </p:txBody>
      </p:sp>
      <p:sp>
        <p:nvSpPr>
          <p:cNvPr id="42" name="Oval 41"/>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41934536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649394" y="3077113"/>
            <a:ext cx="4296094" cy="891712"/>
            <a:chOff x="649394" y="3077112"/>
            <a:chExt cx="4296094" cy="1095375"/>
          </a:xfrm>
        </p:grpSpPr>
        <p:pic>
          <p:nvPicPr>
            <p:cNvPr id="13319"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394" y="3077112"/>
              <a:ext cx="4296094" cy="10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 name="Straight Arrow Connector 9"/>
            <p:cNvCxnSpPr/>
            <p:nvPr/>
          </p:nvCxnSpPr>
          <p:spPr bwMode="auto">
            <a:xfrm flipH="1" flipV="1">
              <a:off x="2797441" y="3844592"/>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5.4 Assignació d’idees a portfolis de PAA</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5.4.2 Assignació individual d’idees a portfolis del PAA (1/2) </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53" name="Isosceles Triangle 30"/>
          <p:cNvSpPr/>
          <p:nvPr/>
        </p:nvSpPr>
        <p:spPr bwMode="auto">
          <a:xfrm rot="5400000">
            <a:off x="5068496" y="335254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TextBox 11"/>
          <p:cNvSpPr txBox="1"/>
          <p:nvPr/>
        </p:nvSpPr>
        <p:spPr>
          <a:xfrm>
            <a:off x="5606835" y="3067051"/>
            <a:ext cx="3779457" cy="837112"/>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t>Clicar al nom de la idea que es vol </a:t>
            </a:r>
            <a:r>
              <a:rPr lang="ca-ES" sz="1200" b="0" dirty="0" err="1" smtClean="0"/>
              <a:t>assingar</a:t>
            </a:r>
            <a:r>
              <a:rPr lang="ca-ES" sz="1200" b="0" dirty="0" smtClean="0"/>
              <a:t> a un portfoli de PAA per accedir a la pantalla de propietats.</a:t>
            </a:r>
          </a:p>
        </p:txBody>
      </p:sp>
      <p:sp>
        <p:nvSpPr>
          <p:cNvPr id="23"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r>
              <a:rPr lang="ca-ES" sz="1200" dirty="0"/>
              <a:t>Aquesta és l’operativa per introduir una idea nova al PAA durant </a:t>
            </a:r>
            <a:r>
              <a:rPr lang="ca-ES" sz="1200" dirty="0" smtClean="0"/>
              <a:t>l’any.</a:t>
            </a:r>
            <a:br>
              <a:rPr lang="ca-ES" sz="1200" dirty="0" smtClean="0"/>
            </a:br>
            <a:endParaRPr lang="ca-ES" sz="1200" b="0" dirty="0" smtClean="0">
              <a:latin typeface="+mn-lt"/>
            </a:endParaRPr>
          </a:p>
          <a:p>
            <a:pPr marL="228600" indent="-2286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Demand</a:t>
            </a:r>
            <a:r>
              <a:rPr lang="ca-ES" sz="1200" b="0" i="1" dirty="0" smtClean="0">
                <a:latin typeface="+mn-lt"/>
                <a:sym typeface="Wingdings" pitchFamily="2" charset="2"/>
              </a:rPr>
              <a:t> Management -&gt; </a:t>
            </a:r>
            <a:r>
              <a:rPr lang="ca-ES" sz="1200" b="0" i="1" dirty="0" err="1" smtClean="0">
                <a:latin typeface="+mn-lt"/>
              </a:rPr>
              <a:t>Ideas</a:t>
            </a:r>
            <a:endParaRPr lang="ca-ES" sz="1200" b="0" i="1" dirty="0" smtClean="0">
              <a:latin typeface="+mn-lt"/>
            </a:endParaRPr>
          </a:p>
        </p:txBody>
      </p:sp>
      <p:sp>
        <p:nvSpPr>
          <p:cNvPr id="2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5" name="Group 21"/>
          <p:cNvGrpSpPr/>
          <p:nvPr/>
        </p:nvGrpSpPr>
        <p:grpSpPr>
          <a:xfrm>
            <a:off x="649394" y="1549401"/>
            <a:ext cx="4296094" cy="1375543"/>
            <a:chOff x="868337" y="1549401"/>
            <a:chExt cx="3898230" cy="1375543"/>
          </a:xfrm>
        </p:grpSpPr>
        <p:pic>
          <p:nvPicPr>
            <p:cNvPr id="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45" name="Oval 37"/>
          <p:cNvSpPr/>
          <p:nvPr/>
        </p:nvSpPr>
        <p:spPr bwMode="auto">
          <a:xfrm>
            <a:off x="426751" y="287290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34" name="Isosceles Triangle 30"/>
          <p:cNvSpPr/>
          <p:nvPr/>
        </p:nvSpPr>
        <p:spPr bwMode="auto">
          <a:xfrm rot="5400000">
            <a:off x="5068496" y="506607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11"/>
          <p:cNvSpPr txBox="1"/>
          <p:nvPr/>
        </p:nvSpPr>
        <p:spPr>
          <a:xfrm>
            <a:off x="5606835" y="4153830"/>
            <a:ext cx="3779457" cy="1571625"/>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t>Clicar la pestanya </a:t>
            </a:r>
            <a:r>
              <a:rPr lang="ca-ES" sz="1200" dirty="0" err="1" smtClean="0"/>
              <a:t>Properties</a:t>
            </a:r>
            <a:r>
              <a:rPr lang="ca-ES" sz="1200" b="0" dirty="0" smtClean="0"/>
              <a:t> de la idea oberta.</a:t>
            </a:r>
            <a:endParaRPr lang="ca-ES" sz="1200" dirty="0" smtClean="0"/>
          </a:p>
          <a:p>
            <a:pPr marL="342900" indent="-342900">
              <a:buFont typeface="+mj-lt"/>
              <a:buAutoNum type="arabicPeriod" startAt="3"/>
            </a:pPr>
            <a:r>
              <a:rPr lang="ca-ES" sz="1200" b="0" dirty="0" smtClean="0"/>
              <a:t>Clicar a la secció </a:t>
            </a:r>
            <a:r>
              <a:rPr lang="ca-ES" sz="1200" dirty="0" err="1" smtClean="0"/>
              <a:t>Portfolio</a:t>
            </a:r>
            <a:r>
              <a:rPr lang="ca-ES" sz="1200" dirty="0" smtClean="0"/>
              <a:t> Management</a:t>
            </a:r>
          </a:p>
        </p:txBody>
      </p:sp>
      <p:sp>
        <p:nvSpPr>
          <p:cNvPr id="44" name="Oval 37"/>
          <p:cNvSpPr/>
          <p:nvPr/>
        </p:nvSpPr>
        <p:spPr bwMode="auto">
          <a:xfrm>
            <a:off x="739511" y="4142468"/>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grpSp>
        <p:nvGrpSpPr>
          <p:cNvPr id="10" name="9 Grupo"/>
          <p:cNvGrpSpPr/>
          <p:nvPr/>
        </p:nvGrpSpPr>
        <p:grpSpPr>
          <a:xfrm>
            <a:off x="649394" y="4153830"/>
            <a:ext cx="4296094" cy="1571625"/>
            <a:chOff x="649394" y="4153830"/>
            <a:chExt cx="4296094" cy="1571625"/>
          </a:xfrm>
        </p:grpSpPr>
        <p:pic>
          <p:nvPicPr>
            <p:cNvPr id="1332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394" y="4153830"/>
              <a:ext cx="4296094"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1" name="Straight Arrow Connector 9"/>
            <p:cNvCxnSpPr/>
            <p:nvPr/>
          </p:nvCxnSpPr>
          <p:spPr bwMode="auto">
            <a:xfrm flipH="1" flipV="1">
              <a:off x="3731912" y="5409963"/>
              <a:ext cx="292090" cy="202268"/>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0" name="Oval 37"/>
          <p:cNvSpPr/>
          <p:nvPr/>
        </p:nvSpPr>
        <p:spPr bwMode="auto">
          <a:xfrm>
            <a:off x="2123451" y="513470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32" name="Oval 31"/>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
        <p:nvSpPr>
          <p:cNvPr id="41" name="Oval 37"/>
          <p:cNvSpPr/>
          <p:nvPr/>
        </p:nvSpPr>
        <p:spPr bwMode="auto">
          <a:xfrm>
            <a:off x="613494" y="4102458"/>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42795617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5651" y="1549401"/>
            <a:ext cx="3970728" cy="1375542"/>
            <a:chOff x="755651" y="1549401"/>
            <a:chExt cx="3970728" cy="1375542"/>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1" y="1549401"/>
              <a:ext cx="3970728" cy="137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9"/>
            <p:cNvCxnSpPr/>
            <p:nvPr/>
          </p:nvCxnSpPr>
          <p:spPr bwMode="auto">
            <a:xfrm flipH="1" flipV="1">
              <a:off x="2696602" y="2369627"/>
              <a:ext cx="319729" cy="20655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 Gestió de </a:t>
            </a:r>
            <a:r>
              <a:rPr lang="ca-ES" dirty="0" smtClean="0"/>
              <a:t>portfolis</a:t>
            </a:r>
            <a:br>
              <a:rPr lang="ca-ES" dirty="0" smtClean="0"/>
            </a:br>
            <a:r>
              <a:rPr lang="ca-ES" sz="1700" dirty="0" smtClean="0"/>
              <a:t>5.4 Assignació d’idees a portfolis de PAA</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5.4.2 Assignació individual d’idees a portfolis del PAA (2/2</a:t>
            </a:r>
            <a:r>
              <a:rPr lang="ca-ES" sz="1600" dirty="0">
                <a:solidFill>
                  <a:schemeClr val="bg2">
                    <a:lumMod val="50000"/>
                  </a:schemeClr>
                </a:solidFill>
              </a:rPr>
              <a:t>) </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3"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Clicar al desplegable del camp</a:t>
            </a:r>
            <a:r>
              <a:rPr lang="ca-ES" sz="1200" dirty="0" smtClean="0">
                <a:latin typeface="+mn-lt"/>
              </a:rPr>
              <a:t> </a:t>
            </a:r>
            <a:r>
              <a:rPr lang="ca-ES" sz="1200" dirty="0" err="1" smtClean="0">
                <a:latin typeface="+mn-lt"/>
              </a:rPr>
              <a:t>Portfolio</a:t>
            </a:r>
            <a:endParaRPr lang="ca-ES" sz="1200" i="1" dirty="0" smtClean="0">
              <a:latin typeface="+mn-lt"/>
            </a:endParaRPr>
          </a:p>
        </p:txBody>
      </p:sp>
      <p:sp>
        <p:nvSpPr>
          <p:cNvPr id="2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3" name="32 Grupo"/>
          <p:cNvGrpSpPr/>
          <p:nvPr/>
        </p:nvGrpSpPr>
        <p:grpSpPr>
          <a:xfrm>
            <a:off x="755651" y="3138932"/>
            <a:ext cx="3970728" cy="1796969"/>
            <a:chOff x="1350922" y="4001766"/>
            <a:chExt cx="3627478" cy="2161528"/>
          </a:xfrm>
        </p:grpSpPr>
        <p:pic>
          <p:nvPicPr>
            <p:cNvPr id="3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0922" y="4001766"/>
              <a:ext cx="3627478" cy="213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9"/>
            <p:cNvCxnSpPr/>
            <p:nvPr/>
          </p:nvCxnSpPr>
          <p:spPr bwMode="auto">
            <a:xfrm flipH="1" flipV="1">
              <a:off x="1542495" y="5163379"/>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18"/>
            <p:cNvSpPr/>
            <p:nvPr/>
          </p:nvSpPr>
          <p:spPr bwMode="auto">
            <a:xfrm>
              <a:off x="1398270" y="5917430"/>
              <a:ext cx="466156" cy="24586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2" name="TextBox 11"/>
          <p:cNvSpPr txBox="1"/>
          <p:nvPr/>
        </p:nvSpPr>
        <p:spPr>
          <a:xfrm>
            <a:off x="5606835" y="3138933"/>
            <a:ext cx="3779457" cy="1777224"/>
          </a:xfrm>
          <a:prstGeom prst="rect">
            <a:avLst/>
          </a:prstGeom>
          <a:noFill/>
          <a:ln>
            <a:solidFill>
              <a:schemeClr val="accent1"/>
            </a:solidFill>
          </a:ln>
        </p:spPr>
        <p:txBody>
          <a:bodyPr wrap="square" rtlCol="0" anchor="ctr">
            <a:noAutofit/>
          </a:bodyPr>
          <a:lstStyle/>
          <a:p>
            <a:pPr marL="342900" indent="-342900">
              <a:buFont typeface="+mj-lt"/>
              <a:buAutoNum type="arabicPeriod" startAt="6"/>
            </a:pPr>
            <a:r>
              <a:rPr lang="ca-ES" sz="1200" b="0" dirty="0" smtClean="0"/>
              <a:t>S’obrirà un desplegable amb la llista de portfolis de l’àmbit que formen part del PAA. Seleccionar el portfoli al que es vol assignar la idea.</a:t>
            </a:r>
          </a:p>
          <a:p>
            <a:pPr marL="342900" indent="-342900">
              <a:buFont typeface="+mj-lt"/>
              <a:buAutoNum type="arabicPeriod" startAt="6"/>
            </a:pPr>
            <a:r>
              <a:rPr lang="ca-ES" sz="1200" b="0" dirty="0" smtClean="0"/>
              <a:t>Clicar el botó </a:t>
            </a:r>
            <a:r>
              <a:rPr lang="ca-ES" sz="1200" dirty="0" err="1" smtClean="0"/>
              <a:t>Add</a:t>
            </a:r>
            <a:endParaRPr lang="ca-ES" sz="1200" b="0" dirty="0"/>
          </a:p>
        </p:txBody>
      </p:sp>
      <p:sp>
        <p:nvSpPr>
          <p:cNvPr id="43" name="Isosceles Triangle 5"/>
          <p:cNvSpPr/>
          <p:nvPr/>
        </p:nvSpPr>
        <p:spPr bwMode="auto">
          <a:xfrm rot="5400000">
            <a:off x="5068497" y="392231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Oval 37"/>
          <p:cNvSpPr/>
          <p:nvPr/>
        </p:nvSpPr>
        <p:spPr bwMode="auto">
          <a:xfrm>
            <a:off x="543249" y="365159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endParaRPr>
          </a:p>
        </p:txBody>
      </p:sp>
      <p:sp>
        <p:nvSpPr>
          <p:cNvPr id="47" name="TextBox 11"/>
          <p:cNvSpPr txBox="1"/>
          <p:nvPr/>
        </p:nvSpPr>
        <p:spPr>
          <a:xfrm>
            <a:off x="5606835" y="5126845"/>
            <a:ext cx="3779457" cy="687771"/>
          </a:xfrm>
          <a:prstGeom prst="rect">
            <a:avLst/>
          </a:prstGeom>
          <a:noFill/>
          <a:ln>
            <a:solidFill>
              <a:schemeClr val="accent1"/>
            </a:solidFill>
          </a:ln>
        </p:spPr>
        <p:txBody>
          <a:bodyPr wrap="square" rtlCol="0" anchor="ctr">
            <a:noAutofit/>
          </a:bodyPr>
          <a:lstStyle/>
          <a:p>
            <a:pPr marL="342900" indent="-342900">
              <a:buFont typeface="+mj-lt"/>
              <a:buAutoNum type="arabicPeriod" startAt="8"/>
            </a:pPr>
            <a:r>
              <a:rPr lang="ca-ES" sz="1200" b="0" dirty="0" smtClean="0">
                <a:latin typeface="+mn-lt"/>
              </a:rPr>
              <a:t>Clicar al botó </a:t>
            </a:r>
            <a:r>
              <a:rPr lang="ca-ES" sz="1200" dirty="0" err="1" smtClean="0">
                <a:latin typeface="+mn-lt"/>
              </a:rPr>
              <a:t>Save</a:t>
            </a:r>
            <a:r>
              <a:rPr lang="ca-ES" sz="1200" dirty="0" smtClean="0">
                <a:latin typeface="+mn-lt"/>
              </a:rPr>
              <a:t> </a:t>
            </a:r>
            <a:r>
              <a:rPr lang="ca-ES" sz="1200" dirty="0" err="1" smtClean="0">
                <a:latin typeface="+mn-lt"/>
              </a:rPr>
              <a:t>An</a:t>
            </a:r>
            <a:r>
              <a:rPr lang="ca-ES" sz="1200" dirty="0" err="1">
                <a:latin typeface="+mn-lt"/>
              </a:rPr>
              <a:t>d</a:t>
            </a:r>
            <a:r>
              <a:rPr lang="ca-ES" sz="1200" dirty="0" smtClean="0">
                <a:latin typeface="+mn-lt"/>
              </a:rPr>
              <a:t> </a:t>
            </a:r>
            <a:r>
              <a:rPr lang="ca-ES" sz="1200" dirty="0" err="1" smtClean="0">
                <a:latin typeface="+mn-lt"/>
              </a:rPr>
              <a:t>Return</a:t>
            </a:r>
            <a:r>
              <a:rPr lang="ca-ES" sz="1200" b="0" dirty="0" smtClean="0">
                <a:latin typeface="+mn-lt"/>
              </a:rPr>
              <a:t> per guardar els canvis i tornar a la llista d’idees.</a:t>
            </a:r>
            <a:endParaRPr lang="ca-ES" sz="1200" i="1" dirty="0" smtClean="0">
              <a:latin typeface="+mn-lt"/>
            </a:endParaRPr>
          </a:p>
        </p:txBody>
      </p:sp>
      <p:sp>
        <p:nvSpPr>
          <p:cNvPr id="49" name="Isosceles Triangle 5"/>
          <p:cNvSpPr/>
          <p:nvPr/>
        </p:nvSpPr>
        <p:spPr bwMode="auto">
          <a:xfrm rot="5400000">
            <a:off x="5138680" y="535277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5651" y="5302395"/>
            <a:ext cx="3970728"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Rectangle 18"/>
          <p:cNvSpPr/>
          <p:nvPr/>
        </p:nvSpPr>
        <p:spPr bwMode="auto">
          <a:xfrm>
            <a:off x="1579417" y="5404983"/>
            <a:ext cx="1389414" cy="20439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2" name="Oval 37"/>
          <p:cNvSpPr/>
          <p:nvPr/>
        </p:nvSpPr>
        <p:spPr bwMode="auto">
          <a:xfrm>
            <a:off x="507580" y="521700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endParaRPr>
          </a:p>
        </p:txBody>
      </p:sp>
      <p:sp>
        <p:nvSpPr>
          <p:cNvPr id="48" name="Oval 37"/>
          <p:cNvSpPr/>
          <p:nvPr/>
        </p:nvSpPr>
        <p:spPr bwMode="auto">
          <a:xfrm>
            <a:off x="430875" y="454020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endParaRPr>
          </a:p>
        </p:txBody>
      </p:sp>
      <p:sp>
        <p:nvSpPr>
          <p:cNvPr id="27" name="Oval 37"/>
          <p:cNvSpPr/>
          <p:nvPr/>
        </p:nvSpPr>
        <p:spPr bwMode="auto">
          <a:xfrm>
            <a:off x="911594" y="2126924"/>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endParaRPr>
          </a:p>
        </p:txBody>
      </p:sp>
      <p:sp>
        <p:nvSpPr>
          <p:cNvPr id="30" name="Oval 29"/>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9220249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5.5.1 Accedir a la pantalla d’anàlisi de </a:t>
            </a:r>
            <a:r>
              <a:rPr lang="ca-ES" sz="1600" dirty="0" err="1" smtClean="0">
                <a:solidFill>
                  <a:schemeClr val="bg2">
                    <a:lumMod val="50000"/>
                  </a:schemeClr>
                </a:solidFill>
              </a:rPr>
              <a:t>portfoli</a:t>
            </a:r>
            <a:r>
              <a:rPr lang="ca-ES" sz="1600" dirty="0" smtClean="0">
                <a:solidFill>
                  <a:schemeClr val="bg2">
                    <a:lumMod val="50000"/>
                  </a:schemeClr>
                </a:solidFill>
              </a:rPr>
              <a:t> (1/2)</a:t>
            </a:r>
            <a:endParaRPr lang="ca-ES" sz="1600" dirty="0">
              <a:solidFill>
                <a:schemeClr val="bg2">
                  <a:lumMod val="50000"/>
                </a:schemeClr>
              </a:solidFill>
            </a:endParaRPr>
          </a:p>
        </p:txBody>
      </p:sp>
      <p:sp>
        <p:nvSpPr>
          <p:cNvPr id="12" name="TextBox 11"/>
          <p:cNvSpPr txBox="1"/>
          <p:nvPr/>
        </p:nvSpPr>
        <p:spPr>
          <a:xfrm>
            <a:off x="5545121" y="2664708"/>
            <a:ext cx="3779457" cy="166646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A la llista de portfolis, clicar sobre el nom del portfoli que es desitja analitzar.</a:t>
            </a:r>
            <a:endParaRPr lang="ca-ES" sz="1200" b="0" i="1" dirty="0" smtClean="0">
              <a:latin typeface="+mn-lt"/>
            </a:endParaRPr>
          </a:p>
        </p:txBody>
      </p:sp>
      <p:sp>
        <p:nvSpPr>
          <p:cNvPr id="6" name="Isosceles Triangle 5"/>
          <p:cNvSpPr/>
          <p:nvPr/>
        </p:nvSpPr>
        <p:spPr bwMode="auto">
          <a:xfrm rot="5400000">
            <a:off x="5008821" y="342148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5" name="4 Grupo"/>
          <p:cNvGrpSpPr/>
          <p:nvPr/>
        </p:nvGrpSpPr>
        <p:grpSpPr>
          <a:xfrm>
            <a:off x="659592" y="2664708"/>
            <a:ext cx="2985308" cy="1666467"/>
            <a:chOff x="590904" y="1572847"/>
            <a:chExt cx="4285896" cy="2213707"/>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904" y="1572847"/>
              <a:ext cx="4285896" cy="221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2003157" y="3180363"/>
              <a:ext cx="292090" cy="22940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Oval 37"/>
          <p:cNvSpPr/>
          <p:nvPr/>
        </p:nvSpPr>
        <p:spPr bwMode="auto">
          <a:xfrm>
            <a:off x="508018" y="254380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23" name="TextBox 11"/>
          <p:cNvSpPr txBox="1"/>
          <p:nvPr/>
        </p:nvSpPr>
        <p:spPr>
          <a:xfrm>
            <a:off x="5589431" y="1549401"/>
            <a:ext cx="3779457" cy="867919"/>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Portfolio</a:t>
            </a:r>
            <a:r>
              <a:rPr lang="ca-ES" sz="1200" b="0" i="1" dirty="0" smtClean="0">
                <a:latin typeface="+mn-lt"/>
                <a:sym typeface="Wingdings" pitchFamily="2" charset="2"/>
              </a:rPr>
              <a:t> Management –&gt; </a:t>
            </a:r>
            <a:r>
              <a:rPr lang="ca-ES" sz="1200" b="0" i="1" dirty="0" err="1" smtClean="0">
                <a:latin typeface="+mn-lt"/>
                <a:sym typeface="Wingdings" pitchFamily="2" charset="2"/>
              </a:rPr>
              <a:t>Portfolios</a:t>
            </a:r>
            <a:endParaRPr lang="ca-ES" sz="1200" b="0" i="1" dirty="0" smtClean="0">
              <a:latin typeface="+mn-lt"/>
            </a:endParaRPr>
          </a:p>
        </p:txBody>
      </p:sp>
      <p:sp>
        <p:nvSpPr>
          <p:cNvPr id="26" name="Isosceles Triangle 5"/>
          <p:cNvSpPr/>
          <p:nvPr/>
        </p:nvSpPr>
        <p:spPr bwMode="auto">
          <a:xfrm rot="5400000">
            <a:off x="5068496" y="19495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8" name="27 Grupo"/>
          <p:cNvGrpSpPr/>
          <p:nvPr/>
        </p:nvGrpSpPr>
        <p:grpSpPr>
          <a:xfrm>
            <a:off x="649394" y="1409848"/>
            <a:ext cx="2995506" cy="1007472"/>
            <a:chOff x="649394" y="1371711"/>
            <a:chExt cx="4296094" cy="1640997"/>
          </a:xfrm>
        </p:grpSpPr>
        <p:pic>
          <p:nvPicPr>
            <p:cNvPr id="2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394" y="1371711"/>
              <a:ext cx="4296094" cy="164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H="1" flipV="1">
              <a:off x="3012293" y="2050094"/>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1"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3" name="TextBox 11"/>
          <p:cNvSpPr txBox="1"/>
          <p:nvPr/>
        </p:nvSpPr>
        <p:spPr>
          <a:xfrm>
            <a:off x="5545120" y="4549948"/>
            <a:ext cx="3779457" cy="798105"/>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Clicar a la pestanya </a:t>
            </a:r>
            <a:r>
              <a:rPr lang="ca-ES" sz="1200" dirty="0" smtClean="0">
                <a:latin typeface="+mn-lt"/>
              </a:rPr>
              <a:t>Contents Editor</a:t>
            </a:r>
            <a:endParaRPr lang="ca-ES" sz="1200" i="1" dirty="0" smtClean="0">
              <a:latin typeface="+mn-lt"/>
            </a:endParaRPr>
          </a:p>
        </p:txBody>
      </p:sp>
      <p:sp>
        <p:nvSpPr>
          <p:cNvPr id="34" name="Isosceles Triangle 5"/>
          <p:cNvSpPr/>
          <p:nvPr/>
        </p:nvSpPr>
        <p:spPr bwMode="auto">
          <a:xfrm rot="5400000">
            <a:off x="5018101" y="484814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26"/>
          <p:cNvSpPr txBox="1"/>
          <p:nvPr/>
        </p:nvSpPr>
        <p:spPr>
          <a:xfrm>
            <a:off x="5545120" y="5606067"/>
            <a:ext cx="3779457" cy="613992"/>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4"/>
            </a:pPr>
            <a:r>
              <a:rPr lang="ca-ES" sz="1200" b="0" dirty="0" smtClean="0">
                <a:latin typeface="+mn-lt"/>
              </a:rPr>
              <a:t>Baixar fins al final de la pàgina i clicar en el botó </a:t>
            </a:r>
            <a:r>
              <a:rPr lang="ca-ES" sz="1200" dirty="0" err="1" smtClean="0">
                <a:latin typeface="+mn-lt"/>
              </a:rPr>
              <a:t>Sync</a:t>
            </a:r>
            <a:r>
              <a:rPr lang="ca-ES" sz="1200" dirty="0" smtClean="0">
                <a:latin typeface="+mn-lt"/>
              </a:rPr>
              <a:t> </a:t>
            </a:r>
            <a:r>
              <a:rPr lang="ca-ES" sz="1200" dirty="0" err="1" smtClean="0">
                <a:latin typeface="+mn-lt"/>
              </a:rPr>
              <a:t>Now</a:t>
            </a:r>
            <a:r>
              <a:rPr lang="ca-ES" sz="1200" dirty="0" smtClean="0">
                <a:latin typeface="+mn-lt"/>
              </a:rPr>
              <a:t>,</a:t>
            </a:r>
            <a:r>
              <a:rPr lang="ca-ES" sz="1200" b="0" dirty="0" smtClean="0">
                <a:latin typeface="+mn-lt"/>
              </a:rPr>
              <a:t> per actualitzar la llista de idees assignades al portfoli.</a:t>
            </a:r>
            <a:endParaRPr lang="ca-ES" sz="1200" dirty="0" smtClean="0">
              <a:latin typeface="+mn-lt"/>
            </a:endParaRPr>
          </a:p>
        </p:txBody>
      </p:sp>
      <p:sp>
        <p:nvSpPr>
          <p:cNvPr id="37" name="Isosceles Triangle 31"/>
          <p:cNvSpPr/>
          <p:nvPr/>
        </p:nvSpPr>
        <p:spPr bwMode="auto">
          <a:xfrm rot="5400000">
            <a:off x="5018101" y="583660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8" name="37 Grupo"/>
          <p:cNvGrpSpPr/>
          <p:nvPr/>
        </p:nvGrpSpPr>
        <p:grpSpPr>
          <a:xfrm>
            <a:off x="677356" y="4596576"/>
            <a:ext cx="4206282" cy="704850"/>
            <a:chOff x="626073" y="1642656"/>
            <a:chExt cx="4206282" cy="704850"/>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6073" y="1642656"/>
              <a:ext cx="4206282"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Arrow Connector 9"/>
            <p:cNvCxnSpPr/>
            <p:nvPr/>
          </p:nvCxnSpPr>
          <p:spPr bwMode="auto">
            <a:xfrm flipH="1" flipV="1">
              <a:off x="3106892" y="188433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40 Grupo"/>
          <p:cNvGrpSpPr/>
          <p:nvPr/>
        </p:nvGrpSpPr>
        <p:grpSpPr>
          <a:xfrm>
            <a:off x="629856" y="5657517"/>
            <a:ext cx="4253782" cy="511092"/>
            <a:chOff x="578573" y="2703597"/>
            <a:chExt cx="3438525" cy="511092"/>
          </a:xfrm>
        </p:grpSpPr>
        <p:pic>
          <p:nvPicPr>
            <p:cNvPr id="4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8573" y="2703597"/>
              <a:ext cx="3438525" cy="51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18"/>
            <p:cNvSpPr/>
            <p:nvPr/>
          </p:nvSpPr>
          <p:spPr bwMode="auto">
            <a:xfrm>
              <a:off x="670744" y="2750184"/>
              <a:ext cx="896799" cy="38352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4" name="Oval 37"/>
          <p:cNvSpPr/>
          <p:nvPr/>
        </p:nvSpPr>
        <p:spPr bwMode="auto">
          <a:xfrm>
            <a:off x="381625" y="539829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36" name="Oval 37"/>
          <p:cNvSpPr/>
          <p:nvPr/>
        </p:nvSpPr>
        <p:spPr bwMode="auto">
          <a:xfrm>
            <a:off x="443112" y="446230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45" name="Oval 44"/>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56371829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475" y="2363195"/>
            <a:ext cx="4352926" cy="374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5.5.1 Accedir a la pantalla d’anàlisi de </a:t>
            </a:r>
            <a:r>
              <a:rPr lang="ca-ES" sz="1600" dirty="0" err="1" smtClean="0">
                <a:solidFill>
                  <a:schemeClr val="bg2">
                    <a:lumMod val="50000"/>
                  </a:schemeClr>
                </a:solidFill>
              </a:rPr>
              <a:t>portfoli</a:t>
            </a:r>
            <a:r>
              <a:rPr lang="ca-ES" sz="1600" dirty="0" smtClean="0">
                <a:solidFill>
                  <a:schemeClr val="bg2">
                    <a:lumMod val="50000"/>
                  </a:schemeClr>
                </a:solidFill>
              </a:rPr>
              <a:t> (2/2)</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3" name="TextBox 11"/>
          <p:cNvSpPr txBox="1"/>
          <p:nvPr/>
        </p:nvSpPr>
        <p:spPr>
          <a:xfrm>
            <a:off x="5589431" y="1630614"/>
            <a:ext cx="3698751" cy="644206"/>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Clicar la pestanya </a:t>
            </a:r>
            <a:r>
              <a:rPr lang="ca-ES" sz="1200" dirty="0" err="1" smtClean="0">
                <a:latin typeface="+mn-lt"/>
              </a:rPr>
              <a:t>Waterlines</a:t>
            </a:r>
            <a:r>
              <a:rPr lang="ca-ES" sz="1200" b="0" dirty="0" smtClean="0">
                <a:latin typeface="+mn-lt"/>
              </a:rPr>
              <a:t> per accedir a la pantalla de d’anàlisi</a:t>
            </a:r>
            <a:endParaRPr lang="ca-ES" sz="1200" i="1" dirty="0" smtClean="0">
              <a:latin typeface="+mn-lt"/>
            </a:endParaRPr>
          </a:p>
        </p:txBody>
      </p:sp>
      <p:sp>
        <p:nvSpPr>
          <p:cNvPr id="26" name="Isosceles Triangle 5"/>
          <p:cNvSpPr/>
          <p:nvPr/>
        </p:nvSpPr>
        <p:spPr bwMode="auto">
          <a:xfrm rot="5400000">
            <a:off x="5068496" y="18070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5475" y="1630614"/>
            <a:ext cx="4352925" cy="459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5" name="Straight Arrow Connector 9"/>
          <p:cNvCxnSpPr/>
          <p:nvPr/>
        </p:nvCxnSpPr>
        <p:spPr bwMode="auto">
          <a:xfrm flipH="1" flipV="1">
            <a:off x="4455780" y="1866391"/>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Oval 37"/>
          <p:cNvSpPr/>
          <p:nvPr/>
        </p:nvSpPr>
        <p:spPr bwMode="auto">
          <a:xfrm>
            <a:off x="333823" y="144125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46" name="TextBox 11"/>
          <p:cNvSpPr txBox="1"/>
          <p:nvPr/>
        </p:nvSpPr>
        <p:spPr>
          <a:xfrm>
            <a:off x="5589431" y="2363193"/>
            <a:ext cx="3698752" cy="3740728"/>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6"/>
            </a:pPr>
            <a:r>
              <a:rPr lang="ca-ES" sz="1200" b="0" dirty="0" smtClean="0">
                <a:latin typeface="+mn-lt"/>
              </a:rPr>
              <a:t>Apareix la pantalla de </a:t>
            </a:r>
            <a:r>
              <a:rPr lang="ca-ES" sz="1200" dirty="0" err="1" smtClean="0">
                <a:latin typeface="+mn-lt"/>
              </a:rPr>
              <a:t>Waterlines</a:t>
            </a:r>
            <a:r>
              <a:rPr lang="ca-ES" sz="1200" dirty="0" smtClean="0">
                <a:latin typeface="+mn-lt"/>
              </a:rPr>
              <a:t> </a:t>
            </a:r>
            <a:r>
              <a:rPr lang="ca-ES" sz="1200" b="0" dirty="0" smtClean="0">
                <a:latin typeface="+mn-lt"/>
              </a:rPr>
              <a:t>.</a:t>
            </a:r>
            <a:br>
              <a:rPr lang="ca-ES" sz="1200" b="0" dirty="0" smtClean="0">
                <a:latin typeface="+mn-lt"/>
              </a:rPr>
            </a:br>
            <a:r>
              <a:rPr lang="ca-ES" sz="1200" b="0" dirty="0" smtClean="0">
                <a:latin typeface="+mn-lt"/>
              </a:rPr>
              <a:t/>
            </a:r>
            <a:br>
              <a:rPr lang="ca-ES" sz="1200" b="0" dirty="0" smtClean="0">
                <a:latin typeface="+mn-lt"/>
              </a:rPr>
            </a:br>
            <a:endParaRPr lang="ca-ES" sz="1200" b="0" dirty="0" smtClean="0">
              <a:latin typeface="+mn-lt"/>
            </a:endParaRPr>
          </a:p>
          <a:p>
            <a:pPr marL="342900" indent="-342900">
              <a:spcBef>
                <a:spcPts val="0"/>
              </a:spcBef>
              <a:buFont typeface="+mj-lt"/>
              <a:buAutoNum type="arabicPeriod" startAt="6"/>
            </a:pPr>
            <a:r>
              <a:rPr lang="ca-ES" sz="1200" b="0" dirty="0" smtClean="0">
                <a:latin typeface="+mn-lt"/>
              </a:rPr>
              <a:t>Clicar al botó </a:t>
            </a:r>
            <a:r>
              <a:rPr lang="ca-ES" sz="1200" dirty="0" err="1" smtClean="0">
                <a:latin typeface="+mn-lt"/>
              </a:rPr>
              <a:t>Ranking</a:t>
            </a:r>
            <a:r>
              <a:rPr lang="ca-ES" sz="1200" dirty="0" smtClean="0">
                <a:latin typeface="+mn-lt"/>
              </a:rPr>
              <a:t> </a:t>
            </a:r>
            <a:r>
              <a:rPr lang="ca-ES" sz="1200" dirty="0" err="1" smtClean="0">
                <a:latin typeface="+mn-lt"/>
              </a:rPr>
              <a:t>Rules</a:t>
            </a:r>
            <a:r>
              <a:rPr lang="ca-ES" sz="1200" dirty="0" smtClean="0">
                <a:latin typeface="+mn-lt"/>
              </a:rPr>
              <a:t> </a:t>
            </a:r>
            <a:r>
              <a:rPr lang="ca-ES" sz="1200" b="0" dirty="0" smtClean="0">
                <a:latin typeface="+mn-lt"/>
              </a:rPr>
              <a:t>-&gt; Opció </a:t>
            </a:r>
            <a:r>
              <a:rPr lang="ca-ES" sz="1200" dirty="0" err="1" smtClean="0">
                <a:latin typeface="+mn-lt"/>
              </a:rPr>
              <a:t>Run</a:t>
            </a:r>
            <a:r>
              <a:rPr lang="ca-ES" sz="1200" dirty="0" smtClean="0">
                <a:latin typeface="+mn-lt"/>
              </a:rPr>
              <a:t> </a:t>
            </a:r>
            <a:r>
              <a:rPr lang="ca-ES" sz="1200" dirty="0" err="1" smtClean="0">
                <a:latin typeface="+mn-lt"/>
              </a:rPr>
              <a:t>Ranking</a:t>
            </a:r>
            <a:r>
              <a:rPr lang="ca-ES" sz="1200" dirty="0" smtClean="0">
                <a:latin typeface="+mn-lt"/>
              </a:rPr>
              <a:t> </a:t>
            </a:r>
            <a:r>
              <a:rPr lang="ca-ES" sz="1200" dirty="0" err="1" smtClean="0">
                <a:latin typeface="+mn-lt"/>
              </a:rPr>
              <a:t>Rules</a:t>
            </a:r>
            <a:r>
              <a:rPr lang="ca-ES" sz="1200" b="0" dirty="0" smtClean="0">
                <a:latin typeface="+mn-lt"/>
              </a:rPr>
              <a:t> per ordenar les idees noves segons les regles definides. (Per defecte idees amb oferta acceptada primer)</a:t>
            </a:r>
          </a:p>
          <a:p>
            <a:pPr marL="342900" indent="-342900">
              <a:spcBef>
                <a:spcPts val="0"/>
              </a:spcBef>
              <a:buFont typeface="+mj-lt"/>
              <a:buAutoNum type="arabicPeriod" startAt="6"/>
            </a:pPr>
            <a:endParaRPr lang="ca-ES" sz="1200" b="0" dirty="0">
              <a:solidFill>
                <a:srgbClr val="FF0000"/>
              </a:solidFill>
              <a:latin typeface="+mn-lt"/>
            </a:endParaRPr>
          </a:p>
          <a:p>
            <a:pPr marL="342900" indent="-342900">
              <a:spcBef>
                <a:spcPts val="0"/>
              </a:spcBef>
              <a:buFont typeface="+mj-lt"/>
              <a:buAutoNum type="arabicPeriod" startAt="6"/>
            </a:pPr>
            <a:endParaRPr lang="ca-ES" sz="1200" b="0" dirty="0" smtClean="0">
              <a:solidFill>
                <a:srgbClr val="FF0000"/>
              </a:solidFill>
              <a:latin typeface="+mn-lt"/>
            </a:endParaRPr>
          </a:p>
          <a:p>
            <a:pPr marL="342900" indent="-342900">
              <a:spcBef>
                <a:spcPts val="0"/>
              </a:spcBef>
              <a:buFont typeface="+mj-lt"/>
              <a:buAutoNum type="arabicPeriod" startAt="6"/>
            </a:pPr>
            <a:endParaRPr lang="ca-ES" sz="1200" b="0" dirty="0">
              <a:solidFill>
                <a:srgbClr val="FF0000"/>
              </a:solidFill>
              <a:latin typeface="+mn-lt"/>
            </a:endParaRPr>
          </a:p>
          <a:p>
            <a:pPr marL="342900" indent="-342900">
              <a:spcBef>
                <a:spcPts val="0"/>
              </a:spcBef>
              <a:buFont typeface="+mj-lt"/>
              <a:buAutoNum type="arabicPeriod" startAt="6"/>
            </a:pPr>
            <a:endParaRPr lang="ca-ES" sz="1200" b="0" dirty="0" smtClean="0">
              <a:solidFill>
                <a:srgbClr val="FF0000"/>
              </a:solidFill>
              <a:latin typeface="+mn-lt"/>
            </a:endParaRPr>
          </a:p>
          <a:p>
            <a:pPr marL="342900" indent="-342900">
              <a:spcBef>
                <a:spcPts val="0"/>
              </a:spcBef>
              <a:buFont typeface="+mj-lt"/>
              <a:buAutoNum type="arabicPeriod" startAt="6"/>
            </a:pPr>
            <a:endParaRPr lang="ca-ES" sz="1200" b="0" dirty="0">
              <a:solidFill>
                <a:srgbClr val="FF0000"/>
              </a:solidFill>
              <a:latin typeface="+mn-lt"/>
            </a:endParaRPr>
          </a:p>
          <a:p>
            <a:pPr marL="342900" indent="-342900">
              <a:spcBef>
                <a:spcPts val="0"/>
              </a:spcBef>
              <a:buFont typeface="+mj-lt"/>
              <a:buAutoNum type="arabicPeriod" startAt="6"/>
            </a:pPr>
            <a:endParaRPr lang="ca-ES" sz="1200" b="0" dirty="0" smtClean="0">
              <a:solidFill>
                <a:srgbClr val="FF0000"/>
              </a:solidFill>
              <a:latin typeface="+mn-lt"/>
            </a:endParaRPr>
          </a:p>
          <a:p>
            <a:pPr marL="342900" indent="-342900">
              <a:spcBef>
                <a:spcPts val="0"/>
              </a:spcBef>
              <a:buFont typeface="+mj-lt"/>
              <a:buAutoNum type="arabicPeriod" startAt="6"/>
            </a:pPr>
            <a:endParaRPr lang="ca-ES" sz="1200" b="0" dirty="0">
              <a:solidFill>
                <a:srgbClr val="FF0000"/>
              </a:solidFill>
              <a:latin typeface="+mn-lt"/>
            </a:endParaRPr>
          </a:p>
          <a:p>
            <a:pPr marL="342900" indent="-342900">
              <a:spcBef>
                <a:spcPts val="0"/>
              </a:spcBef>
              <a:buFont typeface="+mj-lt"/>
              <a:buAutoNum type="arabicPeriod" startAt="6"/>
            </a:pPr>
            <a:endParaRPr lang="ca-ES" sz="1200" b="0" dirty="0" smtClean="0">
              <a:solidFill>
                <a:srgbClr val="FF0000"/>
              </a:solidFill>
              <a:latin typeface="+mn-lt"/>
            </a:endParaRPr>
          </a:p>
          <a:p>
            <a:pPr marL="342900" indent="-342900">
              <a:spcBef>
                <a:spcPts val="0"/>
              </a:spcBef>
              <a:buFont typeface="+mj-lt"/>
              <a:buAutoNum type="arabicPeriod" startAt="6"/>
            </a:pPr>
            <a:endParaRPr lang="ca-ES" sz="1200" b="0" dirty="0">
              <a:solidFill>
                <a:srgbClr val="FF0000"/>
              </a:solidFill>
              <a:latin typeface="+mn-lt"/>
            </a:endParaRPr>
          </a:p>
          <a:p>
            <a:pPr marL="342900" indent="-342900">
              <a:spcBef>
                <a:spcPts val="0"/>
              </a:spcBef>
              <a:buFont typeface="+mj-lt"/>
              <a:buAutoNum type="arabicPeriod" startAt="6"/>
            </a:pPr>
            <a:endParaRPr lang="ca-ES" sz="1200" b="0" dirty="0" smtClean="0">
              <a:solidFill>
                <a:srgbClr val="FF0000"/>
              </a:solidFill>
              <a:latin typeface="+mn-lt"/>
            </a:endParaRPr>
          </a:p>
          <a:p>
            <a:pPr marL="342900" indent="-342900">
              <a:spcBef>
                <a:spcPts val="0"/>
              </a:spcBef>
              <a:buFont typeface="+mj-lt"/>
              <a:buAutoNum type="arabicPeriod" startAt="6"/>
            </a:pPr>
            <a:endParaRPr lang="ca-ES" sz="1200" dirty="0" smtClean="0">
              <a:solidFill>
                <a:srgbClr val="FF0000"/>
              </a:solidFill>
              <a:latin typeface="+mn-lt"/>
            </a:endParaRPr>
          </a:p>
        </p:txBody>
      </p:sp>
      <p:sp>
        <p:nvSpPr>
          <p:cNvPr id="24" name="Oval 37"/>
          <p:cNvSpPr/>
          <p:nvPr/>
        </p:nvSpPr>
        <p:spPr bwMode="auto">
          <a:xfrm>
            <a:off x="333823" y="217522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6</a:t>
            </a:r>
          </a:p>
        </p:txBody>
      </p:sp>
      <p:sp>
        <p:nvSpPr>
          <p:cNvPr id="55" name="Oval 37"/>
          <p:cNvSpPr/>
          <p:nvPr/>
        </p:nvSpPr>
        <p:spPr bwMode="auto">
          <a:xfrm>
            <a:off x="333822" y="305603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7</a:t>
            </a:r>
          </a:p>
        </p:txBody>
      </p:sp>
      <p:cxnSp>
        <p:nvCxnSpPr>
          <p:cNvPr id="56" name="Straight Arrow Connector 9"/>
          <p:cNvCxnSpPr/>
          <p:nvPr/>
        </p:nvCxnSpPr>
        <p:spPr bwMode="auto">
          <a:xfrm flipH="1" flipV="1">
            <a:off x="779400" y="2965670"/>
            <a:ext cx="146045" cy="27431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20"/>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21527630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570016" y="1409848"/>
            <a:ext cx="4526482" cy="4891930"/>
            <a:chOff x="570016" y="1409848"/>
            <a:chExt cx="4526482" cy="4775053"/>
          </a:xfrm>
        </p:grpSpPr>
        <p:grpSp>
          <p:nvGrpSpPr>
            <p:cNvPr id="6" name="5 Grupo"/>
            <p:cNvGrpSpPr/>
            <p:nvPr/>
          </p:nvGrpSpPr>
          <p:grpSpPr>
            <a:xfrm>
              <a:off x="570016" y="1409848"/>
              <a:ext cx="4526482" cy="4775053"/>
              <a:chOff x="570016" y="1409848"/>
              <a:chExt cx="4526482" cy="3651353"/>
            </a:xfrm>
          </p:grpSpPr>
          <p:pic>
            <p:nvPicPr>
              <p:cNvPr id="1536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390"/>
              <a:stretch/>
            </p:blipFill>
            <p:spPr bwMode="auto">
              <a:xfrm>
                <a:off x="638664" y="1409848"/>
                <a:ext cx="4457834" cy="3651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18"/>
              <p:cNvSpPr/>
              <p:nvPr/>
            </p:nvSpPr>
            <p:spPr bwMode="auto">
              <a:xfrm>
                <a:off x="570016" y="2718571"/>
                <a:ext cx="4526481" cy="9588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52" name="Straight Arrow Connector 9"/>
              <p:cNvCxnSpPr/>
              <p:nvPr/>
            </p:nvCxnSpPr>
            <p:spPr bwMode="auto">
              <a:xfrm flipV="1">
                <a:off x="570670" y="2395496"/>
                <a:ext cx="657" cy="29035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9"/>
              <p:cNvCxnSpPr/>
              <p:nvPr/>
            </p:nvCxnSpPr>
            <p:spPr bwMode="auto">
              <a:xfrm flipV="1">
                <a:off x="571327" y="2835527"/>
                <a:ext cx="657" cy="290354"/>
              </a:xfrm>
              <a:prstGeom prst="straightConnector1">
                <a:avLst/>
              </a:prstGeom>
              <a:noFill/>
              <a:ln w="25400">
                <a:solidFill>
                  <a:srgbClr val="FF0000"/>
                </a:solidFill>
                <a:headEnd type="triangl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18"/>
              <p:cNvSpPr/>
              <p:nvPr/>
            </p:nvSpPr>
            <p:spPr bwMode="auto">
              <a:xfrm>
                <a:off x="686792" y="1885346"/>
                <a:ext cx="914400" cy="25873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cxnSp>
          <p:nvCxnSpPr>
            <p:cNvPr id="33" name="Straight Arrow Connector 9"/>
            <p:cNvCxnSpPr/>
            <p:nvPr/>
          </p:nvCxnSpPr>
          <p:spPr bwMode="auto">
            <a:xfrm flipH="1" flipV="1">
              <a:off x="1787935" y="2807292"/>
              <a:ext cx="377303" cy="19173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5.5.2 Pantalla de </a:t>
            </a:r>
            <a:r>
              <a:rPr lang="ca-ES" sz="1600" dirty="0" err="1" smtClean="0">
                <a:solidFill>
                  <a:schemeClr val="bg2">
                    <a:lumMod val="50000"/>
                  </a:schemeClr>
                </a:solidFill>
              </a:rPr>
              <a:t>Waterlines</a:t>
            </a:r>
            <a:r>
              <a:rPr lang="ca-ES" sz="1600" dirty="0">
                <a:solidFill>
                  <a:schemeClr val="bg2">
                    <a:lumMod val="50000"/>
                  </a:schemeClr>
                </a:solidFill>
              </a:rPr>
              <a:t> </a:t>
            </a:r>
            <a:r>
              <a:rPr lang="ca-ES" sz="1600" dirty="0" smtClean="0">
                <a:solidFill>
                  <a:schemeClr val="bg2">
                    <a:lumMod val="50000"/>
                  </a:schemeClr>
                </a:solidFill>
              </a:rPr>
              <a:t>(1/2)</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4" name="Oval 37"/>
          <p:cNvSpPr/>
          <p:nvPr/>
        </p:nvSpPr>
        <p:spPr bwMode="auto">
          <a:xfrm>
            <a:off x="383274" y="122187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a:t>
            </a:r>
            <a:endParaRPr kumimoji="0" lang="ca-ES" sz="1600" i="0" u="none" strike="noStrike" cap="none" normalizeH="0" baseline="0" dirty="0" smtClean="0">
              <a:ln>
                <a:noFill/>
              </a:ln>
              <a:solidFill>
                <a:schemeClr val="bg1"/>
              </a:solidFill>
              <a:effectLst/>
              <a:latin typeface="Arial" charset="0"/>
            </a:endParaRPr>
          </a:p>
        </p:txBody>
      </p:sp>
      <p:sp>
        <p:nvSpPr>
          <p:cNvPr id="46" name="TextBox 11"/>
          <p:cNvSpPr txBox="1"/>
          <p:nvPr/>
        </p:nvSpPr>
        <p:spPr>
          <a:xfrm>
            <a:off x="5581517" y="1419741"/>
            <a:ext cx="3779457" cy="4882037"/>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a:pPr>
            <a:r>
              <a:rPr lang="ca-ES" sz="1100" b="0" dirty="0" smtClean="0">
                <a:latin typeface="+mn-lt"/>
              </a:rPr>
              <a:t>La pantalla te les següents seccions rellevants:</a:t>
            </a:r>
          </a:p>
          <a:p>
            <a:pPr marL="342900" indent="-342900">
              <a:spcBef>
                <a:spcPts val="0"/>
              </a:spcBef>
              <a:buFont typeface="+mj-lt"/>
              <a:buAutoNum type="arabicPeriod"/>
            </a:pPr>
            <a:r>
              <a:rPr lang="ca-ES" sz="1100" b="0" dirty="0" smtClean="0">
                <a:latin typeface="+mn-lt"/>
              </a:rPr>
              <a:t>Llista de idees que conté el portfoli ordenades segons les </a:t>
            </a:r>
            <a:r>
              <a:rPr lang="ca-ES" sz="1100" b="0" dirty="0" err="1" smtClean="0">
                <a:latin typeface="+mn-lt"/>
              </a:rPr>
              <a:t>Ranking</a:t>
            </a:r>
            <a:r>
              <a:rPr lang="ca-ES" sz="1100" b="0" dirty="0" smtClean="0">
                <a:latin typeface="+mn-lt"/>
              </a:rPr>
              <a:t> </a:t>
            </a:r>
            <a:r>
              <a:rPr lang="ca-ES" sz="1100" b="0" dirty="0" err="1" smtClean="0">
                <a:latin typeface="+mn-lt"/>
              </a:rPr>
              <a:t>Rules</a:t>
            </a:r>
            <a:r>
              <a:rPr lang="ca-ES" sz="1100" b="0" dirty="0" smtClean="0">
                <a:latin typeface="+mn-lt"/>
              </a:rPr>
              <a:t> (per defecte idees amb oferta acceptada primer- </a:t>
            </a:r>
            <a:r>
              <a:rPr lang="ca-ES" sz="1100" b="0" dirty="0" err="1" smtClean="0">
                <a:latin typeface="+mn-lt"/>
              </a:rPr>
              <a:t>Approved</a:t>
            </a:r>
            <a:r>
              <a:rPr lang="ca-ES" sz="1100" b="0" dirty="0" smtClean="0">
                <a:latin typeface="+mn-lt"/>
              </a:rPr>
              <a:t>).</a:t>
            </a:r>
          </a:p>
          <a:p>
            <a:pPr marL="342900" indent="-342900">
              <a:spcBef>
                <a:spcPts val="0"/>
              </a:spcBef>
              <a:buFont typeface="+mj-lt"/>
              <a:buAutoNum type="arabicPeriod"/>
            </a:pPr>
            <a:r>
              <a:rPr lang="ca-ES" sz="1100" b="0" dirty="0" smtClean="0">
                <a:latin typeface="+mn-lt"/>
              </a:rPr>
              <a:t>L’ordre de les idees es pot alterar manualment clicant un idea i arrossegant cap a dalt o cap a baix.</a:t>
            </a:r>
          </a:p>
          <a:p>
            <a:pPr marL="342900" indent="-342900">
              <a:spcBef>
                <a:spcPts val="0"/>
              </a:spcBef>
              <a:buFont typeface="+mj-lt"/>
              <a:buAutoNum type="arabicPeriod"/>
            </a:pPr>
            <a:r>
              <a:rPr lang="ca-ES" sz="1100" b="0" dirty="0" smtClean="0">
                <a:latin typeface="+mn-lt"/>
              </a:rPr>
              <a:t>Planificació de les idees segons les dates d’inici / fi esperades</a:t>
            </a:r>
          </a:p>
          <a:p>
            <a:pPr marL="342900" indent="-342900">
              <a:spcBef>
                <a:spcPts val="0"/>
              </a:spcBef>
              <a:buFont typeface="+mj-lt"/>
              <a:buAutoNum type="arabicPeriod"/>
            </a:pPr>
            <a:r>
              <a:rPr lang="ca-ES" sz="1100" b="0" dirty="0" smtClean="0">
                <a:latin typeface="+mn-lt"/>
              </a:rPr>
              <a:t>Línia </a:t>
            </a:r>
            <a:r>
              <a:rPr lang="ca-ES" sz="1100" b="0" dirty="0" err="1" smtClean="0">
                <a:latin typeface="+mn-lt"/>
              </a:rPr>
              <a:t>Waterline</a:t>
            </a:r>
            <a:r>
              <a:rPr lang="ca-ES" sz="1100" b="0" dirty="0">
                <a:latin typeface="+mn-lt"/>
              </a:rPr>
              <a:t> </a:t>
            </a:r>
            <a:r>
              <a:rPr lang="ca-ES" sz="1100" b="0" dirty="0" smtClean="0">
                <a:latin typeface="+mn-lt"/>
              </a:rPr>
              <a:t>que es mou en vertical arrossegant-la amb punter.</a:t>
            </a:r>
          </a:p>
          <a:p>
            <a:pPr marL="342900" indent="-342900">
              <a:spcBef>
                <a:spcPts val="0"/>
              </a:spcBef>
              <a:buFont typeface="+mj-lt"/>
              <a:buAutoNum type="arabicPeriod"/>
            </a:pPr>
            <a:r>
              <a:rPr lang="ca-ES" sz="1100" b="0" dirty="0"/>
              <a:t>Imports classificats per:</a:t>
            </a:r>
          </a:p>
          <a:p>
            <a:pPr marL="534988" lvl="1" indent="-77788">
              <a:spcBef>
                <a:spcPts val="0"/>
              </a:spcBef>
              <a:buFont typeface="Arial" panose="020B0604020202020204" pitchFamily="34" charset="0"/>
              <a:buChar char="•"/>
            </a:pPr>
            <a:r>
              <a:rPr lang="ca-ES" sz="1100" dirty="0" err="1"/>
              <a:t>Above</a:t>
            </a:r>
            <a:r>
              <a:rPr lang="ca-ES" sz="1100" dirty="0"/>
              <a:t> </a:t>
            </a:r>
            <a:r>
              <a:rPr lang="ca-ES" sz="1100" dirty="0" err="1"/>
              <a:t>Waterline</a:t>
            </a:r>
            <a:r>
              <a:rPr lang="ca-ES" sz="1100" b="0" dirty="0"/>
              <a:t>: Suma d’imports del idees per sobre la </a:t>
            </a:r>
            <a:r>
              <a:rPr lang="ca-ES" sz="1100" b="0" dirty="0" err="1"/>
              <a:t>waterline</a:t>
            </a:r>
            <a:endParaRPr lang="ca-ES" sz="1100" b="0" dirty="0"/>
          </a:p>
          <a:p>
            <a:pPr marL="534988" lvl="1" indent="-77788">
              <a:spcBef>
                <a:spcPts val="0"/>
              </a:spcBef>
              <a:buFont typeface="Arial" panose="020B0604020202020204" pitchFamily="34" charset="0"/>
              <a:buChar char="•"/>
            </a:pPr>
            <a:r>
              <a:rPr lang="ca-ES" sz="1100" dirty="0" err="1"/>
              <a:t>Distributes</a:t>
            </a:r>
            <a:r>
              <a:rPr lang="ca-ES" sz="1100" dirty="0"/>
              <a:t> </a:t>
            </a:r>
            <a:r>
              <a:rPr lang="ca-ES" sz="1100" dirty="0" err="1"/>
              <a:t>Target</a:t>
            </a:r>
            <a:r>
              <a:rPr lang="ca-ES" sz="1100" dirty="0"/>
              <a:t> Cost</a:t>
            </a:r>
            <a:r>
              <a:rPr lang="ca-ES" sz="1100" b="0" dirty="0"/>
              <a:t>: Pressupost del portfoli</a:t>
            </a:r>
          </a:p>
          <a:p>
            <a:pPr marL="534988" lvl="1" indent="-77788">
              <a:spcBef>
                <a:spcPts val="0"/>
              </a:spcBef>
              <a:buFont typeface="Arial" panose="020B0604020202020204" pitchFamily="34" charset="0"/>
              <a:buChar char="•"/>
            </a:pPr>
            <a:r>
              <a:rPr lang="ca-ES" sz="1100" dirty="0" err="1"/>
              <a:t>Variance</a:t>
            </a:r>
            <a:r>
              <a:rPr lang="ca-ES" sz="1100" b="0" dirty="0"/>
              <a:t>: Pressupost disponible(Verd-positiu / Vermell-negatiu)</a:t>
            </a:r>
          </a:p>
          <a:p>
            <a:pPr marL="534988" lvl="1" indent="-77788">
              <a:spcBef>
                <a:spcPts val="0"/>
              </a:spcBef>
              <a:buFont typeface="Arial" panose="020B0604020202020204" pitchFamily="34" charset="0"/>
              <a:buChar char="•"/>
            </a:pPr>
            <a:r>
              <a:rPr lang="ca-ES" sz="1100" dirty="0" err="1"/>
              <a:t>Bellow</a:t>
            </a:r>
            <a:r>
              <a:rPr lang="ca-ES" sz="1100" dirty="0"/>
              <a:t> </a:t>
            </a:r>
            <a:r>
              <a:rPr lang="ca-ES" sz="1100" dirty="0" err="1"/>
              <a:t>Waterline</a:t>
            </a:r>
            <a:r>
              <a:rPr lang="ca-ES" sz="1100" b="0" dirty="0"/>
              <a:t>: Suma d’imports de les idees per sota de la </a:t>
            </a:r>
            <a:r>
              <a:rPr lang="ca-ES" sz="1100" b="0" dirty="0" err="1"/>
              <a:t>waterline</a:t>
            </a:r>
            <a:endParaRPr lang="ca-ES" sz="1100" b="0" dirty="0"/>
          </a:p>
          <a:p>
            <a:pPr marL="342900" indent="-342900">
              <a:spcBef>
                <a:spcPts val="0"/>
              </a:spcBef>
              <a:buFont typeface="+mj-lt"/>
              <a:buAutoNum type="arabicPeriod"/>
            </a:pPr>
            <a:r>
              <a:rPr lang="ca-ES" sz="1100" b="0" dirty="0" smtClean="0"/>
              <a:t>Barra </a:t>
            </a:r>
            <a:r>
              <a:rPr lang="ca-ES" sz="1100" b="0" dirty="0"/>
              <a:t>de tasques(d’esquerra a dreta):</a:t>
            </a:r>
          </a:p>
          <a:p>
            <a:pPr marL="628650" lvl="1" indent="-171450">
              <a:spcBef>
                <a:spcPts val="0"/>
              </a:spcBef>
              <a:buFont typeface="Arial" panose="020B0604020202020204" pitchFamily="34" charset="0"/>
              <a:buChar char="•"/>
            </a:pPr>
            <a:r>
              <a:rPr lang="ca-ES" sz="1100" dirty="0" err="1"/>
              <a:t>Save</a:t>
            </a:r>
            <a:r>
              <a:rPr lang="ca-ES" sz="1100" dirty="0"/>
              <a:t>:</a:t>
            </a:r>
            <a:r>
              <a:rPr lang="ca-ES" sz="1100" b="0" dirty="0"/>
              <a:t> Guarda </a:t>
            </a:r>
            <a:r>
              <a:rPr lang="ca-ES" sz="1100" b="0" dirty="0" smtClean="0"/>
              <a:t>ordre de llista </a:t>
            </a:r>
            <a:r>
              <a:rPr lang="ca-ES" sz="1100" b="0" dirty="0"/>
              <a:t>idees i ubicació de la </a:t>
            </a:r>
            <a:r>
              <a:rPr lang="ca-ES" sz="1100" b="0" dirty="0" err="1"/>
              <a:t>waterline</a:t>
            </a:r>
            <a:endParaRPr lang="ca-ES" sz="1100" b="0" dirty="0"/>
          </a:p>
          <a:p>
            <a:pPr marL="628650" lvl="1" indent="-171450">
              <a:spcBef>
                <a:spcPts val="0"/>
              </a:spcBef>
              <a:buFont typeface="Arial" panose="020B0604020202020204" pitchFamily="34" charset="0"/>
              <a:buChar char="•"/>
            </a:pPr>
            <a:r>
              <a:rPr lang="ca-ES" sz="1100" dirty="0" err="1"/>
              <a:t>Ranking</a:t>
            </a:r>
            <a:r>
              <a:rPr lang="ca-ES" sz="1100" dirty="0"/>
              <a:t> </a:t>
            </a:r>
            <a:r>
              <a:rPr lang="ca-ES" sz="1100" dirty="0" err="1"/>
              <a:t>Rules</a:t>
            </a:r>
            <a:r>
              <a:rPr lang="ca-ES" sz="1100" dirty="0"/>
              <a:t>: </a:t>
            </a:r>
            <a:r>
              <a:rPr lang="ca-ES" sz="1100" b="0" dirty="0"/>
              <a:t>Defineix i executa les regles de </a:t>
            </a:r>
            <a:r>
              <a:rPr lang="ca-ES" sz="1100" b="0" dirty="0" err="1"/>
              <a:t>ranquing</a:t>
            </a:r>
            <a:endParaRPr lang="ca-ES" sz="1100" b="0" dirty="0"/>
          </a:p>
          <a:p>
            <a:pPr marL="628650" lvl="1" indent="-171450">
              <a:spcBef>
                <a:spcPts val="0"/>
              </a:spcBef>
              <a:buFont typeface="Arial" panose="020B0604020202020204" pitchFamily="34" charset="0"/>
              <a:buChar char="•"/>
            </a:pPr>
            <a:r>
              <a:rPr lang="ca-ES" sz="1100" dirty="0" err="1"/>
              <a:t>Find</a:t>
            </a:r>
            <a:r>
              <a:rPr lang="ca-ES" sz="1100" dirty="0"/>
              <a:t> </a:t>
            </a:r>
            <a:r>
              <a:rPr lang="ca-ES" sz="1100" dirty="0" err="1"/>
              <a:t>Waterline</a:t>
            </a:r>
            <a:r>
              <a:rPr lang="ca-ES" sz="1100" dirty="0"/>
              <a:t>: </a:t>
            </a:r>
            <a:r>
              <a:rPr lang="ca-ES" sz="1100" b="0" dirty="0"/>
              <a:t>Posiciona la llista a la ubicació de la </a:t>
            </a:r>
            <a:r>
              <a:rPr lang="ca-ES" sz="1100" b="0" dirty="0" err="1"/>
              <a:t>waterline</a:t>
            </a:r>
            <a:r>
              <a:rPr lang="ca-ES" sz="1100" b="0" dirty="0"/>
              <a:t>.</a:t>
            </a:r>
          </a:p>
          <a:p>
            <a:pPr marL="628650" lvl="1" indent="-171450">
              <a:spcBef>
                <a:spcPts val="0"/>
              </a:spcBef>
              <a:buFont typeface="Arial" panose="020B0604020202020204" pitchFamily="34" charset="0"/>
              <a:buChar char="•"/>
            </a:pPr>
            <a:r>
              <a:rPr lang="ca-ES" sz="1100" dirty="0" err="1"/>
              <a:t>Hide</a:t>
            </a:r>
            <a:r>
              <a:rPr lang="ca-ES" sz="1100" dirty="0"/>
              <a:t>/Show Totals: </a:t>
            </a:r>
            <a:r>
              <a:rPr lang="ca-ES" sz="1100" b="0" dirty="0"/>
              <a:t>Oculta / visualitza la secció de </a:t>
            </a:r>
            <a:r>
              <a:rPr lang="ca-ES" sz="1100" b="0" dirty="0" smtClean="0"/>
              <a:t>imports(6)</a:t>
            </a:r>
            <a:endParaRPr lang="ca-ES" sz="1100" b="0" dirty="0"/>
          </a:p>
          <a:p>
            <a:pPr marL="628650" lvl="1" indent="-171450">
              <a:spcBef>
                <a:spcPts val="0"/>
              </a:spcBef>
              <a:buFont typeface="Arial" panose="020B0604020202020204" pitchFamily="34" charset="0"/>
              <a:buChar char="•"/>
            </a:pPr>
            <a:r>
              <a:rPr lang="ca-ES" sz="1100" dirty="0" err="1"/>
              <a:t>Collapse</a:t>
            </a:r>
            <a:r>
              <a:rPr lang="ca-ES" sz="1100" dirty="0"/>
              <a:t>/</a:t>
            </a:r>
            <a:r>
              <a:rPr lang="ca-ES" sz="1100" dirty="0" err="1"/>
              <a:t>Expand</a:t>
            </a:r>
            <a:r>
              <a:rPr lang="ca-ES" sz="1100" dirty="0"/>
              <a:t> </a:t>
            </a:r>
            <a:r>
              <a:rPr lang="ca-ES" sz="1100" dirty="0" err="1"/>
              <a:t>View</a:t>
            </a:r>
            <a:r>
              <a:rPr lang="ca-ES" sz="1100" dirty="0"/>
              <a:t>: </a:t>
            </a:r>
            <a:r>
              <a:rPr lang="ca-ES" sz="1100" b="0" dirty="0"/>
              <a:t>Oculta / Visualitza la secció de planificació (3</a:t>
            </a:r>
            <a:r>
              <a:rPr lang="ca-ES" sz="1100" b="0" dirty="0" smtClean="0"/>
              <a:t>)</a:t>
            </a:r>
            <a:endParaRPr lang="ca-ES" sz="1100" b="0" dirty="0"/>
          </a:p>
        </p:txBody>
      </p:sp>
      <p:sp>
        <p:nvSpPr>
          <p:cNvPr id="47" name="Oval 37"/>
          <p:cNvSpPr/>
          <p:nvPr/>
        </p:nvSpPr>
        <p:spPr bwMode="auto">
          <a:xfrm>
            <a:off x="2833256" y="327804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48" name="Oval 37"/>
          <p:cNvSpPr/>
          <p:nvPr/>
        </p:nvSpPr>
        <p:spPr bwMode="auto">
          <a:xfrm>
            <a:off x="4228728" y="388431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49" name="Oval 37"/>
          <p:cNvSpPr/>
          <p:nvPr/>
        </p:nvSpPr>
        <p:spPr bwMode="auto">
          <a:xfrm>
            <a:off x="313305" y="509520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51" name="Oval 37"/>
          <p:cNvSpPr/>
          <p:nvPr/>
        </p:nvSpPr>
        <p:spPr bwMode="auto">
          <a:xfrm>
            <a:off x="126561" y="299605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28" name="Oval 37"/>
          <p:cNvSpPr/>
          <p:nvPr/>
        </p:nvSpPr>
        <p:spPr bwMode="auto">
          <a:xfrm>
            <a:off x="265176" y="199409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
        <p:nvSpPr>
          <p:cNvPr id="36" name="Oval 37"/>
          <p:cNvSpPr/>
          <p:nvPr/>
        </p:nvSpPr>
        <p:spPr bwMode="auto">
          <a:xfrm>
            <a:off x="1906001" y="247574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27" name="Oval 26"/>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53749006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259" y="1399014"/>
            <a:ext cx="4561238" cy="477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Rectangle 18"/>
          <p:cNvSpPr/>
          <p:nvPr/>
        </p:nvSpPr>
        <p:spPr bwMode="auto">
          <a:xfrm>
            <a:off x="570016" y="3382579"/>
            <a:ext cx="4526481" cy="12539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52" name="Straight Arrow Connector 9"/>
          <p:cNvCxnSpPr/>
          <p:nvPr/>
        </p:nvCxnSpPr>
        <p:spPr bwMode="auto">
          <a:xfrm flipV="1">
            <a:off x="570670" y="2960078"/>
            <a:ext cx="657" cy="37971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9"/>
          <p:cNvCxnSpPr/>
          <p:nvPr/>
        </p:nvCxnSpPr>
        <p:spPr bwMode="auto">
          <a:xfrm flipV="1">
            <a:off x="571327" y="3535528"/>
            <a:ext cx="657" cy="379710"/>
          </a:xfrm>
          <a:prstGeom prst="straightConnector1">
            <a:avLst/>
          </a:prstGeom>
          <a:noFill/>
          <a:ln w="25400">
            <a:solidFill>
              <a:srgbClr val="FF0000"/>
            </a:solidFill>
            <a:headEnd type="triangl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159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5.5.2 Pantalla de </a:t>
            </a:r>
            <a:r>
              <a:rPr lang="ca-ES" sz="1600" dirty="0" err="1" smtClean="0">
                <a:solidFill>
                  <a:schemeClr val="bg2">
                    <a:lumMod val="50000"/>
                  </a:schemeClr>
                </a:solidFill>
              </a:rPr>
              <a:t>Waterlines</a:t>
            </a:r>
            <a:r>
              <a:rPr lang="ca-ES" sz="1600" dirty="0">
                <a:solidFill>
                  <a:schemeClr val="bg2">
                    <a:lumMod val="50000"/>
                  </a:schemeClr>
                </a:solidFill>
              </a:rPr>
              <a:t> </a:t>
            </a:r>
            <a:r>
              <a:rPr lang="ca-ES" sz="1600" dirty="0" smtClean="0">
                <a:solidFill>
                  <a:schemeClr val="bg2">
                    <a:lumMod val="50000"/>
                  </a:schemeClr>
                </a:solidFill>
              </a:rPr>
              <a:t>(2/2)</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46" name="TextBox 11"/>
          <p:cNvSpPr txBox="1"/>
          <p:nvPr/>
        </p:nvSpPr>
        <p:spPr>
          <a:xfrm>
            <a:off x="5581517" y="2209800"/>
            <a:ext cx="3779457" cy="3962400"/>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endParaRPr lang="ca-ES" sz="1200" b="0" dirty="0">
              <a:latin typeface="+mn-lt"/>
            </a:endParaRPr>
          </a:p>
          <a:p>
            <a:pPr marL="342900" indent="-342900">
              <a:spcBef>
                <a:spcPts val="0"/>
              </a:spcBef>
              <a:buFont typeface="+mj-lt"/>
              <a:buAutoNum type="arabicPeriod"/>
            </a:pPr>
            <a:r>
              <a:rPr lang="ca-ES" sz="1200" b="0" dirty="0" smtClean="0">
                <a:latin typeface="+mn-lt"/>
              </a:rPr>
              <a:t>Clicant i arrossegant la </a:t>
            </a:r>
            <a:r>
              <a:rPr lang="ca-ES" sz="1200" b="0" dirty="0" err="1" smtClean="0">
                <a:latin typeface="+mn-lt"/>
              </a:rPr>
              <a:t>waterline</a:t>
            </a:r>
            <a:r>
              <a:rPr lang="ca-ES" sz="1200" b="0" dirty="0" smtClean="0">
                <a:latin typeface="+mn-lt"/>
              </a:rPr>
              <a:t> </a:t>
            </a:r>
          </a:p>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r>
              <a:rPr lang="ca-ES" sz="1200" b="0" dirty="0" smtClean="0">
                <a:latin typeface="+mn-lt"/>
              </a:rPr>
              <a:t>Clicant i arrossegant idees per pujar-les o baixar-les de </a:t>
            </a:r>
            <a:r>
              <a:rPr lang="ca-ES" sz="1200" b="0" dirty="0" err="1" smtClean="0">
                <a:latin typeface="+mn-lt"/>
              </a:rPr>
              <a:t>ranking</a:t>
            </a:r>
            <a:endParaRPr lang="ca-ES" sz="1200" b="0" dirty="0">
              <a:latin typeface="+mn-lt"/>
            </a:endParaRPr>
          </a:p>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endParaRPr lang="ca-ES" sz="1200" b="0" dirty="0">
              <a:latin typeface="+mn-lt"/>
            </a:endParaRPr>
          </a:p>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endParaRPr lang="ca-ES" sz="1200" b="0" dirty="0">
              <a:latin typeface="+mn-lt"/>
            </a:endParaRPr>
          </a:p>
          <a:p>
            <a:pPr marL="342900" indent="-342900">
              <a:spcBef>
                <a:spcPts val="0"/>
              </a:spcBef>
              <a:buFont typeface="+mj-lt"/>
              <a:buAutoNum type="arabicPeriod"/>
            </a:pPr>
            <a:endParaRPr lang="ca-ES" sz="1200" b="0" dirty="0" smtClean="0">
              <a:latin typeface="+mn-lt"/>
            </a:endParaRPr>
          </a:p>
          <a:p>
            <a:pPr marL="342900" indent="-342900">
              <a:spcBef>
                <a:spcPts val="0"/>
              </a:spcBef>
              <a:buFont typeface="+mj-lt"/>
              <a:buAutoNum type="arabicPeriod"/>
            </a:pPr>
            <a:r>
              <a:rPr lang="ca-ES" sz="1200" b="0" dirty="0" smtClean="0">
                <a:latin typeface="+mn-lt"/>
              </a:rPr>
              <a:t>S’anirà </a:t>
            </a:r>
            <a:r>
              <a:rPr lang="ca-ES" sz="1200" b="0" dirty="0" err="1" smtClean="0">
                <a:latin typeface="+mn-lt"/>
              </a:rPr>
              <a:t>recalculant</a:t>
            </a:r>
            <a:r>
              <a:rPr lang="ca-ES" sz="1200" b="0" dirty="0" smtClean="0">
                <a:latin typeface="+mn-lt"/>
              </a:rPr>
              <a:t> els imports, marcant en vermell la</a:t>
            </a:r>
            <a:r>
              <a:rPr lang="ca-ES" sz="1200" dirty="0" smtClean="0">
                <a:latin typeface="+mn-lt"/>
              </a:rPr>
              <a:t> </a:t>
            </a:r>
            <a:r>
              <a:rPr lang="ca-ES" sz="1200" dirty="0" err="1" smtClean="0">
                <a:latin typeface="+mn-lt"/>
              </a:rPr>
              <a:t>Variance</a:t>
            </a:r>
            <a:r>
              <a:rPr lang="ca-ES" sz="1200" dirty="0" smtClean="0">
                <a:latin typeface="+mn-lt"/>
              </a:rPr>
              <a:t> </a:t>
            </a:r>
            <a:r>
              <a:rPr lang="ca-ES" sz="1200" b="0" dirty="0" smtClean="0">
                <a:latin typeface="+mn-lt"/>
              </a:rPr>
              <a:t> i la barra de suma d’imports  de les idees per sobre de la </a:t>
            </a:r>
            <a:r>
              <a:rPr lang="ca-ES" sz="1200" b="0" dirty="0" err="1" smtClean="0">
                <a:latin typeface="+mn-lt"/>
              </a:rPr>
              <a:t>waterline</a:t>
            </a:r>
            <a:r>
              <a:rPr lang="ca-ES" sz="1200" b="0" dirty="0" smtClean="0">
                <a:latin typeface="+mn-lt"/>
              </a:rPr>
              <a:t>, es denotaran les situacions en els que els imports per sobre la </a:t>
            </a:r>
            <a:r>
              <a:rPr lang="ca-ES" sz="1200" b="0" dirty="0" err="1" smtClean="0">
                <a:latin typeface="+mn-lt"/>
              </a:rPr>
              <a:t>waterline</a:t>
            </a:r>
            <a:r>
              <a:rPr lang="ca-ES" sz="1200" b="0" dirty="0" smtClean="0">
                <a:latin typeface="+mn-lt"/>
              </a:rPr>
              <a:t> són superiors al pressupost del portfoli i que cal deixar sota la </a:t>
            </a:r>
            <a:r>
              <a:rPr lang="ca-ES" sz="1200" b="0" dirty="0" err="1" smtClean="0">
                <a:latin typeface="+mn-lt"/>
              </a:rPr>
              <a:t>waterline</a:t>
            </a:r>
            <a:r>
              <a:rPr lang="ca-ES" sz="1200" b="0" dirty="0" smtClean="0">
                <a:latin typeface="+mn-lt"/>
              </a:rPr>
              <a:t> algunes idees.</a:t>
            </a:r>
            <a:endParaRPr lang="ca-ES" sz="1200" dirty="0" smtClean="0">
              <a:latin typeface="+mn-lt"/>
            </a:endParaRPr>
          </a:p>
        </p:txBody>
      </p:sp>
      <p:sp>
        <p:nvSpPr>
          <p:cNvPr id="49" name="Oval 37"/>
          <p:cNvSpPr/>
          <p:nvPr/>
        </p:nvSpPr>
        <p:spPr bwMode="auto">
          <a:xfrm>
            <a:off x="313305" y="509520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51" name="Oval 37"/>
          <p:cNvSpPr/>
          <p:nvPr/>
        </p:nvSpPr>
        <p:spPr bwMode="auto">
          <a:xfrm>
            <a:off x="126561" y="299605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1</a:t>
            </a:r>
            <a:endParaRPr kumimoji="0" lang="ca-ES" sz="1600" i="0" u="none" strike="noStrike" cap="none" normalizeH="0" baseline="0" dirty="0" smtClean="0">
              <a:ln>
                <a:noFill/>
              </a:ln>
              <a:solidFill>
                <a:schemeClr val="bg1"/>
              </a:solidFill>
              <a:effectLst/>
              <a:latin typeface="Arial" charset="0"/>
            </a:endParaRPr>
          </a:p>
        </p:txBody>
      </p:sp>
      <p:cxnSp>
        <p:nvCxnSpPr>
          <p:cNvPr id="33" name="Straight Arrow Connector 9"/>
          <p:cNvCxnSpPr/>
          <p:nvPr/>
        </p:nvCxnSpPr>
        <p:spPr bwMode="auto">
          <a:xfrm flipH="1" flipV="1">
            <a:off x="1787935" y="2807292"/>
            <a:ext cx="377303" cy="19173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Oval 37"/>
          <p:cNvSpPr/>
          <p:nvPr/>
        </p:nvSpPr>
        <p:spPr bwMode="auto">
          <a:xfrm>
            <a:off x="1906001" y="247574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cxnSp>
        <p:nvCxnSpPr>
          <p:cNvPr id="26" name="Straight Arrow Connector 9"/>
          <p:cNvCxnSpPr/>
          <p:nvPr/>
        </p:nvCxnSpPr>
        <p:spPr bwMode="auto">
          <a:xfrm flipV="1">
            <a:off x="1720570" y="2566083"/>
            <a:ext cx="1314" cy="18985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9"/>
          <p:cNvCxnSpPr/>
          <p:nvPr/>
        </p:nvCxnSpPr>
        <p:spPr bwMode="auto">
          <a:xfrm flipV="1">
            <a:off x="1720570" y="2832928"/>
            <a:ext cx="1314" cy="169651"/>
          </a:xfrm>
          <a:prstGeom prst="straightConnector1">
            <a:avLst/>
          </a:prstGeom>
          <a:noFill/>
          <a:ln w="25400">
            <a:solidFill>
              <a:srgbClr val="FF0000"/>
            </a:solidFill>
            <a:headEnd type="triangle"/>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Oval 21"/>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600250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3287950" y="2548891"/>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err="1" smtClean="0"/>
              <a:t>Portfoli</a:t>
            </a:r>
            <a:endParaRPr lang="ca-ES" sz="1400" b="0" dirty="0"/>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2.2 Conceptes principals</a:t>
            </a:r>
            <a:endParaRPr lang="ca-ES" sz="1700" dirty="0"/>
          </a:p>
        </p:txBody>
      </p:sp>
      <p:sp>
        <p:nvSpPr>
          <p:cNvPr id="15" name="Rounded Rectangle 14"/>
          <p:cNvSpPr/>
          <p:nvPr/>
        </p:nvSpPr>
        <p:spPr bwMode="auto">
          <a:xfrm>
            <a:off x="1396035" y="1704830"/>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Necessitat</a:t>
            </a:r>
            <a:endParaRPr lang="ca-ES" sz="1400" b="0" dirty="0"/>
          </a:p>
        </p:txBody>
      </p:sp>
      <p:sp>
        <p:nvSpPr>
          <p:cNvPr id="17" name="Rounded Rectangle 16"/>
          <p:cNvSpPr/>
          <p:nvPr/>
        </p:nvSpPr>
        <p:spPr bwMode="auto">
          <a:xfrm>
            <a:off x="1396035" y="2126861"/>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Cartera</a:t>
            </a:r>
            <a:endParaRPr lang="ca-ES" sz="1400" b="0" dirty="0"/>
          </a:p>
        </p:txBody>
      </p:sp>
      <p:sp>
        <p:nvSpPr>
          <p:cNvPr id="19" name="Rounded Rectangle 18"/>
          <p:cNvSpPr/>
          <p:nvPr/>
        </p:nvSpPr>
        <p:spPr bwMode="auto">
          <a:xfrm>
            <a:off x="1396035" y="2548892"/>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Actuació</a:t>
            </a:r>
            <a:endParaRPr lang="ca-ES" sz="1400" b="0" dirty="0"/>
          </a:p>
        </p:txBody>
      </p:sp>
      <p:sp>
        <p:nvSpPr>
          <p:cNvPr id="20" name="Rounded Rectangle 19"/>
          <p:cNvSpPr/>
          <p:nvPr/>
        </p:nvSpPr>
        <p:spPr bwMode="auto">
          <a:xfrm>
            <a:off x="1396035" y="2970923"/>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PAA</a:t>
            </a:r>
            <a:endParaRPr lang="ca-ES" sz="1400" b="0" dirty="0"/>
          </a:p>
        </p:txBody>
      </p:sp>
      <p:sp>
        <p:nvSpPr>
          <p:cNvPr id="21" name="Rounded Rectangle 20"/>
          <p:cNvSpPr/>
          <p:nvPr/>
        </p:nvSpPr>
        <p:spPr bwMode="auto">
          <a:xfrm>
            <a:off x="1396035" y="4237016"/>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Projecte</a:t>
            </a:r>
            <a:endParaRPr lang="ca-ES" sz="1400" b="0" dirty="0"/>
          </a:p>
        </p:txBody>
      </p:sp>
      <p:sp>
        <p:nvSpPr>
          <p:cNvPr id="22" name="Rounded Rectangle 21"/>
          <p:cNvSpPr/>
          <p:nvPr/>
        </p:nvSpPr>
        <p:spPr bwMode="auto">
          <a:xfrm>
            <a:off x="1396035" y="3392954"/>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Grup de projectes</a:t>
            </a:r>
            <a:endParaRPr lang="ca-ES" sz="1400" b="0" dirty="0"/>
          </a:p>
        </p:txBody>
      </p:sp>
      <p:sp>
        <p:nvSpPr>
          <p:cNvPr id="23" name="Rounded Rectangle 22"/>
          <p:cNvSpPr/>
          <p:nvPr/>
        </p:nvSpPr>
        <p:spPr bwMode="auto">
          <a:xfrm>
            <a:off x="1396035" y="4659047"/>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Tasca</a:t>
            </a:r>
            <a:endParaRPr lang="ca-ES" sz="1400" b="0" dirty="0"/>
          </a:p>
        </p:txBody>
      </p:sp>
      <p:sp>
        <p:nvSpPr>
          <p:cNvPr id="24" name="Rounded Rectangle 23"/>
          <p:cNvSpPr/>
          <p:nvPr/>
        </p:nvSpPr>
        <p:spPr bwMode="auto">
          <a:xfrm>
            <a:off x="1396035" y="5081078"/>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Estat</a:t>
            </a:r>
            <a:endParaRPr lang="ca-ES" sz="1400" b="0" dirty="0"/>
          </a:p>
        </p:txBody>
      </p:sp>
      <p:sp>
        <p:nvSpPr>
          <p:cNvPr id="25" name="Rounded Rectangle 24"/>
          <p:cNvSpPr/>
          <p:nvPr/>
        </p:nvSpPr>
        <p:spPr bwMode="auto">
          <a:xfrm>
            <a:off x="1396035" y="3814985"/>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Pas</a:t>
            </a:r>
            <a:endParaRPr lang="ca-ES" sz="1400" b="0" dirty="0"/>
          </a:p>
        </p:txBody>
      </p:sp>
      <p:sp>
        <p:nvSpPr>
          <p:cNvPr id="26" name="Rounded Rectangle 25"/>
          <p:cNvSpPr/>
          <p:nvPr/>
        </p:nvSpPr>
        <p:spPr bwMode="auto">
          <a:xfrm>
            <a:off x="1396035" y="5503109"/>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Acció</a:t>
            </a:r>
            <a:endParaRPr lang="ca-ES" sz="1400" b="0" dirty="0"/>
          </a:p>
        </p:txBody>
      </p:sp>
      <p:sp>
        <p:nvSpPr>
          <p:cNvPr id="27" name="Rounded Rectangle 26"/>
          <p:cNvSpPr/>
          <p:nvPr/>
        </p:nvSpPr>
        <p:spPr bwMode="auto">
          <a:xfrm>
            <a:off x="1396035" y="5925136"/>
            <a:ext cx="1705609" cy="355977"/>
          </a:xfrm>
          <a:prstGeom prst="roundRect">
            <a:avLst/>
          </a:prstGeom>
          <a:solidFill>
            <a:srgbClr val="FFD5D5">
              <a:alpha val="41000"/>
            </a:srgbClr>
          </a:solidFill>
          <a:ln w="19050">
            <a:solidFill>
              <a:schemeClr val="accent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Fulla de temps</a:t>
            </a:r>
            <a:endParaRPr lang="ca-ES" sz="1400" b="0" dirty="0"/>
          </a:p>
        </p:txBody>
      </p:sp>
      <p:sp>
        <p:nvSpPr>
          <p:cNvPr id="29" name="Rounded Rectangle 28"/>
          <p:cNvSpPr/>
          <p:nvPr/>
        </p:nvSpPr>
        <p:spPr bwMode="auto">
          <a:xfrm>
            <a:off x="1396035" y="1049266"/>
            <a:ext cx="1705609" cy="518615"/>
          </a:xfrm>
          <a:prstGeom prst="roundRect">
            <a:avLst/>
          </a:prstGeom>
          <a:solidFill>
            <a:schemeClr val="accent1">
              <a:lumMod val="75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a:r>
              <a:rPr lang="es-ES" sz="1800" dirty="0" smtClean="0">
                <a:solidFill>
                  <a:schemeClr val="bg1"/>
                </a:solidFill>
              </a:rPr>
              <a:t>CTTI </a:t>
            </a:r>
            <a:endParaRPr kumimoji="0" lang="ca-ES" sz="1800" i="0" u="none" strike="noStrike" cap="none" normalizeH="0" baseline="0" dirty="0" smtClean="0">
              <a:ln>
                <a:noFill/>
              </a:ln>
              <a:solidFill>
                <a:schemeClr val="bg1"/>
              </a:solidFill>
              <a:effectLst/>
            </a:endParaRPr>
          </a:p>
        </p:txBody>
      </p:sp>
      <p:sp>
        <p:nvSpPr>
          <p:cNvPr id="30" name="Rounded Rectangle 29"/>
          <p:cNvSpPr/>
          <p:nvPr/>
        </p:nvSpPr>
        <p:spPr bwMode="auto">
          <a:xfrm>
            <a:off x="3287950" y="1049266"/>
            <a:ext cx="1706401" cy="518615"/>
          </a:xfrm>
          <a:prstGeom prst="roundRect">
            <a:avLst/>
          </a:prstGeom>
          <a:solidFill>
            <a:schemeClr val="accent3">
              <a:lumMod val="50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a:r>
              <a:rPr lang="es-ES" sz="1800" dirty="0" err="1">
                <a:solidFill>
                  <a:schemeClr val="bg1"/>
                </a:solidFill>
              </a:rPr>
              <a:t>Clarity</a:t>
            </a:r>
            <a:r>
              <a:rPr lang="es-ES" sz="1800" dirty="0">
                <a:solidFill>
                  <a:schemeClr val="bg1"/>
                </a:solidFill>
              </a:rPr>
              <a:t> </a:t>
            </a:r>
            <a:endParaRPr lang="ca-ES" sz="1800" dirty="0">
              <a:solidFill>
                <a:schemeClr val="bg1"/>
              </a:solidFill>
            </a:endParaRPr>
          </a:p>
        </p:txBody>
      </p:sp>
      <p:sp>
        <p:nvSpPr>
          <p:cNvPr id="31" name="Rounded Rectangle 30"/>
          <p:cNvSpPr/>
          <p:nvPr/>
        </p:nvSpPr>
        <p:spPr bwMode="auto">
          <a:xfrm>
            <a:off x="3287950" y="1704830"/>
            <a:ext cx="1706400"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Idea</a:t>
            </a:r>
            <a:endParaRPr lang="ca-ES" sz="1400" b="0" dirty="0"/>
          </a:p>
        </p:txBody>
      </p:sp>
      <p:sp>
        <p:nvSpPr>
          <p:cNvPr id="32" name="Rounded Rectangle 31"/>
          <p:cNvSpPr/>
          <p:nvPr/>
        </p:nvSpPr>
        <p:spPr bwMode="auto">
          <a:xfrm>
            <a:off x="3287950" y="2126860"/>
            <a:ext cx="1706400"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Llista d’idees</a:t>
            </a:r>
            <a:endParaRPr lang="ca-ES" sz="1400" b="0" dirty="0"/>
          </a:p>
        </p:txBody>
      </p:sp>
      <p:sp>
        <p:nvSpPr>
          <p:cNvPr id="34" name="Rounded Rectangle 33"/>
          <p:cNvSpPr/>
          <p:nvPr/>
        </p:nvSpPr>
        <p:spPr bwMode="auto">
          <a:xfrm>
            <a:off x="3287950" y="2970922"/>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Llista de </a:t>
            </a:r>
            <a:r>
              <a:rPr lang="ca-ES" sz="1400" b="0" dirty="0" err="1" smtClean="0"/>
              <a:t>portfolis</a:t>
            </a:r>
            <a:endParaRPr lang="ca-ES" sz="1400" b="0" dirty="0"/>
          </a:p>
        </p:txBody>
      </p:sp>
      <p:sp>
        <p:nvSpPr>
          <p:cNvPr id="35" name="Rounded Rectangle 34"/>
          <p:cNvSpPr/>
          <p:nvPr/>
        </p:nvSpPr>
        <p:spPr bwMode="auto">
          <a:xfrm>
            <a:off x="3287950" y="4237015"/>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Projecte</a:t>
            </a:r>
            <a:endParaRPr lang="ca-ES" sz="1400" b="0" dirty="0"/>
          </a:p>
        </p:txBody>
      </p:sp>
      <p:sp>
        <p:nvSpPr>
          <p:cNvPr id="36" name="Rounded Rectangle 35"/>
          <p:cNvSpPr/>
          <p:nvPr/>
        </p:nvSpPr>
        <p:spPr bwMode="auto">
          <a:xfrm>
            <a:off x="3287950" y="3392953"/>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Programa</a:t>
            </a:r>
            <a:endParaRPr lang="ca-ES" sz="1400" b="0" dirty="0"/>
          </a:p>
        </p:txBody>
      </p:sp>
      <p:sp>
        <p:nvSpPr>
          <p:cNvPr id="37" name="Rounded Rectangle 36"/>
          <p:cNvSpPr/>
          <p:nvPr/>
        </p:nvSpPr>
        <p:spPr bwMode="auto">
          <a:xfrm>
            <a:off x="3287950" y="4659046"/>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Tasca</a:t>
            </a:r>
            <a:endParaRPr lang="ca-ES" sz="1400" b="0" dirty="0"/>
          </a:p>
        </p:txBody>
      </p:sp>
      <p:sp>
        <p:nvSpPr>
          <p:cNvPr id="38" name="Rounded Rectangle 37"/>
          <p:cNvSpPr/>
          <p:nvPr/>
        </p:nvSpPr>
        <p:spPr bwMode="auto">
          <a:xfrm>
            <a:off x="3287950" y="5081077"/>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Estat</a:t>
            </a:r>
            <a:endParaRPr lang="ca-ES" sz="1400" b="0" dirty="0"/>
          </a:p>
        </p:txBody>
      </p:sp>
      <p:sp>
        <p:nvSpPr>
          <p:cNvPr id="39" name="Rounded Rectangle 38"/>
          <p:cNvSpPr/>
          <p:nvPr/>
        </p:nvSpPr>
        <p:spPr bwMode="auto">
          <a:xfrm>
            <a:off x="3287950" y="3814984"/>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Progrés</a:t>
            </a:r>
            <a:endParaRPr lang="ca-ES" sz="1400" b="0" dirty="0"/>
          </a:p>
        </p:txBody>
      </p:sp>
      <p:sp>
        <p:nvSpPr>
          <p:cNvPr id="40" name="Rounded Rectangle 39"/>
          <p:cNvSpPr/>
          <p:nvPr/>
        </p:nvSpPr>
        <p:spPr bwMode="auto">
          <a:xfrm>
            <a:off x="3287950" y="5503108"/>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Acció</a:t>
            </a:r>
            <a:endParaRPr lang="ca-ES" sz="1400" b="0" dirty="0"/>
          </a:p>
        </p:txBody>
      </p:sp>
      <p:sp>
        <p:nvSpPr>
          <p:cNvPr id="41" name="Rounded Rectangle 40"/>
          <p:cNvSpPr/>
          <p:nvPr/>
        </p:nvSpPr>
        <p:spPr bwMode="auto">
          <a:xfrm>
            <a:off x="3287950" y="5925135"/>
            <a:ext cx="1706401" cy="355977"/>
          </a:xfrm>
          <a:prstGeom prst="roundRect">
            <a:avLst/>
          </a:prstGeom>
          <a:solidFill>
            <a:schemeClr val="accent3">
              <a:lumMod val="85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pPr algn="ctr"/>
            <a:r>
              <a:rPr lang="ca-ES" sz="1400" b="0" dirty="0" smtClean="0"/>
              <a:t>Fulla de temps</a:t>
            </a:r>
            <a:endParaRPr lang="ca-ES" sz="1400" b="0" dirty="0"/>
          </a:p>
        </p:txBody>
      </p:sp>
      <p:sp>
        <p:nvSpPr>
          <p:cNvPr id="46" name="Rounded Rectangle 45"/>
          <p:cNvSpPr/>
          <p:nvPr/>
        </p:nvSpPr>
        <p:spPr bwMode="auto">
          <a:xfrm>
            <a:off x="856917" y="4237015"/>
            <a:ext cx="424800" cy="2044096"/>
          </a:xfrm>
          <a:prstGeom prst="roundRect">
            <a:avLst/>
          </a:prstGeom>
          <a:solidFill>
            <a:schemeClr val="bg1">
              <a:lumMod val="85000"/>
            </a:schemeClr>
          </a:solidFill>
          <a:ln w="19050">
            <a:noFill/>
          </a:ln>
          <a:effectLst/>
          <a:extLst/>
        </p:spPr>
        <p:txBody>
          <a:bodyPr vert="vert270"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t>Idèntic nom</a:t>
            </a:r>
            <a:endParaRPr kumimoji="0" lang="ca-ES" sz="1600" i="0" u="none" strike="noStrike" cap="none" normalizeH="0" baseline="0" dirty="0" smtClean="0">
              <a:ln>
                <a:noFill/>
              </a:ln>
              <a:solidFill>
                <a:schemeClr val="tx1"/>
              </a:solidFill>
              <a:effectLst/>
              <a:latin typeface="Arial" charset="0"/>
            </a:endParaRPr>
          </a:p>
        </p:txBody>
      </p:sp>
      <p:sp>
        <p:nvSpPr>
          <p:cNvPr id="47" name="Rounded Rectangle 46"/>
          <p:cNvSpPr/>
          <p:nvPr/>
        </p:nvSpPr>
        <p:spPr bwMode="auto">
          <a:xfrm>
            <a:off x="856917" y="1704830"/>
            <a:ext cx="424800" cy="2466132"/>
          </a:xfrm>
          <a:prstGeom prst="roundRect">
            <a:avLst/>
          </a:prstGeom>
          <a:solidFill>
            <a:schemeClr val="bg1">
              <a:lumMod val="85000"/>
            </a:schemeClr>
          </a:solidFill>
          <a:ln w="19050">
            <a:noFill/>
          </a:ln>
          <a:effectLst/>
          <a:extLst/>
        </p:spPr>
        <p:txBody>
          <a:bodyPr vert="vert270" wrap="square" lIns="91440" tIns="45720" rIns="91440" bIns="45720" numCol="1" rtlCol="0" anchor="ctr" anchorCtr="0" compatLnSpc="1">
            <a:prstTxWarp prst="textNoShape">
              <a:avLst/>
            </a:prstTxWarp>
          </a:bodyPr>
          <a:lstStyle/>
          <a:p>
            <a:pPr algn="ctr"/>
            <a:r>
              <a:rPr lang="ca-ES" sz="1600" dirty="0"/>
              <a:t>Canvi de </a:t>
            </a:r>
            <a:r>
              <a:rPr lang="ca-ES" sz="1600" dirty="0" smtClean="0"/>
              <a:t>nomenclatura</a:t>
            </a:r>
            <a:endParaRPr lang="ca-ES" sz="1600" dirty="0"/>
          </a:p>
        </p:txBody>
      </p:sp>
      <p:sp>
        <p:nvSpPr>
          <p:cNvPr id="48" name="Rectangle 47"/>
          <p:cNvSpPr/>
          <p:nvPr/>
        </p:nvSpPr>
        <p:spPr bwMode="auto">
          <a:xfrm>
            <a:off x="5113359" y="1049266"/>
            <a:ext cx="4198939" cy="518615"/>
          </a:xfrm>
          <a:prstGeom prst="rect">
            <a:avLst/>
          </a:prstGeom>
          <a:solidFill>
            <a:schemeClr val="accent5">
              <a:lumMod val="75000"/>
            </a:schemeClr>
          </a:solidFill>
          <a:ln w="19050">
            <a:solidFill>
              <a:schemeClr val="tx1"/>
            </a:solidFill>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algn="ctr"/>
            <a:r>
              <a:rPr lang="es-ES" sz="1800" dirty="0" err="1" smtClean="0">
                <a:solidFill>
                  <a:schemeClr val="bg1"/>
                </a:solidFill>
              </a:rPr>
              <a:t>Descripció</a:t>
            </a:r>
            <a:r>
              <a:rPr lang="es-ES" sz="1800" dirty="0" smtClean="0">
                <a:solidFill>
                  <a:schemeClr val="bg1"/>
                </a:solidFill>
              </a:rPr>
              <a:t> </a:t>
            </a:r>
            <a:endParaRPr lang="ca-ES" sz="1800" dirty="0">
              <a:solidFill>
                <a:schemeClr val="bg1"/>
              </a:solidFill>
            </a:endParaRPr>
          </a:p>
        </p:txBody>
      </p:sp>
      <p:sp>
        <p:nvSpPr>
          <p:cNvPr id="49" name="Rectangle 48"/>
          <p:cNvSpPr/>
          <p:nvPr/>
        </p:nvSpPr>
        <p:spPr bwMode="auto">
          <a:xfrm>
            <a:off x="5113359" y="2548891"/>
            <a:ext cx="4198940"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Agrupació de necessitats segons </a:t>
            </a:r>
            <a:r>
              <a:rPr lang="ca-ES" sz="1200" b="0" dirty="0" smtClean="0"/>
              <a:t>àmbit</a:t>
            </a:r>
            <a:endParaRPr lang="ca-ES" sz="1200" b="0" dirty="0"/>
          </a:p>
        </p:txBody>
      </p:sp>
      <p:sp>
        <p:nvSpPr>
          <p:cNvPr id="50" name="Rectangle 49"/>
          <p:cNvSpPr/>
          <p:nvPr/>
        </p:nvSpPr>
        <p:spPr bwMode="auto">
          <a:xfrm>
            <a:off x="5113361" y="1704830"/>
            <a:ext cx="4198938"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smtClean="0"/>
              <a:t>Petició que cal gestionar amb flux de gestió de la demanda</a:t>
            </a:r>
            <a:endParaRPr lang="ca-ES" sz="1200" b="0" dirty="0"/>
          </a:p>
        </p:txBody>
      </p:sp>
      <p:sp>
        <p:nvSpPr>
          <p:cNvPr id="51" name="Rectangle 50"/>
          <p:cNvSpPr/>
          <p:nvPr/>
        </p:nvSpPr>
        <p:spPr bwMode="auto">
          <a:xfrm>
            <a:off x="5113359" y="2126860"/>
            <a:ext cx="4198939"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Conjunt de necessitats pendents d’estudi</a:t>
            </a:r>
          </a:p>
        </p:txBody>
      </p:sp>
      <p:sp>
        <p:nvSpPr>
          <p:cNvPr id="52" name="Rectangle 51"/>
          <p:cNvSpPr/>
          <p:nvPr/>
        </p:nvSpPr>
        <p:spPr bwMode="auto">
          <a:xfrm>
            <a:off x="5113361" y="2970922"/>
            <a:ext cx="4198937"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Pla anual d’actuació</a:t>
            </a:r>
          </a:p>
        </p:txBody>
      </p:sp>
      <p:sp>
        <p:nvSpPr>
          <p:cNvPr id="53" name="Rectangle 52"/>
          <p:cNvSpPr/>
          <p:nvPr/>
        </p:nvSpPr>
        <p:spPr bwMode="auto">
          <a:xfrm>
            <a:off x="5113361" y="4237015"/>
            <a:ext cx="4198937"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es-ES" sz="1200" b="0" dirty="0" smtClean="0"/>
              <a:t>Una idea, </a:t>
            </a:r>
            <a:r>
              <a:rPr lang="es-ES" sz="1200" b="0" dirty="0"/>
              <a:t>un </a:t>
            </a:r>
            <a:r>
              <a:rPr lang="es-ES" sz="1200" b="0" dirty="0" err="1"/>
              <a:t>cop</a:t>
            </a:r>
            <a:r>
              <a:rPr lang="es-ES" sz="1200" b="0" dirty="0"/>
              <a:t> </a:t>
            </a:r>
            <a:r>
              <a:rPr lang="es-ES" sz="1200" b="0" dirty="0" smtClean="0"/>
              <a:t>activada, </a:t>
            </a:r>
            <a:r>
              <a:rPr lang="es-ES" sz="1200" b="0" dirty="0" err="1" smtClean="0"/>
              <a:t>esdevé</a:t>
            </a:r>
            <a:r>
              <a:rPr lang="es-ES" sz="1200" b="0" dirty="0" smtClean="0"/>
              <a:t> </a:t>
            </a:r>
            <a:r>
              <a:rPr lang="es-ES" sz="1200" b="0" dirty="0"/>
              <a:t>un </a:t>
            </a:r>
            <a:r>
              <a:rPr lang="es-ES" sz="1200" b="0" dirty="0" err="1" smtClean="0"/>
              <a:t>projecte</a:t>
            </a:r>
            <a:endParaRPr lang="ca-ES" sz="1200" b="0" dirty="0"/>
          </a:p>
        </p:txBody>
      </p:sp>
      <p:sp>
        <p:nvSpPr>
          <p:cNvPr id="54" name="Rectangle 53"/>
          <p:cNvSpPr/>
          <p:nvPr/>
        </p:nvSpPr>
        <p:spPr bwMode="auto">
          <a:xfrm>
            <a:off x="5113361" y="3392953"/>
            <a:ext cx="4198938"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Conjunt de projectes amb un mateix denominador </a:t>
            </a:r>
            <a:r>
              <a:rPr lang="ca-ES" sz="1200" b="0" dirty="0" smtClean="0"/>
              <a:t>comú</a:t>
            </a:r>
            <a:endParaRPr lang="ca-ES" sz="1200" b="0" dirty="0"/>
          </a:p>
        </p:txBody>
      </p:sp>
      <p:sp>
        <p:nvSpPr>
          <p:cNvPr id="55" name="Rectangle 54"/>
          <p:cNvSpPr/>
          <p:nvPr/>
        </p:nvSpPr>
        <p:spPr bwMode="auto">
          <a:xfrm>
            <a:off x="5113361" y="4659046"/>
            <a:ext cx="4198938"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Tasca de treball unitària dins un projecte</a:t>
            </a:r>
          </a:p>
        </p:txBody>
      </p:sp>
      <p:sp>
        <p:nvSpPr>
          <p:cNvPr id="56" name="Rectangle 55"/>
          <p:cNvSpPr/>
          <p:nvPr/>
        </p:nvSpPr>
        <p:spPr bwMode="auto">
          <a:xfrm>
            <a:off x="5113361" y="5081077"/>
            <a:ext cx="4198938"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fr-FR" sz="1200" b="0" dirty="0" err="1"/>
              <a:t>Diferents</a:t>
            </a:r>
            <a:r>
              <a:rPr lang="fr-FR" sz="1200" b="0" dirty="0"/>
              <a:t> </a:t>
            </a:r>
            <a:r>
              <a:rPr lang="fr-FR" sz="1200" b="0" dirty="0" err="1"/>
              <a:t>opcions</a:t>
            </a:r>
            <a:r>
              <a:rPr lang="fr-FR" sz="1200" b="0" dirty="0"/>
              <a:t> possibles d’</a:t>
            </a:r>
            <a:r>
              <a:rPr lang="fr-FR" sz="1200" b="0" dirty="0" err="1"/>
              <a:t>assignar</a:t>
            </a:r>
            <a:r>
              <a:rPr lang="fr-FR" sz="1200" b="0" dirty="0"/>
              <a:t> a un </a:t>
            </a:r>
            <a:r>
              <a:rPr lang="fr-FR" sz="1200" b="0" dirty="0" err="1"/>
              <a:t>element</a:t>
            </a:r>
            <a:endParaRPr lang="fr-FR" sz="1200" b="0" dirty="0"/>
          </a:p>
        </p:txBody>
      </p:sp>
      <p:sp>
        <p:nvSpPr>
          <p:cNvPr id="57" name="Rectangle 56"/>
          <p:cNvSpPr/>
          <p:nvPr/>
        </p:nvSpPr>
        <p:spPr bwMode="auto">
          <a:xfrm>
            <a:off x="5113361" y="3814984"/>
            <a:ext cx="4198937"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a:t>Diferents punts on es pot trobar un </a:t>
            </a:r>
            <a:r>
              <a:rPr lang="ca-ES" sz="1200" b="0" dirty="0" smtClean="0"/>
              <a:t>element (idea, projecte)</a:t>
            </a:r>
            <a:endParaRPr lang="ca-ES" sz="1200" b="0" dirty="0"/>
          </a:p>
        </p:txBody>
      </p:sp>
      <p:sp>
        <p:nvSpPr>
          <p:cNvPr id="58" name="Rectangle 57"/>
          <p:cNvSpPr/>
          <p:nvPr/>
        </p:nvSpPr>
        <p:spPr bwMode="auto">
          <a:xfrm>
            <a:off x="5113361" y="5503108"/>
            <a:ext cx="4198938"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smtClean="0"/>
              <a:t>Elements </a:t>
            </a:r>
            <a:r>
              <a:rPr lang="ca-ES" sz="1200" b="0" dirty="0"/>
              <a:t>d’un flux </a:t>
            </a:r>
            <a:r>
              <a:rPr lang="ca-ES" sz="1200" b="0" dirty="0" smtClean="0"/>
              <a:t>que </a:t>
            </a:r>
            <a:r>
              <a:rPr lang="ca-ES" sz="1200" b="0" dirty="0"/>
              <a:t>s’assignen a un </a:t>
            </a:r>
            <a:r>
              <a:rPr lang="ca-ES" sz="1200" b="0" dirty="0" smtClean="0"/>
              <a:t>usuari</a:t>
            </a:r>
            <a:endParaRPr lang="ca-ES" sz="1200" b="0" dirty="0"/>
          </a:p>
        </p:txBody>
      </p:sp>
      <p:sp>
        <p:nvSpPr>
          <p:cNvPr id="59" name="Rectangle 58"/>
          <p:cNvSpPr/>
          <p:nvPr/>
        </p:nvSpPr>
        <p:spPr bwMode="auto">
          <a:xfrm>
            <a:off x="5113361" y="5925135"/>
            <a:ext cx="4198937" cy="355977"/>
          </a:xfrm>
          <a:prstGeom prst="rect">
            <a:avLst/>
          </a:prstGeom>
          <a:solidFill>
            <a:schemeClr val="accent5">
              <a:lumMod val="60000"/>
              <a:lumOff val="40000"/>
            </a:schemeClr>
          </a:solidFill>
          <a:ln w="19050">
            <a:solidFill>
              <a:schemeClr val="tx1"/>
            </a:solidFill>
          </a:ln>
          <a:effectLst/>
          <a:extLst/>
        </p:spPr>
        <p:txBody>
          <a:bodyPr vert="horz" wrap="square" lIns="91440" tIns="45720" rIns="91440" bIns="45720" numCol="1" rtlCol="0" anchor="ctr" anchorCtr="0" compatLnSpc="1">
            <a:prstTxWarp prst="textNoShape">
              <a:avLst/>
            </a:prstTxWarp>
            <a:noAutofit/>
          </a:bodyPr>
          <a:lstStyle/>
          <a:p>
            <a:r>
              <a:rPr lang="ca-ES" sz="1200" b="0" dirty="0" smtClean="0"/>
              <a:t>Assignació </a:t>
            </a:r>
            <a:r>
              <a:rPr lang="ca-ES" sz="1200" b="0" dirty="0"/>
              <a:t>d’hores relacionada </a:t>
            </a:r>
            <a:r>
              <a:rPr lang="ca-ES" sz="1200" b="0" dirty="0" smtClean="0"/>
              <a:t>amb </a:t>
            </a:r>
            <a:r>
              <a:rPr lang="ca-ES" sz="1200" b="0" dirty="0"/>
              <a:t>l</a:t>
            </a:r>
            <a:r>
              <a:rPr lang="ca-ES" sz="1200" b="0" dirty="0" smtClean="0"/>
              <a:t>a </a:t>
            </a:r>
            <a:r>
              <a:rPr lang="ca-ES" sz="1200" b="0" dirty="0"/>
              <a:t>tasca d’un projecte</a:t>
            </a:r>
          </a:p>
        </p:txBody>
      </p:sp>
      <p:cxnSp>
        <p:nvCxnSpPr>
          <p:cNvPr id="66" name="Straight Connector 65"/>
          <p:cNvCxnSpPr/>
          <p:nvPr/>
        </p:nvCxnSpPr>
        <p:spPr bwMode="auto">
          <a:xfrm>
            <a:off x="752211" y="4205888"/>
            <a:ext cx="8641028" cy="1"/>
          </a:xfrm>
          <a:prstGeom prst="line">
            <a:avLst/>
          </a:prstGeom>
          <a:noFill/>
          <a:ln w="19050">
            <a:solidFill>
              <a:schemeClr val="tx1"/>
            </a:solidFill>
            <a:prstDash val="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4312058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03830" y="3771901"/>
            <a:ext cx="4249767" cy="2026430"/>
            <a:chOff x="703830" y="3780060"/>
            <a:chExt cx="4249767" cy="2193229"/>
          </a:xfrm>
        </p:grpSpPr>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664"/>
            <a:stretch/>
          </p:blipFill>
          <p:spPr bwMode="auto">
            <a:xfrm>
              <a:off x="703830" y="3780060"/>
              <a:ext cx="4249767" cy="21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9"/>
            <p:cNvCxnSpPr/>
            <p:nvPr/>
          </p:nvCxnSpPr>
          <p:spPr bwMode="auto">
            <a:xfrm flipH="1" flipV="1">
              <a:off x="4622569" y="4736675"/>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tangle 18"/>
            <p:cNvSpPr/>
            <p:nvPr/>
          </p:nvSpPr>
          <p:spPr bwMode="auto">
            <a:xfrm>
              <a:off x="755650" y="5631924"/>
              <a:ext cx="479639" cy="33836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7" name="Straight Arrow Connector 9"/>
            <p:cNvCxnSpPr/>
            <p:nvPr/>
          </p:nvCxnSpPr>
          <p:spPr bwMode="auto">
            <a:xfrm flipH="1" flipV="1">
              <a:off x="848199" y="4152088"/>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1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829" y="1594444"/>
            <a:ext cx="3436371"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5.5.3 Treure del portfoli les idees excloses del PAA (1/4)</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4" name="Oval 37"/>
          <p:cNvSpPr/>
          <p:nvPr/>
        </p:nvSpPr>
        <p:spPr bwMode="auto">
          <a:xfrm>
            <a:off x="439330" y="14048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cxnSp>
        <p:nvCxnSpPr>
          <p:cNvPr id="30" name="Straight Arrow Connector 9"/>
          <p:cNvCxnSpPr/>
          <p:nvPr/>
        </p:nvCxnSpPr>
        <p:spPr bwMode="auto">
          <a:xfrm flipH="1" flipV="1">
            <a:off x="3632901" y="1836709"/>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26"/>
          <p:cNvSpPr txBox="1"/>
          <p:nvPr/>
        </p:nvSpPr>
        <p:spPr>
          <a:xfrm>
            <a:off x="5735625" y="1637677"/>
            <a:ext cx="3625349" cy="722512"/>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a:pPr>
            <a:r>
              <a:rPr lang="ca-ES" sz="1200" b="0" dirty="0" smtClean="0">
                <a:latin typeface="+mn-lt"/>
              </a:rPr>
              <a:t>Clicar a la pestanya </a:t>
            </a:r>
            <a:r>
              <a:rPr lang="ca-ES" sz="1200" dirty="0" err="1" smtClean="0">
                <a:latin typeface="+mn-lt"/>
              </a:rPr>
              <a:t>Investments</a:t>
            </a:r>
            <a:r>
              <a:rPr lang="ca-ES" sz="1200" b="0" dirty="0" smtClean="0">
                <a:latin typeface="+mn-lt"/>
              </a:rPr>
              <a:t>. Apareix la llista  idees assignades al portfoli</a:t>
            </a:r>
            <a:endParaRPr lang="ca-ES" sz="1200" dirty="0" smtClean="0">
              <a:latin typeface="+mn-lt"/>
            </a:endParaRPr>
          </a:p>
        </p:txBody>
      </p:sp>
      <p:sp>
        <p:nvSpPr>
          <p:cNvPr id="33" name="Isosceles Triangle 31"/>
          <p:cNvSpPr/>
          <p:nvPr/>
        </p:nvSpPr>
        <p:spPr bwMode="auto">
          <a:xfrm rot="5400000">
            <a:off x="5208606" y="18908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830" y="2599727"/>
            <a:ext cx="424976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val 37"/>
          <p:cNvSpPr/>
          <p:nvPr/>
        </p:nvSpPr>
        <p:spPr bwMode="auto">
          <a:xfrm>
            <a:off x="474712" y="241175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35" name="TextBox 26"/>
          <p:cNvSpPr txBox="1"/>
          <p:nvPr/>
        </p:nvSpPr>
        <p:spPr>
          <a:xfrm>
            <a:off x="5735625" y="2595658"/>
            <a:ext cx="3625349" cy="722512"/>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a:t>C</a:t>
            </a:r>
            <a:r>
              <a:rPr lang="ca-ES" sz="1200" b="0" dirty="0" smtClean="0"/>
              <a:t>licar </a:t>
            </a:r>
            <a:r>
              <a:rPr lang="ca-ES" sz="1200" b="0" dirty="0"/>
              <a:t>sobre la icona </a:t>
            </a:r>
            <a:r>
              <a:rPr lang="ca-ES" sz="1200" dirty="0"/>
              <a:t>(+)</a:t>
            </a:r>
            <a:r>
              <a:rPr lang="ca-ES" sz="1200" b="0" dirty="0"/>
              <a:t> per desplegar les opcions de filtre</a:t>
            </a:r>
            <a:endParaRPr lang="ca-ES" sz="1200" b="0" i="1" dirty="0"/>
          </a:p>
        </p:txBody>
      </p:sp>
      <p:sp>
        <p:nvSpPr>
          <p:cNvPr id="38" name="Isosceles Triangle 31"/>
          <p:cNvSpPr/>
          <p:nvPr/>
        </p:nvSpPr>
        <p:spPr bwMode="auto">
          <a:xfrm rot="5400000">
            <a:off x="5208094" y="288045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9" name="Straight Arrow Connector 9"/>
          <p:cNvCxnSpPr/>
          <p:nvPr/>
        </p:nvCxnSpPr>
        <p:spPr bwMode="auto">
          <a:xfrm flipH="1" flipV="1">
            <a:off x="943199" y="313706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26"/>
          <p:cNvSpPr txBox="1"/>
          <p:nvPr/>
        </p:nvSpPr>
        <p:spPr>
          <a:xfrm>
            <a:off x="5736137" y="3771902"/>
            <a:ext cx="3624838" cy="2023656"/>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t>Seleccionar el valor </a:t>
            </a:r>
            <a:r>
              <a:rPr lang="ca-ES" sz="1200" dirty="0" smtClean="0"/>
              <a:t>No</a:t>
            </a:r>
            <a:r>
              <a:rPr lang="ca-ES" sz="1200" b="0" dirty="0" smtClean="0"/>
              <a:t> de la llista desplegable del camp </a:t>
            </a:r>
            <a:r>
              <a:rPr lang="ca-ES" sz="1200" dirty="0" err="1" smtClean="0"/>
              <a:t>Above</a:t>
            </a:r>
            <a:r>
              <a:rPr lang="ca-ES" sz="1200" dirty="0" smtClean="0"/>
              <a:t> </a:t>
            </a:r>
            <a:r>
              <a:rPr lang="ca-ES" sz="1200" dirty="0" err="1" smtClean="0"/>
              <a:t>Waterline</a:t>
            </a:r>
            <a:r>
              <a:rPr lang="ca-ES" sz="1200" b="0" dirty="0" smtClean="0"/>
              <a:t>, per indicar que volem filtrar la llista d’idees que es trobin per sota la </a:t>
            </a:r>
            <a:r>
              <a:rPr lang="ca-ES" sz="1200" b="0" dirty="0" err="1" smtClean="0"/>
              <a:t>waterline</a:t>
            </a:r>
            <a:r>
              <a:rPr lang="ca-ES" sz="1200" b="0" dirty="0" smtClean="0"/>
              <a:t>, per tant, excloses del PAA.</a:t>
            </a:r>
          </a:p>
          <a:p>
            <a:pPr marL="342900" indent="-342900">
              <a:buFont typeface="+mj-lt"/>
              <a:buAutoNum type="arabicPeriod" startAt="3"/>
            </a:pPr>
            <a:r>
              <a:rPr lang="ca-ES" sz="1200" b="0" dirty="0" smtClean="0"/>
              <a:t>Clicar al botó </a:t>
            </a:r>
            <a:r>
              <a:rPr lang="ca-ES" sz="1200" dirty="0" err="1" smtClean="0"/>
              <a:t>Filter</a:t>
            </a:r>
            <a:r>
              <a:rPr lang="ca-ES" sz="1200" b="0" dirty="0" smtClean="0"/>
              <a:t>. La llista mostrarà les idees per sota de la </a:t>
            </a:r>
            <a:r>
              <a:rPr lang="ca-ES" sz="1200" b="0" dirty="0" err="1" smtClean="0"/>
              <a:t>waterline</a:t>
            </a:r>
            <a:r>
              <a:rPr lang="ca-ES" sz="1200" b="0" dirty="0" smtClean="0"/>
              <a:t>.</a:t>
            </a:r>
          </a:p>
          <a:p>
            <a:pPr marL="342900" indent="-342900">
              <a:buFont typeface="+mj-lt"/>
              <a:buAutoNum type="arabicPeriod" startAt="3"/>
            </a:pPr>
            <a:r>
              <a:rPr lang="ca-ES" sz="1200" b="0" dirty="0" smtClean="0"/>
              <a:t>Tornar a clicar sobre la icona </a:t>
            </a:r>
            <a:r>
              <a:rPr lang="ca-ES" sz="1200" dirty="0" smtClean="0"/>
              <a:t>(-)</a:t>
            </a:r>
            <a:r>
              <a:rPr lang="ca-ES" sz="1200" b="0" dirty="0" smtClean="0"/>
              <a:t> per tornar a plegar les opcions de filtre.</a:t>
            </a:r>
            <a:endParaRPr lang="ca-ES" sz="1200" dirty="0"/>
          </a:p>
        </p:txBody>
      </p:sp>
      <p:sp>
        <p:nvSpPr>
          <p:cNvPr id="41" name="Isosceles Triangle 31"/>
          <p:cNvSpPr/>
          <p:nvPr/>
        </p:nvSpPr>
        <p:spPr bwMode="auto">
          <a:xfrm rot="5400000">
            <a:off x="5270029" y="474656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3" name="Oval 37"/>
          <p:cNvSpPr/>
          <p:nvPr/>
        </p:nvSpPr>
        <p:spPr bwMode="auto">
          <a:xfrm>
            <a:off x="3287185" y="45205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45" name="Oval 37"/>
          <p:cNvSpPr/>
          <p:nvPr/>
        </p:nvSpPr>
        <p:spPr bwMode="auto">
          <a:xfrm>
            <a:off x="418742" y="541961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46" name="Oval 37"/>
          <p:cNvSpPr/>
          <p:nvPr/>
        </p:nvSpPr>
        <p:spPr bwMode="auto">
          <a:xfrm>
            <a:off x="400672" y="397233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32" name="Oval 31"/>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6237919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12 Grupo"/>
          <p:cNvGrpSpPr/>
          <p:nvPr/>
        </p:nvGrpSpPr>
        <p:grpSpPr>
          <a:xfrm>
            <a:off x="794067" y="3305254"/>
            <a:ext cx="4314554" cy="2858040"/>
            <a:chOff x="552767" y="3305254"/>
            <a:chExt cx="4314554" cy="2858040"/>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767" y="3305254"/>
              <a:ext cx="4314554" cy="285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9"/>
            <p:cNvCxnSpPr/>
            <p:nvPr/>
          </p:nvCxnSpPr>
          <p:spPr bwMode="auto">
            <a:xfrm flipH="1" flipV="1">
              <a:off x="1801992" y="4154332"/>
              <a:ext cx="288065" cy="25141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4 Grupo"/>
          <p:cNvGrpSpPr/>
          <p:nvPr/>
        </p:nvGrpSpPr>
        <p:grpSpPr>
          <a:xfrm>
            <a:off x="819873" y="1448594"/>
            <a:ext cx="4288748" cy="1657350"/>
            <a:chOff x="578573" y="1448594"/>
            <a:chExt cx="4288748" cy="165735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573" y="1448594"/>
              <a:ext cx="4288748"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V="1">
              <a:off x="4398311" y="2660019"/>
              <a:ext cx="255737" cy="278541"/>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a:t>5.5 Anàlisi de Portfoli</a:t>
            </a:r>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5.5.3 Treure del portfoli les idees excloses del PAA </a:t>
            </a:r>
            <a:r>
              <a:rPr lang="ca-ES" sz="1600" dirty="0" smtClean="0">
                <a:solidFill>
                  <a:schemeClr val="bg2">
                    <a:lumMod val="50000"/>
                  </a:schemeClr>
                </a:solidFill>
              </a:rPr>
              <a:t>(2/4)</a:t>
            </a:r>
            <a:endParaRPr lang="ca-ES" sz="1600" dirty="0">
              <a:solidFill>
                <a:schemeClr val="bg2">
                  <a:lumMod val="50000"/>
                </a:schemeClr>
              </a:solidFill>
            </a:endParaRPr>
          </a:p>
          <a:p>
            <a:endParaRPr lang="ca-ES" sz="1600" dirty="0">
              <a:solidFill>
                <a:schemeClr val="bg2">
                  <a:lumMod val="50000"/>
                </a:schemeClr>
              </a:solidFill>
            </a:endParaRPr>
          </a:p>
        </p:txBody>
      </p:sp>
      <p:sp>
        <p:nvSpPr>
          <p:cNvPr id="12" name="TextBox 11"/>
          <p:cNvSpPr txBox="1"/>
          <p:nvPr/>
        </p:nvSpPr>
        <p:spPr>
          <a:xfrm>
            <a:off x="5842000" y="1575756"/>
            <a:ext cx="3417700" cy="1534723"/>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A la llista de idees filtrada, clicar sobre la icona assenyalada per accedir a les propietats de la idea a treure del portfoli.</a:t>
            </a:r>
            <a:endParaRPr lang="ca-ES" sz="1200" i="1" dirty="0" smtClean="0">
              <a:latin typeface="+mn-lt"/>
            </a:endParaRPr>
          </a:p>
        </p:txBody>
      </p:sp>
      <p:sp>
        <p:nvSpPr>
          <p:cNvPr id="6" name="Isosceles Triangle 5"/>
          <p:cNvSpPr/>
          <p:nvPr/>
        </p:nvSpPr>
        <p:spPr bwMode="auto">
          <a:xfrm rot="5400000">
            <a:off x="5295164" y="22666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842000" y="3305254"/>
            <a:ext cx="3417700" cy="2858040"/>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6"/>
            </a:pPr>
            <a:r>
              <a:rPr lang="ca-ES" sz="1200" b="0" dirty="0" smtClean="0">
                <a:latin typeface="+mn-lt"/>
              </a:rPr>
              <a:t>Apareix la pantalla de propietats de la idea, on es pot veure i editar la informació que es necessiti.</a:t>
            </a:r>
          </a:p>
          <a:p>
            <a:pPr marL="342900" indent="-342900">
              <a:spcBef>
                <a:spcPts val="0"/>
              </a:spcBef>
              <a:buFont typeface="+mj-lt"/>
              <a:buAutoNum type="arabicPeriod" startAt="6"/>
            </a:pPr>
            <a:endParaRPr lang="ca-ES" sz="1200" b="0" dirty="0" smtClean="0">
              <a:latin typeface="+mn-lt"/>
            </a:endParaRPr>
          </a:p>
          <a:p>
            <a:pPr marL="342900" indent="-342900">
              <a:spcBef>
                <a:spcPts val="0"/>
              </a:spcBef>
              <a:buFont typeface="+mj-lt"/>
              <a:buAutoNum type="arabicPeriod" startAt="6"/>
            </a:pPr>
            <a:r>
              <a:rPr lang="ca-ES" sz="1200" b="0" dirty="0" smtClean="0">
                <a:latin typeface="+mn-lt"/>
              </a:rPr>
              <a:t>Clicar a la pestanya </a:t>
            </a:r>
            <a:r>
              <a:rPr lang="ca-ES" sz="1200" dirty="0" err="1" smtClean="0">
                <a:latin typeface="+mn-lt"/>
              </a:rPr>
              <a:t>Properties</a:t>
            </a:r>
            <a:r>
              <a:rPr lang="ca-ES" sz="1200" b="0" dirty="0" smtClean="0">
                <a:latin typeface="+mn-lt"/>
              </a:rPr>
              <a:t> i seleccionar la secció </a:t>
            </a:r>
            <a:r>
              <a:rPr lang="ca-ES" sz="1200" dirty="0" err="1" smtClean="0">
                <a:latin typeface="+mn-lt"/>
              </a:rPr>
              <a:t>Portfolio</a:t>
            </a:r>
            <a:r>
              <a:rPr lang="ca-ES" sz="1200" dirty="0" smtClean="0">
                <a:latin typeface="+mn-lt"/>
              </a:rPr>
              <a:t> Management</a:t>
            </a:r>
          </a:p>
          <a:p>
            <a:pPr marL="342900" indent="-342900">
              <a:spcBef>
                <a:spcPts val="0"/>
              </a:spcBef>
              <a:buFont typeface="+mj-lt"/>
              <a:buAutoNum type="arabicPeriod" startAt="6"/>
            </a:pPr>
            <a:endParaRPr lang="ca-ES" sz="1200" dirty="0">
              <a:latin typeface="+mn-lt"/>
            </a:endParaRPr>
          </a:p>
          <a:p>
            <a:pPr marL="342900" indent="-342900">
              <a:spcBef>
                <a:spcPts val="0"/>
              </a:spcBef>
              <a:buFont typeface="+mj-lt"/>
              <a:buAutoNum type="arabicPeriod" startAt="6"/>
            </a:pPr>
            <a:endParaRPr lang="ca-ES" sz="1200" dirty="0" smtClean="0">
              <a:latin typeface="+mn-lt"/>
            </a:endParaRPr>
          </a:p>
          <a:p>
            <a:pPr marL="342900" indent="-342900">
              <a:spcBef>
                <a:spcPts val="0"/>
              </a:spcBef>
              <a:buFont typeface="+mj-lt"/>
              <a:buAutoNum type="arabicPeriod" startAt="6"/>
            </a:pPr>
            <a:endParaRPr lang="ca-ES" sz="1200" dirty="0">
              <a:latin typeface="+mn-lt"/>
            </a:endParaRPr>
          </a:p>
          <a:p>
            <a:pPr marL="342900" indent="-342900">
              <a:spcBef>
                <a:spcPts val="0"/>
              </a:spcBef>
              <a:buFont typeface="+mj-lt"/>
              <a:buAutoNum type="arabicPeriod" startAt="6"/>
            </a:pPr>
            <a:endParaRPr lang="ca-ES" sz="1200" dirty="0" smtClean="0">
              <a:latin typeface="+mn-lt"/>
            </a:endParaRPr>
          </a:p>
          <a:p>
            <a:pPr marL="342900" indent="-342900">
              <a:spcBef>
                <a:spcPts val="0"/>
              </a:spcBef>
              <a:buFont typeface="+mj-lt"/>
              <a:buAutoNum type="arabicPeriod" startAt="6"/>
            </a:pPr>
            <a:endParaRPr lang="ca-ES" sz="1200" dirty="0">
              <a:latin typeface="+mn-lt"/>
            </a:endParaRPr>
          </a:p>
          <a:p>
            <a:pPr marL="342900" indent="-342900">
              <a:spcBef>
                <a:spcPts val="0"/>
              </a:spcBef>
              <a:buFont typeface="+mj-lt"/>
              <a:buAutoNum type="arabicPeriod" startAt="6"/>
            </a:pPr>
            <a:endParaRPr lang="ca-ES" sz="1200" dirty="0" smtClean="0">
              <a:latin typeface="+mn-lt"/>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2" name="Isosceles Triangle 31"/>
          <p:cNvSpPr/>
          <p:nvPr/>
        </p:nvSpPr>
        <p:spPr bwMode="auto">
          <a:xfrm rot="5400000">
            <a:off x="5295164" y="465782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4" name="Oval 37"/>
          <p:cNvSpPr/>
          <p:nvPr/>
        </p:nvSpPr>
        <p:spPr bwMode="auto">
          <a:xfrm>
            <a:off x="633130" y="123959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25" name="Oval 37"/>
          <p:cNvSpPr/>
          <p:nvPr/>
        </p:nvSpPr>
        <p:spPr bwMode="auto">
          <a:xfrm>
            <a:off x="607324" y="314291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35" name="Oval 37"/>
          <p:cNvSpPr/>
          <p:nvPr/>
        </p:nvSpPr>
        <p:spPr bwMode="auto">
          <a:xfrm>
            <a:off x="1104052" y="396635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
        <p:nvSpPr>
          <p:cNvPr id="28" name="Oval 27"/>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28741497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960791" y="1365296"/>
            <a:ext cx="3219791" cy="2801924"/>
            <a:chOff x="660650" y="1352879"/>
            <a:chExt cx="4138193" cy="2244593"/>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650" y="1352879"/>
              <a:ext cx="4138193" cy="224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Arrow Connector 9"/>
            <p:cNvCxnSpPr/>
            <p:nvPr/>
          </p:nvCxnSpPr>
          <p:spPr bwMode="auto">
            <a:xfrm flipH="1" flipV="1">
              <a:off x="3588350" y="2127325"/>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18"/>
            <p:cNvSpPr/>
            <p:nvPr/>
          </p:nvSpPr>
          <p:spPr bwMode="auto">
            <a:xfrm>
              <a:off x="1350774" y="3077056"/>
              <a:ext cx="1143044" cy="14216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5.5.3 Treure del portfoli les idees excloses del PAA </a:t>
            </a:r>
            <a:r>
              <a:rPr lang="ca-ES" sz="1600" dirty="0" smtClean="0">
                <a:solidFill>
                  <a:schemeClr val="bg2">
                    <a:lumMod val="50000"/>
                  </a:schemeClr>
                </a:solidFill>
              </a:rPr>
              <a:t>(3/4)</a:t>
            </a:r>
            <a:endParaRPr lang="ca-ES" sz="1600" dirty="0">
              <a:solidFill>
                <a:schemeClr val="bg2">
                  <a:lumMod val="50000"/>
                </a:schemeClr>
              </a:solidFill>
            </a:endParaRPr>
          </a:p>
        </p:txBody>
      </p:sp>
      <p:sp>
        <p:nvSpPr>
          <p:cNvPr id="12" name="TextBox 11"/>
          <p:cNvSpPr txBox="1"/>
          <p:nvPr/>
        </p:nvSpPr>
        <p:spPr>
          <a:xfrm>
            <a:off x="4870235" y="4471072"/>
            <a:ext cx="3779457" cy="798105"/>
          </a:xfrm>
          <a:prstGeom prst="rect">
            <a:avLst/>
          </a:prstGeom>
          <a:noFill/>
          <a:ln>
            <a:solidFill>
              <a:schemeClr val="accent1"/>
            </a:solidFill>
          </a:ln>
        </p:spPr>
        <p:txBody>
          <a:bodyPr wrap="square" rtlCol="0" anchor="ctr">
            <a:noAutofit/>
          </a:bodyPr>
          <a:lstStyle/>
          <a:p>
            <a:pPr marL="342900" indent="-342900">
              <a:buFont typeface="+mj-lt"/>
              <a:buAutoNum type="arabicPeriod" startAt="10"/>
            </a:pPr>
            <a:r>
              <a:rPr lang="ca-ES" sz="1200" b="0" dirty="0" smtClean="0">
                <a:latin typeface="+mn-lt"/>
              </a:rPr>
              <a:t>Per actualitzar el contingut del portfoli i veure les idees incloses, clicar a la pestanya </a:t>
            </a:r>
            <a:r>
              <a:rPr lang="ca-ES" sz="1200" dirty="0" smtClean="0">
                <a:latin typeface="+mn-lt"/>
              </a:rPr>
              <a:t>Contents Editor</a:t>
            </a:r>
            <a:endParaRPr lang="ca-ES" sz="1200" i="1" dirty="0" smtClean="0">
              <a:latin typeface="+mn-lt"/>
            </a:endParaRPr>
          </a:p>
        </p:txBody>
      </p:sp>
      <p:sp>
        <p:nvSpPr>
          <p:cNvPr id="6" name="Isosceles Triangle 5"/>
          <p:cNvSpPr/>
          <p:nvPr/>
        </p:nvSpPr>
        <p:spPr bwMode="auto">
          <a:xfrm rot="5400000">
            <a:off x="4393385" y="480725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4870234" y="5489326"/>
            <a:ext cx="3779457" cy="613992"/>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11"/>
            </a:pPr>
            <a:r>
              <a:rPr lang="ca-ES" sz="1200" b="0" dirty="0" smtClean="0">
                <a:latin typeface="+mn-lt"/>
              </a:rPr>
              <a:t>Baixar fins al final de la pàgina i clicar en el botó </a:t>
            </a:r>
            <a:r>
              <a:rPr lang="ca-ES" sz="1200" dirty="0" err="1" smtClean="0">
                <a:latin typeface="+mn-lt"/>
              </a:rPr>
              <a:t>Sync</a:t>
            </a:r>
            <a:r>
              <a:rPr lang="ca-ES" sz="1200" dirty="0" smtClean="0">
                <a:latin typeface="+mn-lt"/>
              </a:rPr>
              <a:t> </a:t>
            </a:r>
            <a:r>
              <a:rPr lang="ca-ES" sz="1200" dirty="0" err="1" smtClean="0">
                <a:latin typeface="+mn-lt"/>
              </a:rPr>
              <a:t>Now</a:t>
            </a:r>
            <a:r>
              <a:rPr lang="ca-ES" sz="1200" dirty="0" smtClean="0">
                <a:latin typeface="+mn-lt"/>
              </a:rPr>
              <a:t>,</a:t>
            </a:r>
            <a:r>
              <a:rPr lang="ca-ES" sz="1200" b="0" dirty="0" smtClean="0">
                <a:latin typeface="+mn-lt"/>
              </a:rPr>
              <a:t> per actualitzar la llista de idees assignades al portfoli.</a:t>
            </a:r>
            <a:endParaRPr lang="ca-ES" sz="1200" dirty="0" smtClean="0">
              <a:latin typeface="+mn-lt"/>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2" name="Isosceles Triangle 31"/>
          <p:cNvSpPr/>
          <p:nvPr/>
        </p:nvSpPr>
        <p:spPr bwMode="auto">
          <a:xfrm rot="5400000">
            <a:off x="4404704" y="574250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 name="1 Grupo"/>
          <p:cNvGrpSpPr/>
          <p:nvPr/>
        </p:nvGrpSpPr>
        <p:grpSpPr>
          <a:xfrm>
            <a:off x="987704" y="4543703"/>
            <a:ext cx="3192878" cy="704850"/>
            <a:chOff x="626073" y="1642656"/>
            <a:chExt cx="4206282" cy="704850"/>
          </a:xfrm>
        </p:grpSpPr>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073" y="1642656"/>
              <a:ext cx="4206282"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106892" y="188433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8 Grupo"/>
          <p:cNvGrpSpPr/>
          <p:nvPr/>
        </p:nvGrpSpPr>
        <p:grpSpPr>
          <a:xfrm>
            <a:off x="940202" y="5651230"/>
            <a:ext cx="3240380" cy="464505"/>
            <a:chOff x="578573" y="2750183"/>
            <a:chExt cx="2619346" cy="464505"/>
          </a:xfrm>
        </p:grpSpPr>
        <p:pic>
          <p:nvPicPr>
            <p:cNvPr id="614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78573" y="2750183"/>
              <a:ext cx="2619346" cy="464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18"/>
            <p:cNvSpPr/>
            <p:nvPr/>
          </p:nvSpPr>
          <p:spPr bwMode="auto">
            <a:xfrm>
              <a:off x="670744" y="2750184"/>
              <a:ext cx="896799" cy="38352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5" name="TextBox 11"/>
          <p:cNvSpPr txBox="1"/>
          <p:nvPr/>
        </p:nvSpPr>
        <p:spPr>
          <a:xfrm>
            <a:off x="4870235" y="1612900"/>
            <a:ext cx="3779457" cy="2541902"/>
          </a:xfrm>
          <a:prstGeom prst="rect">
            <a:avLst/>
          </a:prstGeom>
          <a:noFill/>
          <a:ln>
            <a:solidFill>
              <a:schemeClr val="accent1"/>
            </a:solidFill>
          </a:ln>
        </p:spPr>
        <p:txBody>
          <a:bodyPr wrap="square" rtlCol="0" anchor="ctr">
            <a:noAutofit/>
          </a:bodyPr>
          <a:lstStyle/>
          <a:p>
            <a:pPr marL="342900" indent="-342900">
              <a:buFont typeface="+mj-lt"/>
              <a:buAutoNum type="arabicPeriod" startAt="8"/>
            </a:pPr>
            <a:r>
              <a:rPr lang="ca-ES" sz="1200" b="0" dirty="0" smtClean="0">
                <a:latin typeface="+mn-lt"/>
              </a:rPr>
              <a:t>Clicar sobre la icona </a:t>
            </a:r>
            <a:r>
              <a:rPr lang="ca-ES" sz="1200" dirty="0" smtClean="0">
                <a:latin typeface="+mn-lt"/>
              </a:rPr>
              <a:t>(x)</a:t>
            </a:r>
            <a:r>
              <a:rPr lang="ca-ES" sz="1200" b="0" dirty="0" smtClean="0">
                <a:latin typeface="+mn-lt"/>
              </a:rPr>
              <a:t> del camp </a:t>
            </a:r>
            <a:r>
              <a:rPr lang="ca-ES" sz="1200" dirty="0" err="1" smtClean="0">
                <a:latin typeface="+mn-lt"/>
              </a:rPr>
              <a:t>Portfolio</a:t>
            </a:r>
            <a:r>
              <a:rPr lang="ca-ES" sz="1200" b="0" dirty="0" smtClean="0">
                <a:latin typeface="+mn-lt"/>
              </a:rPr>
              <a:t> per esborrar el contingut, i des-assignar la idea del </a:t>
            </a:r>
            <a:r>
              <a:rPr lang="ca-ES" sz="1200" b="0" dirty="0" err="1" smtClean="0">
                <a:latin typeface="+mn-lt"/>
              </a:rPr>
              <a:t>portfolio</a:t>
            </a:r>
            <a:r>
              <a:rPr lang="ca-ES" sz="1200" b="0" dirty="0">
                <a:latin typeface="+mn-lt"/>
              </a:rPr>
              <a:t> </a:t>
            </a:r>
            <a:r>
              <a:rPr lang="ca-ES" sz="1200" b="0" dirty="0" smtClean="0">
                <a:latin typeface="+mn-lt"/>
              </a:rPr>
              <a:t>del PAA. </a:t>
            </a:r>
          </a:p>
          <a:p>
            <a:pPr marL="342900" indent="-342900">
              <a:buFont typeface="+mj-lt"/>
              <a:buAutoNum type="arabicPeriod" startAt="8"/>
            </a:pPr>
            <a:endParaRPr lang="ca-ES" sz="1200" b="0" dirty="0" smtClean="0">
              <a:latin typeface="+mn-lt"/>
            </a:endParaRPr>
          </a:p>
          <a:p>
            <a:pPr marL="342900" indent="-342900">
              <a:buFont typeface="+mj-lt"/>
              <a:buAutoNum type="arabicPeriod" startAt="8"/>
            </a:pPr>
            <a:r>
              <a:rPr lang="ca-ES" sz="1200" b="0" dirty="0" smtClean="0">
                <a:latin typeface="+mn-lt"/>
              </a:rPr>
              <a:t>Clicar sobre el botó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b="0" dirty="0" smtClean="0">
                <a:latin typeface="+mn-lt"/>
              </a:rPr>
              <a:t> per </a:t>
            </a:r>
            <a:r>
              <a:rPr lang="ca-ES" sz="1200" b="0" dirty="0" err="1" smtClean="0">
                <a:latin typeface="+mn-lt"/>
              </a:rPr>
              <a:t>grabar</a:t>
            </a:r>
            <a:r>
              <a:rPr lang="ca-ES" sz="1200" b="0" dirty="0" smtClean="0">
                <a:latin typeface="+mn-lt"/>
              </a:rPr>
              <a:t> i tornar a la llista d’idees. </a:t>
            </a:r>
            <a:r>
              <a:rPr lang="ca-ES" sz="1200" dirty="0" smtClean="0">
                <a:latin typeface="+mn-lt"/>
              </a:rPr>
              <a:t>Repetir en passos 5 a 9</a:t>
            </a:r>
            <a:r>
              <a:rPr lang="ca-ES" sz="1200" b="0" dirty="0" smtClean="0">
                <a:latin typeface="+mn-lt"/>
              </a:rPr>
              <a:t> per cada idea exclosa(per sota de la </a:t>
            </a:r>
            <a:r>
              <a:rPr lang="ca-ES" sz="1200" b="0" dirty="0" err="1" smtClean="0">
                <a:latin typeface="+mn-lt"/>
              </a:rPr>
              <a:t>waterline</a:t>
            </a:r>
            <a:r>
              <a:rPr lang="ca-ES" sz="1200" b="0" dirty="0" smtClean="0">
                <a:latin typeface="+mn-lt"/>
              </a:rPr>
              <a:t>)</a:t>
            </a:r>
            <a:endParaRPr lang="ca-ES" sz="1200" dirty="0" smtClean="0">
              <a:latin typeface="+mn-lt"/>
            </a:endParaRPr>
          </a:p>
        </p:txBody>
      </p:sp>
      <p:sp>
        <p:nvSpPr>
          <p:cNvPr id="38" name="Isosceles Triangle 5"/>
          <p:cNvSpPr/>
          <p:nvPr/>
        </p:nvSpPr>
        <p:spPr bwMode="auto">
          <a:xfrm rot="5400000">
            <a:off x="4331897" y="241899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Oval 37"/>
          <p:cNvSpPr/>
          <p:nvPr/>
        </p:nvSpPr>
        <p:spPr bwMode="auto">
          <a:xfrm>
            <a:off x="3530424" y="23043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8</a:t>
            </a:r>
            <a:endParaRPr kumimoji="0" lang="ca-ES" sz="1600" i="0" u="none" strike="noStrike" cap="none" normalizeH="0" baseline="0" dirty="0" smtClean="0">
              <a:ln>
                <a:noFill/>
              </a:ln>
              <a:solidFill>
                <a:schemeClr val="bg1"/>
              </a:solidFill>
              <a:effectLst/>
              <a:latin typeface="Arial" charset="0"/>
            </a:endParaRPr>
          </a:p>
        </p:txBody>
      </p:sp>
      <p:sp>
        <p:nvSpPr>
          <p:cNvPr id="42" name="Oval 37"/>
          <p:cNvSpPr/>
          <p:nvPr/>
        </p:nvSpPr>
        <p:spPr bwMode="auto">
          <a:xfrm>
            <a:off x="2774960" y="323394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9</a:t>
            </a:r>
            <a:endParaRPr kumimoji="0" lang="ca-ES" sz="1600" i="0" u="none" strike="noStrike" cap="none" normalizeH="0" baseline="0" dirty="0" smtClean="0">
              <a:ln>
                <a:noFill/>
              </a:ln>
              <a:solidFill>
                <a:schemeClr val="bg1"/>
              </a:solidFill>
              <a:effectLst/>
              <a:latin typeface="Arial" charset="0"/>
            </a:endParaRPr>
          </a:p>
        </p:txBody>
      </p:sp>
      <p:sp>
        <p:nvSpPr>
          <p:cNvPr id="43" name="Oval 37"/>
          <p:cNvSpPr/>
          <p:nvPr/>
        </p:nvSpPr>
        <p:spPr bwMode="auto">
          <a:xfrm>
            <a:off x="774047" y="5416670"/>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11</a:t>
            </a:r>
          </a:p>
        </p:txBody>
      </p:sp>
      <p:sp>
        <p:nvSpPr>
          <p:cNvPr id="24" name="Oval 37"/>
          <p:cNvSpPr/>
          <p:nvPr/>
        </p:nvSpPr>
        <p:spPr bwMode="auto">
          <a:xfrm>
            <a:off x="753459" y="427028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10</a:t>
            </a:r>
          </a:p>
        </p:txBody>
      </p:sp>
      <p:sp>
        <p:nvSpPr>
          <p:cNvPr id="31" name="Oval 30"/>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422177730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03830" y="2599728"/>
            <a:ext cx="4249768" cy="830262"/>
            <a:chOff x="703830" y="2599727"/>
            <a:chExt cx="4249768" cy="71437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830" y="2599727"/>
              <a:ext cx="4249768"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Arrow Connector 9"/>
            <p:cNvCxnSpPr/>
            <p:nvPr/>
          </p:nvCxnSpPr>
          <p:spPr bwMode="auto">
            <a:xfrm flipH="1" flipV="1">
              <a:off x="943199" y="3137062"/>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4 Grupo"/>
          <p:cNvGrpSpPr/>
          <p:nvPr/>
        </p:nvGrpSpPr>
        <p:grpSpPr>
          <a:xfrm>
            <a:off x="703830" y="3697655"/>
            <a:ext cx="4249767" cy="2128351"/>
            <a:chOff x="703830" y="3672755"/>
            <a:chExt cx="4249767" cy="2300534"/>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830" y="3672755"/>
              <a:ext cx="4249767" cy="230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18"/>
            <p:cNvSpPr/>
            <p:nvPr/>
          </p:nvSpPr>
          <p:spPr bwMode="auto">
            <a:xfrm>
              <a:off x="1230650" y="5631924"/>
              <a:ext cx="515023" cy="33836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7" name="Straight Arrow Connector 9"/>
            <p:cNvCxnSpPr/>
            <p:nvPr/>
          </p:nvCxnSpPr>
          <p:spPr bwMode="auto">
            <a:xfrm flipH="1" flipV="1">
              <a:off x="848199" y="4152088"/>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1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829" y="1594444"/>
            <a:ext cx="341495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5</a:t>
            </a:r>
            <a:r>
              <a:rPr lang="ca-ES" dirty="0" smtClean="0"/>
              <a:t>. Gestió de portfolis</a:t>
            </a:r>
            <a:br>
              <a:rPr lang="ca-ES" dirty="0" smtClean="0"/>
            </a:br>
            <a:r>
              <a:rPr lang="ca-ES" sz="1700" dirty="0" smtClean="0"/>
              <a:t>5.5 Anàlisi de Portfoli</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5.5.3 Treure del portfoli les idees excloses del PAA (4/4)</a:t>
            </a:r>
            <a:endParaRPr lang="ca-ES" sz="1600" dirty="0">
              <a:solidFill>
                <a:schemeClr val="bg2">
                  <a:lumMod val="50000"/>
                </a:schemeClr>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cxnSp>
        <p:nvCxnSpPr>
          <p:cNvPr id="30" name="Straight Arrow Connector 9"/>
          <p:cNvCxnSpPr/>
          <p:nvPr/>
        </p:nvCxnSpPr>
        <p:spPr bwMode="auto">
          <a:xfrm flipH="1" flipV="1">
            <a:off x="3636942" y="1858326"/>
            <a:ext cx="292090" cy="17269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26"/>
          <p:cNvSpPr txBox="1"/>
          <p:nvPr/>
        </p:nvSpPr>
        <p:spPr>
          <a:xfrm>
            <a:off x="5735625" y="1637677"/>
            <a:ext cx="3779457" cy="722512"/>
          </a:xfrm>
          <a:prstGeom prst="rect">
            <a:avLst/>
          </a:prstGeom>
          <a:noFill/>
          <a:ln>
            <a:solidFill>
              <a:schemeClr val="accent1"/>
            </a:solidFill>
          </a:ln>
        </p:spPr>
        <p:txBody>
          <a:bodyPr wrap="square" rtlCol="0" anchor="ctr">
            <a:noAutofit/>
          </a:bodyPr>
          <a:lstStyle/>
          <a:p>
            <a:pPr marL="342900" indent="-342900">
              <a:spcBef>
                <a:spcPts val="0"/>
              </a:spcBef>
              <a:buFont typeface="+mj-lt"/>
              <a:buAutoNum type="arabicPeriod" startAt="12"/>
            </a:pPr>
            <a:r>
              <a:rPr lang="ca-ES" sz="1200" b="0" dirty="0" smtClean="0">
                <a:latin typeface="+mn-lt"/>
              </a:rPr>
              <a:t>Clicar a la pestanya </a:t>
            </a:r>
            <a:r>
              <a:rPr lang="ca-ES" sz="1200" dirty="0" err="1" smtClean="0">
                <a:latin typeface="+mn-lt"/>
              </a:rPr>
              <a:t>Investments</a:t>
            </a:r>
            <a:r>
              <a:rPr lang="ca-ES" sz="1200" b="0" dirty="0" smtClean="0">
                <a:latin typeface="+mn-lt"/>
              </a:rPr>
              <a:t>. </a:t>
            </a:r>
            <a:r>
              <a:rPr lang="ca-ES" sz="1200" b="0" dirty="0"/>
              <a:t>Apareix la llista  idees assignades al portfoli, on ja no apareixen les idees excloses</a:t>
            </a:r>
            <a:r>
              <a:rPr lang="ca-ES" sz="1200" b="0" dirty="0" smtClean="0"/>
              <a:t>. L</a:t>
            </a:r>
            <a:endParaRPr lang="ca-ES" sz="1200" dirty="0"/>
          </a:p>
        </p:txBody>
      </p:sp>
      <p:sp>
        <p:nvSpPr>
          <p:cNvPr id="33" name="Isosceles Triangle 31"/>
          <p:cNvSpPr/>
          <p:nvPr/>
        </p:nvSpPr>
        <p:spPr bwMode="auto">
          <a:xfrm rot="5400000">
            <a:off x="5208606" y="18908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Oval 37"/>
          <p:cNvSpPr/>
          <p:nvPr/>
        </p:nvSpPr>
        <p:spPr bwMode="auto">
          <a:xfrm>
            <a:off x="474712" y="241175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13</a:t>
            </a:r>
          </a:p>
        </p:txBody>
      </p:sp>
      <p:sp>
        <p:nvSpPr>
          <p:cNvPr id="35" name="TextBox 26"/>
          <p:cNvSpPr txBox="1"/>
          <p:nvPr/>
        </p:nvSpPr>
        <p:spPr>
          <a:xfrm>
            <a:off x="5735625" y="2595658"/>
            <a:ext cx="3779457" cy="955064"/>
          </a:xfrm>
          <a:prstGeom prst="rect">
            <a:avLst/>
          </a:prstGeom>
          <a:noFill/>
          <a:ln>
            <a:solidFill>
              <a:schemeClr val="accent1"/>
            </a:solidFill>
          </a:ln>
        </p:spPr>
        <p:txBody>
          <a:bodyPr wrap="square" rtlCol="0" anchor="ctr">
            <a:noAutofit/>
          </a:bodyPr>
          <a:lstStyle/>
          <a:p>
            <a:pPr marL="342900" indent="-342900">
              <a:buFont typeface="+mj-lt"/>
              <a:buAutoNum type="arabicPeriod" startAt="13"/>
            </a:pPr>
            <a:r>
              <a:rPr lang="ca-ES" sz="1200" b="0" dirty="0" smtClean="0"/>
              <a:t>La llista va quedar filtrada per les idees que s’havien d’excloure, si s’han tret totes la llista apareixerà buida. Per </a:t>
            </a:r>
            <a:r>
              <a:rPr lang="ca-ES" sz="1200" b="0" dirty="0" err="1" smtClean="0"/>
              <a:t>tormar</a:t>
            </a:r>
            <a:r>
              <a:rPr lang="ca-ES" sz="1200" b="0" dirty="0" smtClean="0"/>
              <a:t> veure totes les </a:t>
            </a:r>
            <a:r>
              <a:rPr lang="ca-ES" sz="1200" b="0" dirty="0" err="1" smtClean="0"/>
              <a:t>idess</a:t>
            </a:r>
            <a:r>
              <a:rPr lang="ca-ES" sz="1200" b="0" dirty="0" smtClean="0"/>
              <a:t> assignades al portfoli, clicar </a:t>
            </a:r>
            <a:r>
              <a:rPr lang="ca-ES" sz="1200" b="0" dirty="0"/>
              <a:t>sobre la icona </a:t>
            </a:r>
            <a:r>
              <a:rPr lang="ca-ES" sz="1200" dirty="0"/>
              <a:t>(+)</a:t>
            </a:r>
            <a:r>
              <a:rPr lang="ca-ES" sz="1200" b="0" dirty="0"/>
              <a:t> per desplegar les opcions de filtre</a:t>
            </a:r>
            <a:endParaRPr lang="ca-ES" sz="1200" b="0" i="1" dirty="0"/>
          </a:p>
        </p:txBody>
      </p:sp>
      <p:sp>
        <p:nvSpPr>
          <p:cNvPr id="38" name="Isosceles Triangle 31"/>
          <p:cNvSpPr/>
          <p:nvPr/>
        </p:nvSpPr>
        <p:spPr bwMode="auto">
          <a:xfrm rot="5400000">
            <a:off x="5208094" y="288045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TextBox 26"/>
          <p:cNvSpPr txBox="1"/>
          <p:nvPr/>
        </p:nvSpPr>
        <p:spPr>
          <a:xfrm>
            <a:off x="5736136" y="3697655"/>
            <a:ext cx="3779457" cy="2151224"/>
          </a:xfrm>
          <a:prstGeom prst="rect">
            <a:avLst/>
          </a:prstGeom>
          <a:noFill/>
          <a:ln>
            <a:solidFill>
              <a:schemeClr val="accent1"/>
            </a:solidFill>
          </a:ln>
        </p:spPr>
        <p:txBody>
          <a:bodyPr wrap="square" rtlCol="0" anchor="ctr">
            <a:noAutofit/>
          </a:bodyPr>
          <a:lstStyle/>
          <a:p>
            <a:pPr marL="342900" indent="-342900">
              <a:buFont typeface="+mj-lt"/>
              <a:buAutoNum type="arabicPeriod" startAt="14"/>
            </a:pPr>
            <a:r>
              <a:rPr lang="ca-ES" sz="1200" b="0" dirty="0" smtClean="0"/>
              <a:t>Clicar al botó </a:t>
            </a:r>
            <a:r>
              <a:rPr lang="ca-ES" sz="1200" dirty="0" smtClean="0"/>
              <a:t>Show All</a:t>
            </a:r>
            <a:r>
              <a:rPr lang="ca-ES" sz="1200" b="0" dirty="0" smtClean="0"/>
              <a:t>. </a:t>
            </a:r>
            <a:r>
              <a:rPr lang="ca-ES" sz="1200" b="0" dirty="0"/>
              <a:t>per indicar que volem veure totes les idees que romanen assignades al portfoli de PAA.</a:t>
            </a:r>
          </a:p>
          <a:p>
            <a:pPr marL="342900" indent="-342900">
              <a:buFont typeface="+mj-lt"/>
              <a:buAutoNum type="arabicPeriod" startAt="14"/>
            </a:pPr>
            <a:endParaRPr lang="ca-ES" sz="1200" b="0" dirty="0" smtClean="0"/>
          </a:p>
          <a:p>
            <a:pPr marL="342900" indent="-342900">
              <a:buFont typeface="+mj-lt"/>
              <a:buAutoNum type="arabicPeriod" startAt="14"/>
            </a:pPr>
            <a:r>
              <a:rPr lang="ca-ES" sz="1200" b="0" dirty="0" smtClean="0"/>
              <a:t>Tornar a clicar sobre la icona </a:t>
            </a:r>
            <a:r>
              <a:rPr lang="ca-ES" sz="1200" dirty="0" smtClean="0"/>
              <a:t>(-)</a:t>
            </a:r>
            <a:r>
              <a:rPr lang="ca-ES" sz="1200" b="0" dirty="0" smtClean="0"/>
              <a:t> per tornar a plegar les opcions de filtre.</a:t>
            </a:r>
            <a:endParaRPr lang="ca-ES" sz="1200" dirty="0"/>
          </a:p>
        </p:txBody>
      </p:sp>
      <p:sp>
        <p:nvSpPr>
          <p:cNvPr id="41" name="Isosceles Triangle 31"/>
          <p:cNvSpPr/>
          <p:nvPr/>
        </p:nvSpPr>
        <p:spPr bwMode="auto">
          <a:xfrm rot="5400000">
            <a:off x="5198777" y="477146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5" name="Oval 37"/>
          <p:cNvSpPr/>
          <p:nvPr/>
        </p:nvSpPr>
        <p:spPr bwMode="auto">
          <a:xfrm>
            <a:off x="388797" y="5472932"/>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14</a:t>
            </a:r>
          </a:p>
        </p:txBody>
      </p:sp>
      <p:sp>
        <p:nvSpPr>
          <p:cNvPr id="46" name="Oval 37"/>
          <p:cNvSpPr/>
          <p:nvPr/>
        </p:nvSpPr>
        <p:spPr bwMode="auto">
          <a:xfrm>
            <a:off x="400672" y="399723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15</a:t>
            </a:r>
            <a:endParaRPr kumimoji="0" lang="ca-ES" sz="1600" i="0" u="none" strike="noStrike" cap="none" normalizeH="0" baseline="0" dirty="0" smtClean="0">
              <a:ln>
                <a:noFill/>
              </a:ln>
              <a:solidFill>
                <a:schemeClr val="bg1"/>
              </a:solidFill>
              <a:effectLst/>
              <a:latin typeface="Arial" charset="0"/>
            </a:endParaRPr>
          </a:p>
        </p:txBody>
      </p:sp>
      <p:sp>
        <p:nvSpPr>
          <p:cNvPr id="32" name="Oval 37"/>
          <p:cNvSpPr/>
          <p:nvPr/>
        </p:nvSpPr>
        <p:spPr bwMode="auto">
          <a:xfrm>
            <a:off x="542177" y="1362375"/>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12</a:t>
            </a:r>
          </a:p>
        </p:txBody>
      </p:sp>
      <p:sp>
        <p:nvSpPr>
          <p:cNvPr id="34" name="Oval 33"/>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320482397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79140"/>
            <a:ext cx="5828179" cy="577850"/>
          </a:xfrm>
        </p:spPr>
        <p:txBody>
          <a:bodyPr/>
          <a:lstStyle/>
          <a:p>
            <a:pPr marL="544513" indent="-457200" algn="r">
              <a:lnSpc>
                <a:spcPct val="150000"/>
              </a:lnSpc>
              <a:buClr>
                <a:schemeClr val="accent1"/>
              </a:buClr>
              <a:buFont typeface="+mj-lt"/>
              <a:buAutoNum type="arabicPeriod" startAt="6"/>
            </a:pPr>
            <a:r>
              <a:rPr lang="ca-ES" sz="2400" b="1" dirty="0" smtClean="0">
                <a:solidFill>
                  <a:schemeClr val="accent5">
                    <a:lumMod val="50000"/>
                  </a:schemeClr>
                </a:solidFill>
                <a:latin typeface="Arial" pitchFamily="34" charset="0"/>
                <a:cs typeface="Arial" pitchFamily="34" charset="0"/>
              </a:rPr>
              <a:t>Casos especials</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7456697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6.1 Agregació d’idees</a:t>
            </a:r>
            <a:endParaRPr lang="ca-ES" sz="1700" dirty="0"/>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7339" y="4281915"/>
            <a:ext cx="5509894" cy="200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835070" y="1562101"/>
            <a:ext cx="8294432" cy="2628900"/>
          </a:xfrm>
          <a:prstGeom prst="rect">
            <a:avLst/>
          </a:prstGeom>
          <a:ln>
            <a:solidFill>
              <a:schemeClr val="accent2"/>
            </a:solidFill>
          </a:ln>
        </p:spPr>
        <p:txBody>
          <a:bodyPr wrap="square" anchor="ctr" anchorCtr="0">
            <a:noAutofit/>
          </a:bodyPr>
          <a:lstStyle/>
          <a:p>
            <a:r>
              <a:rPr lang="ca-ES" sz="1200" b="0" dirty="0" smtClean="0"/>
              <a:t>Quan hi hagi diverses idees que han de convertir-se en un sol projecte, aquestes idees, s'agruparan en una sola (anomenada Idea Pare) que serà la que els “gestors de cartera” estudiïn en l'estat "Pendent Assignar PAA".</a:t>
            </a:r>
          </a:p>
          <a:p>
            <a:r>
              <a:rPr lang="ca-ES" sz="1200" b="0" dirty="0" smtClean="0"/>
              <a:t>A més a més, per a aquesta idea, el responsable de la solució presentarà una oferta única al gestor de cartera. I aquest ho presentarà al client promotor de la idea o conjunt d’idees.</a:t>
            </a:r>
          </a:p>
          <a:p>
            <a:r>
              <a:rPr lang="ca-ES" sz="1200" b="0" dirty="0" smtClean="0"/>
              <a:t>• Les idees es podran agrupar creant dependències entre les idees filles i una idea pare que serà la que s’inclourà al portfoli per fer la demanda i generar el posterior projecte.</a:t>
            </a:r>
          </a:p>
          <a:p>
            <a:r>
              <a:rPr lang="ca-ES" sz="1200" b="0" dirty="0" smtClean="0"/>
              <a:t>• Al afegir les idees com a filles d’una idea pare, es marcarà, cada idea filla, el camp “Inclosa en Agregació”.</a:t>
            </a:r>
          </a:p>
          <a:p>
            <a:pPr marL="82550" indent="-82550">
              <a:buFont typeface="Arial" panose="020B0604020202020204" pitchFamily="34" charset="0"/>
              <a:buChar char="•"/>
            </a:pPr>
            <a:r>
              <a:rPr lang="ca-ES" sz="1200" b="0" dirty="0" smtClean="0"/>
              <a:t>Les idees filles no s’inclouran en els portfolis.</a:t>
            </a:r>
          </a:p>
          <a:p>
            <a:r>
              <a:rPr lang="ca-ES" sz="1200" b="0" dirty="0"/>
              <a:t>• La idea pare representarà la valoració i ofertes que engloben les idees filles. No s'hauran d’agregar les valoracions de les idees filles.</a:t>
            </a:r>
          </a:p>
          <a:p>
            <a:r>
              <a:rPr lang="ca-ES" sz="1200" b="0" dirty="0"/>
              <a:t>A nivell orientatiu això es defineix durant la fase de definir </a:t>
            </a:r>
            <a:r>
              <a:rPr lang="ca-ES" sz="1200" b="0" dirty="0" smtClean="0"/>
              <a:t>solució.</a:t>
            </a:r>
            <a:endParaRPr lang="ca-ES" sz="1200" b="0" dirty="0"/>
          </a:p>
        </p:txBody>
      </p:sp>
    </p:spTree>
    <p:extLst>
      <p:ext uri="{BB962C8B-B14F-4D97-AF65-F5344CB8AC3E}">
        <p14:creationId xmlns:p14="http://schemas.microsoft.com/office/powerpoint/2010/main" val="276049744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6.1 Agregació d’idees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6.1.1 Creació de idea pare</a:t>
            </a:r>
            <a:endParaRPr lang="ca-ES" sz="1600" dirty="0">
              <a:solidFill>
                <a:schemeClr val="bg2">
                  <a:lumMod val="50000"/>
                </a:schemeClr>
              </a:solidFill>
            </a:endParaRP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r>
              <a:rPr lang="ca-ES" sz="1200" b="0" dirty="0" smtClean="0">
                <a:latin typeface="+mn-lt"/>
              </a:rPr>
              <a:t>Prèviament generar, si encara no existeixen, les idees a agregar de la manera </a:t>
            </a:r>
            <a:r>
              <a:rPr lang="ca-ES" sz="1200" b="0" dirty="0" err="1" smtClean="0">
                <a:latin typeface="+mn-lt"/>
              </a:rPr>
              <a:t>standard</a:t>
            </a:r>
            <a:r>
              <a:rPr lang="ca-ES" sz="1200" b="0" dirty="0" smtClean="0">
                <a:latin typeface="+mn-lt"/>
              </a:rPr>
              <a:t>.</a:t>
            </a:r>
          </a:p>
          <a:p>
            <a:r>
              <a:rPr lang="ca-ES" sz="1200" b="0" dirty="0" smtClean="0">
                <a:latin typeface="+mn-lt"/>
              </a:rPr>
              <a:t>A continuació generar la idea pare:</a:t>
            </a:r>
          </a:p>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rPr>
              <a:t>Ideas</a:t>
            </a:r>
            <a:endParaRPr lang="ca-ES" sz="1200" b="0" i="1" dirty="0" smtClean="0">
              <a:latin typeface="+mn-lt"/>
            </a:endParaRP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2" name="Group 21"/>
          <p:cNvGrpSpPr/>
          <p:nvPr/>
        </p:nvGrpSpPr>
        <p:grpSpPr>
          <a:xfrm>
            <a:off x="649394" y="1549401"/>
            <a:ext cx="4296094" cy="1375543"/>
            <a:chOff x="868337" y="1549401"/>
            <a:chExt cx="3898230" cy="1375543"/>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819590" y="3130893"/>
            <a:ext cx="3955702" cy="442912"/>
            <a:chOff x="837519" y="3314700"/>
            <a:chExt cx="4057650" cy="43180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7519" y="3358680"/>
              <a:ext cx="40576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1443012" y="3314700"/>
              <a:ext cx="635000" cy="4318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6" name="TextBox 25"/>
          <p:cNvSpPr txBox="1"/>
          <p:nvPr/>
        </p:nvSpPr>
        <p:spPr>
          <a:xfrm>
            <a:off x="5589431" y="3856395"/>
            <a:ext cx="3779457" cy="2289015"/>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Omplim els camps de la idea. És obligatori assignar un nom descriptiu (</a:t>
            </a:r>
            <a:r>
              <a:rPr lang="ca-ES" sz="1200" b="0" dirty="0" err="1" smtClean="0">
                <a:latin typeface="+mn-lt"/>
              </a:rPr>
              <a:t>Subject</a:t>
            </a:r>
            <a:r>
              <a:rPr lang="ca-ES" sz="1200" b="0" dirty="0" smtClean="0">
                <a:latin typeface="+mn-lt"/>
              </a:rPr>
              <a:t>) i assignar una aplicació (</a:t>
            </a:r>
            <a:r>
              <a:rPr lang="ca-ES" sz="1200" b="0" dirty="0" err="1" smtClean="0">
                <a:latin typeface="+mn-lt"/>
              </a:rPr>
              <a:t>Application</a:t>
            </a:r>
            <a:r>
              <a:rPr lang="ca-ES" sz="1200" b="0" dirty="0" smtClean="0">
                <a:latin typeface="+mn-lt"/>
              </a:rPr>
              <a:t>). Es planteja que es permet l’agregació idees d’un mateix sistema d’informació. </a:t>
            </a:r>
          </a:p>
          <a:p>
            <a:pPr marL="342900" indent="-342900">
              <a:buFont typeface="+mj-lt"/>
              <a:buAutoNum type="arabicPeriod" startAt="3"/>
            </a:pPr>
            <a:r>
              <a:rPr lang="ca-ES" sz="1200" b="0" dirty="0" smtClean="0">
                <a:latin typeface="+mn-lt"/>
              </a:rPr>
              <a:t>Al acabar cliquem </a:t>
            </a:r>
            <a:r>
              <a:rPr lang="ca-ES" sz="1200" dirty="0" err="1" smtClean="0">
                <a:latin typeface="+mn-lt"/>
              </a:rPr>
              <a:t>Save</a:t>
            </a:r>
            <a:r>
              <a:rPr lang="ca-ES" sz="1200" b="0" dirty="0" smtClean="0">
                <a:latin typeface="+mn-lt"/>
              </a:rPr>
              <a:t> o bé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b="0" dirty="0" smtClean="0">
                <a:latin typeface="+mn-lt"/>
              </a:rPr>
              <a:t> si volem tornar al llistat d’idees just després de guardar</a:t>
            </a:r>
            <a:r>
              <a:rPr lang="ca-ES" sz="1200" b="0" dirty="0">
                <a:latin typeface="+mn-lt"/>
              </a:rPr>
              <a:t> </a:t>
            </a:r>
            <a:r>
              <a:rPr lang="ca-ES" sz="1200" b="0" dirty="0" smtClean="0">
                <a:latin typeface="+mn-lt"/>
              </a:rPr>
              <a:t>i completem les dades de manera habitual com si fos independent.</a:t>
            </a:r>
          </a:p>
        </p:txBody>
      </p:sp>
      <p:sp>
        <p:nvSpPr>
          <p:cNvPr id="27" name="TextBox 26"/>
          <p:cNvSpPr txBox="1"/>
          <p:nvPr/>
        </p:nvSpPr>
        <p:spPr>
          <a:xfrm>
            <a:off x="5589431" y="3050948"/>
            <a:ext cx="3779457" cy="602803"/>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Quan veiem la llista d’idees, a baix a l’esquerra clicar el botó  </a:t>
            </a:r>
            <a:r>
              <a:rPr lang="ca-ES" sz="1200" dirty="0" smtClean="0">
                <a:latin typeface="+mn-lt"/>
              </a:rPr>
              <a:t>New</a:t>
            </a:r>
            <a:r>
              <a:rPr lang="ca-ES" sz="1200" b="0" dirty="0" smtClean="0">
                <a:latin typeface="+mn-lt"/>
              </a:rPr>
              <a:t>.</a:t>
            </a:r>
          </a:p>
        </p:txBody>
      </p:sp>
      <p:sp>
        <p:nvSpPr>
          <p:cNvPr id="31" name="Isosceles Triangle 30"/>
          <p:cNvSpPr/>
          <p:nvPr/>
        </p:nvSpPr>
        <p:spPr bwMode="auto">
          <a:xfrm rot="5400000">
            <a:off x="5068497" y="49244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5068497" y="32758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33823" y="316437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374767" y="371367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1" name="Oval 40"/>
          <p:cNvSpPr/>
          <p:nvPr/>
        </p:nvSpPr>
        <p:spPr bwMode="auto">
          <a:xfrm>
            <a:off x="333823" y="584315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grpSp>
        <p:nvGrpSpPr>
          <p:cNvPr id="2" name="1 Grupo"/>
          <p:cNvGrpSpPr/>
          <p:nvPr/>
        </p:nvGrpSpPr>
        <p:grpSpPr>
          <a:xfrm>
            <a:off x="801913" y="3856395"/>
            <a:ext cx="4143575" cy="2362706"/>
            <a:chOff x="801913" y="3856395"/>
            <a:chExt cx="4143575" cy="2362706"/>
          </a:xfrm>
        </p:grpSpPr>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1913" y="3856395"/>
              <a:ext cx="4143575" cy="236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2229246" y="5989405"/>
              <a:ext cx="1553741" cy="15600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29606188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1398270" y="4026522"/>
            <a:ext cx="2436168" cy="1744886"/>
            <a:chOff x="1398270" y="4026522"/>
            <a:chExt cx="2436168" cy="1744886"/>
          </a:xfrm>
        </p:grpSpPr>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8270" y="4026522"/>
              <a:ext cx="2423588" cy="174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9"/>
            <p:cNvCxnSpPr/>
            <p:nvPr/>
          </p:nvCxnSpPr>
          <p:spPr bwMode="auto">
            <a:xfrm flipH="1" flipV="1">
              <a:off x="3542348" y="4630927"/>
              <a:ext cx="292090" cy="20655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9"/>
            <p:cNvCxnSpPr/>
            <p:nvPr/>
          </p:nvCxnSpPr>
          <p:spPr bwMode="auto">
            <a:xfrm flipH="1" flipV="1">
              <a:off x="1842197" y="4698201"/>
              <a:ext cx="292090" cy="20655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18"/>
            <p:cNvSpPr/>
            <p:nvPr/>
          </p:nvSpPr>
          <p:spPr bwMode="auto">
            <a:xfrm>
              <a:off x="1425804" y="5667954"/>
              <a:ext cx="416393" cy="10345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2" name="1 Grupo"/>
          <p:cNvGrpSpPr/>
          <p:nvPr/>
        </p:nvGrpSpPr>
        <p:grpSpPr>
          <a:xfrm>
            <a:off x="649394" y="5877172"/>
            <a:ext cx="4457700" cy="428625"/>
            <a:chOff x="649394" y="5877172"/>
            <a:chExt cx="4457700" cy="428625"/>
          </a:xfrm>
        </p:grpSpPr>
        <p:pic>
          <p:nvPicPr>
            <p:cNvPr id="1331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94" y="5877172"/>
              <a:ext cx="445770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18"/>
            <p:cNvSpPr/>
            <p:nvPr/>
          </p:nvSpPr>
          <p:spPr bwMode="auto">
            <a:xfrm>
              <a:off x="726603" y="5958125"/>
              <a:ext cx="560965" cy="26454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5" name="4 Grupo"/>
          <p:cNvGrpSpPr/>
          <p:nvPr/>
        </p:nvGrpSpPr>
        <p:grpSpPr>
          <a:xfrm>
            <a:off x="649394" y="3067050"/>
            <a:ext cx="4296094" cy="758392"/>
            <a:chOff x="649394" y="3067050"/>
            <a:chExt cx="4296094" cy="758392"/>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9394" y="3067050"/>
              <a:ext cx="4296094"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9"/>
            <p:cNvCxnSpPr/>
            <p:nvPr/>
          </p:nvCxnSpPr>
          <p:spPr bwMode="auto">
            <a:xfrm flipH="1" flipV="1">
              <a:off x="915082" y="3576977"/>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a:t>
            </a:r>
            <a:r>
              <a:rPr lang="ca-ES" dirty="0" err="1" smtClean="0"/>
              <a:t>epecials</a:t>
            </a:r>
            <a:r>
              <a:rPr lang="ca-ES" dirty="0" smtClean="0"/>
              <a:t/>
            </a:r>
            <a:br>
              <a:rPr lang="ca-ES" dirty="0" smtClean="0"/>
            </a:br>
            <a:r>
              <a:rPr lang="ca-ES" sz="1700" dirty="0" smtClean="0"/>
              <a:t>6.1 Agregació d’idees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6.1.2 Assignació d’idees a idea pare (1/3)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RS</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53" name="Isosceles Triangle 30"/>
          <p:cNvSpPr/>
          <p:nvPr/>
        </p:nvSpPr>
        <p:spPr bwMode="auto">
          <a:xfrm rot="5400000">
            <a:off x="5068496" y="335254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TextBox 11"/>
          <p:cNvSpPr txBox="1"/>
          <p:nvPr/>
        </p:nvSpPr>
        <p:spPr>
          <a:xfrm>
            <a:off x="5606835" y="3067051"/>
            <a:ext cx="3779457" cy="723900"/>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t>Seleccionar les idees agregar mitjançant les opcions de filtre.</a:t>
            </a:r>
          </a:p>
        </p:txBody>
      </p:sp>
      <p:sp>
        <p:nvSpPr>
          <p:cNvPr id="23"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Demand</a:t>
            </a:r>
            <a:r>
              <a:rPr lang="ca-ES" sz="1200" b="0" i="1" dirty="0" smtClean="0">
                <a:latin typeface="+mn-lt"/>
                <a:sym typeface="Wingdings" pitchFamily="2" charset="2"/>
              </a:rPr>
              <a:t> Management -&gt; </a:t>
            </a:r>
            <a:r>
              <a:rPr lang="ca-ES" sz="1200" b="0" i="1" dirty="0" err="1" smtClean="0">
                <a:latin typeface="+mn-lt"/>
              </a:rPr>
              <a:t>Ideas</a:t>
            </a:r>
            <a:endParaRPr lang="ca-ES" sz="1200" b="0" i="1" dirty="0" smtClean="0">
              <a:latin typeface="+mn-lt"/>
            </a:endParaRPr>
          </a:p>
        </p:txBody>
      </p:sp>
      <p:sp>
        <p:nvSpPr>
          <p:cNvPr id="2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5" name="Group 21"/>
          <p:cNvGrpSpPr/>
          <p:nvPr/>
        </p:nvGrpSpPr>
        <p:grpSpPr>
          <a:xfrm>
            <a:off x="649394" y="1549401"/>
            <a:ext cx="4296094" cy="1375543"/>
            <a:chOff x="868337" y="1549401"/>
            <a:chExt cx="3898230" cy="1375543"/>
          </a:xfrm>
        </p:grpSpPr>
        <p:pic>
          <p:nvPicPr>
            <p:cNvPr id="2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45" name="Oval 37"/>
          <p:cNvSpPr/>
          <p:nvPr/>
        </p:nvSpPr>
        <p:spPr bwMode="auto">
          <a:xfrm>
            <a:off x="426751" y="287290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34" name="Isosceles Triangle 30"/>
          <p:cNvSpPr/>
          <p:nvPr/>
        </p:nvSpPr>
        <p:spPr bwMode="auto">
          <a:xfrm rot="5400000">
            <a:off x="5068496" y="506607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11"/>
          <p:cNvSpPr txBox="1"/>
          <p:nvPr/>
        </p:nvSpPr>
        <p:spPr>
          <a:xfrm>
            <a:off x="5581517" y="4003767"/>
            <a:ext cx="3779457" cy="2705789"/>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t>A la llista de idees, en la columna </a:t>
            </a:r>
            <a:r>
              <a:rPr lang="ca-ES" sz="1200" dirty="0" smtClean="0"/>
              <a:t>Parent Idea </a:t>
            </a:r>
            <a:r>
              <a:rPr lang="ca-ES" sz="1200" b="0" dirty="0" smtClean="0"/>
              <a:t>clicar a la cel.la corresponent a la idea que es vol assignar a una idea pare.</a:t>
            </a:r>
          </a:p>
          <a:p>
            <a:pPr marL="342900" indent="-342900">
              <a:buFont typeface="+mj-lt"/>
              <a:buAutoNum type="arabicPeriod" startAt="3"/>
            </a:pPr>
            <a:r>
              <a:rPr lang="ca-ES" sz="1200" b="0" dirty="0" smtClean="0"/>
              <a:t>S’obrirà un desplegable amb la llista de idees. Clicar sobre la columna </a:t>
            </a:r>
            <a:r>
              <a:rPr lang="ca-ES" sz="1200" dirty="0" err="1" smtClean="0"/>
              <a:t>code</a:t>
            </a:r>
            <a:r>
              <a:rPr lang="ca-ES" sz="1200" dirty="0" smtClean="0"/>
              <a:t> </a:t>
            </a:r>
            <a:r>
              <a:rPr lang="ca-ES" sz="1200" b="0" dirty="0" smtClean="0"/>
              <a:t>per facilitat trobar la idea acabada de crea o cercar per codi o nom.</a:t>
            </a:r>
            <a:endParaRPr lang="ca-ES" sz="1200" dirty="0" smtClean="0"/>
          </a:p>
          <a:p>
            <a:pPr marL="342900" indent="-342900">
              <a:buFont typeface="+mj-lt"/>
              <a:buAutoNum type="arabicPeriod" startAt="3"/>
            </a:pPr>
            <a:r>
              <a:rPr lang="ca-ES" sz="1200" b="0" dirty="0" smtClean="0"/>
              <a:t>Seleccionar la idea pare a la que volem agregar i clicar en botó </a:t>
            </a:r>
            <a:r>
              <a:rPr lang="ca-ES" sz="1200" dirty="0" err="1" smtClean="0"/>
              <a:t>Add</a:t>
            </a:r>
            <a:endParaRPr lang="ca-ES" sz="1200" dirty="0"/>
          </a:p>
          <a:p>
            <a:pPr marL="342900" indent="-342900">
              <a:buFont typeface="+mj-lt"/>
              <a:buAutoNum type="arabicPeriod" startAt="3"/>
            </a:pPr>
            <a:r>
              <a:rPr lang="ca-ES" sz="1200" b="0" dirty="0" smtClean="0"/>
              <a:t>Al tornar a la llista </a:t>
            </a:r>
            <a:r>
              <a:rPr lang="ca-ES" sz="1200" dirty="0" smtClean="0"/>
              <a:t>repetir els punt 3 a 5 </a:t>
            </a:r>
            <a:r>
              <a:rPr lang="ca-ES" sz="1200" b="0" dirty="0" smtClean="0"/>
              <a:t>per cada idea que es vulgui afegir al portfoli. I finalment clicar al botó </a:t>
            </a:r>
            <a:r>
              <a:rPr lang="ca-ES" sz="1200" dirty="0" err="1" smtClean="0"/>
              <a:t>Save</a:t>
            </a:r>
            <a:r>
              <a:rPr lang="ca-ES" sz="1200" b="0" dirty="0" smtClean="0"/>
              <a:t> per guardar tots els canvis.</a:t>
            </a:r>
            <a:endParaRPr lang="ca-ES" sz="1200" dirty="0" smtClean="0">
              <a:solidFill>
                <a:srgbClr val="FF0000"/>
              </a:solidFill>
            </a:endParaRPr>
          </a:p>
        </p:txBody>
      </p:sp>
      <p:sp>
        <p:nvSpPr>
          <p:cNvPr id="48" name="Oval 37"/>
          <p:cNvSpPr/>
          <p:nvPr/>
        </p:nvSpPr>
        <p:spPr bwMode="auto">
          <a:xfrm>
            <a:off x="400618" y="568437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endParaRPr>
          </a:p>
        </p:txBody>
      </p:sp>
      <p:pic>
        <p:nvPicPr>
          <p:cNvPr id="512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173" y="4026523"/>
            <a:ext cx="723900" cy="113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Oval 37"/>
          <p:cNvSpPr/>
          <p:nvPr/>
        </p:nvSpPr>
        <p:spPr bwMode="auto">
          <a:xfrm>
            <a:off x="414992" y="380391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40" name="Oval 37"/>
          <p:cNvSpPr/>
          <p:nvPr/>
        </p:nvSpPr>
        <p:spPr bwMode="auto">
          <a:xfrm>
            <a:off x="3744029" y="446153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41" name="Oval 37"/>
          <p:cNvSpPr/>
          <p:nvPr/>
        </p:nvSpPr>
        <p:spPr bwMode="auto">
          <a:xfrm>
            <a:off x="1100824" y="455297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32222809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168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a:t>
            </a:r>
            <a:r>
              <a:rPr lang="ca-ES" dirty="0" err="1" smtClean="0"/>
              <a:t>epecials</a:t>
            </a:r>
            <a:r>
              <a:rPr lang="ca-ES" dirty="0" smtClean="0"/>
              <a:t/>
            </a:r>
            <a:br>
              <a:rPr lang="ca-ES" dirty="0" smtClean="0"/>
            </a:br>
            <a:r>
              <a:rPr lang="ca-ES" sz="1700" dirty="0" smtClean="0"/>
              <a:t>6.1 Agregació d’idees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6.1.2 Assignació d’idees a idea pare (2/3)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RS</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3" name="TextBox 11"/>
          <p:cNvSpPr txBox="1"/>
          <p:nvPr/>
        </p:nvSpPr>
        <p:spPr>
          <a:xfrm>
            <a:off x="5259231" y="1549401"/>
            <a:ext cx="3648115" cy="1272207"/>
          </a:xfrm>
          <a:prstGeom prst="rect">
            <a:avLst/>
          </a:prstGeom>
          <a:noFill/>
          <a:ln>
            <a:solidFill>
              <a:schemeClr val="accent1"/>
            </a:solidFill>
          </a:ln>
        </p:spPr>
        <p:txBody>
          <a:bodyPr wrap="square" rtlCol="0" anchor="ctr">
            <a:noAutofit/>
          </a:bodyPr>
          <a:lstStyle/>
          <a:p>
            <a:pPr marL="342900" indent="-342900">
              <a:buFont typeface="+mj-lt"/>
              <a:buAutoNum type="arabicPeriod" startAt="7"/>
            </a:pPr>
            <a:r>
              <a:rPr lang="ca-ES" sz="1200" b="0" dirty="0" smtClean="0">
                <a:latin typeface="+mn-lt"/>
              </a:rPr>
              <a:t>Fer dependències a la idea pare. Anem a </a:t>
            </a:r>
            <a:r>
              <a:rPr lang="ca-ES" sz="1200" b="0" i="1" dirty="0" err="1" smtClean="0">
                <a:latin typeface="+mn-lt"/>
              </a:rPr>
              <a:t>Properties</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rPr>
              <a:t>Dependencies</a:t>
            </a:r>
            <a:r>
              <a:rPr lang="ca-ES" sz="1200" b="0" i="1" dirty="0" smtClean="0">
                <a:latin typeface="+mn-lt"/>
              </a:rPr>
              <a:t> </a:t>
            </a:r>
            <a:r>
              <a:rPr lang="ca-ES" sz="1200" b="0" dirty="0" smtClean="0">
                <a:latin typeface="+mn-lt"/>
              </a:rPr>
              <a:t>de la idea pare</a:t>
            </a:r>
            <a:endParaRPr lang="ca-ES" sz="1200" b="0" i="1" dirty="0" smtClean="0">
              <a:latin typeface="+mn-lt"/>
            </a:endParaRPr>
          </a:p>
        </p:txBody>
      </p:sp>
      <p:sp>
        <p:nvSpPr>
          <p:cNvPr id="24" name="Isosceles Triangle 5"/>
          <p:cNvSpPr/>
          <p:nvPr/>
        </p:nvSpPr>
        <p:spPr bwMode="auto">
          <a:xfrm rot="5400000">
            <a:off x="4621800" y="210905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Oval 37"/>
          <p:cNvSpPr/>
          <p:nvPr/>
        </p:nvSpPr>
        <p:spPr bwMode="auto">
          <a:xfrm>
            <a:off x="8105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endParaRPr>
          </a:p>
        </p:txBody>
      </p:sp>
      <p:grpSp>
        <p:nvGrpSpPr>
          <p:cNvPr id="6" name="Group 5"/>
          <p:cNvGrpSpPr/>
          <p:nvPr/>
        </p:nvGrpSpPr>
        <p:grpSpPr>
          <a:xfrm>
            <a:off x="1184011" y="1549402"/>
            <a:ext cx="2206889" cy="1272206"/>
            <a:chOff x="739511" y="1549401"/>
            <a:chExt cx="2518039" cy="1451575"/>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511" y="1549401"/>
              <a:ext cx="2518039" cy="1451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Rectangle 18"/>
            <p:cNvSpPr/>
            <p:nvPr/>
          </p:nvSpPr>
          <p:spPr bwMode="auto">
            <a:xfrm>
              <a:off x="768350" y="2024869"/>
              <a:ext cx="781050" cy="13227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10" name="Group 9"/>
          <p:cNvGrpSpPr/>
          <p:nvPr/>
        </p:nvGrpSpPr>
        <p:grpSpPr>
          <a:xfrm>
            <a:off x="1184010" y="3146318"/>
            <a:ext cx="2206890" cy="1159825"/>
            <a:chOff x="1184010" y="3078185"/>
            <a:chExt cx="2206890" cy="1159825"/>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4010" y="3078185"/>
              <a:ext cx="2206890" cy="115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Rectangle 18"/>
            <p:cNvSpPr/>
            <p:nvPr/>
          </p:nvSpPr>
          <p:spPr bwMode="auto">
            <a:xfrm>
              <a:off x="1308100" y="3985923"/>
              <a:ext cx="406400" cy="23944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0" name="TextBox 11"/>
          <p:cNvSpPr txBox="1"/>
          <p:nvPr/>
        </p:nvSpPr>
        <p:spPr>
          <a:xfrm>
            <a:off x="5276635" y="3078185"/>
            <a:ext cx="3630711" cy="1296090"/>
          </a:xfrm>
          <a:prstGeom prst="rect">
            <a:avLst/>
          </a:prstGeom>
          <a:noFill/>
          <a:ln>
            <a:solidFill>
              <a:schemeClr val="accent1"/>
            </a:solidFill>
          </a:ln>
        </p:spPr>
        <p:txBody>
          <a:bodyPr wrap="square" rtlCol="0" anchor="ctr">
            <a:noAutofit/>
          </a:bodyPr>
          <a:lstStyle/>
          <a:p>
            <a:pPr marL="342900" indent="-342900">
              <a:buFont typeface="+mj-lt"/>
              <a:buAutoNum type="arabicPeriod" startAt="8"/>
            </a:pPr>
            <a:r>
              <a:rPr lang="ca-ES" sz="1200" b="0" dirty="0" smtClean="0">
                <a:latin typeface="+mn-lt"/>
              </a:rPr>
              <a:t>Clicar </a:t>
            </a:r>
            <a:r>
              <a:rPr lang="ca-ES" sz="1200" dirty="0" err="1" smtClean="0">
                <a:latin typeface="+mn-lt"/>
              </a:rPr>
              <a:t>Add</a:t>
            </a:r>
            <a:endParaRPr lang="ca-ES" sz="1200" i="1" dirty="0" smtClean="0">
              <a:latin typeface="+mn-lt"/>
            </a:endParaRPr>
          </a:p>
        </p:txBody>
      </p:sp>
      <p:sp>
        <p:nvSpPr>
          <p:cNvPr id="43" name="Oval 37"/>
          <p:cNvSpPr/>
          <p:nvPr/>
        </p:nvSpPr>
        <p:spPr bwMode="auto">
          <a:xfrm>
            <a:off x="810523" y="293052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endParaRPr>
          </a:p>
        </p:txBody>
      </p:sp>
      <p:sp>
        <p:nvSpPr>
          <p:cNvPr id="51" name="Oval 37"/>
          <p:cNvSpPr/>
          <p:nvPr/>
        </p:nvSpPr>
        <p:spPr bwMode="auto">
          <a:xfrm>
            <a:off x="835799" y="425644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9</a:t>
            </a:r>
            <a:endParaRPr kumimoji="0" lang="ca-ES" sz="1600" i="0" u="none" strike="noStrike" cap="none" normalizeH="0" baseline="0" dirty="0" smtClean="0">
              <a:ln>
                <a:noFill/>
              </a:ln>
              <a:solidFill>
                <a:schemeClr val="bg1"/>
              </a:solidFill>
              <a:effectLst/>
            </a:endParaRPr>
          </a:p>
        </p:txBody>
      </p:sp>
      <p:grpSp>
        <p:nvGrpSpPr>
          <p:cNvPr id="9" name="Group 8"/>
          <p:cNvGrpSpPr/>
          <p:nvPr/>
        </p:nvGrpSpPr>
        <p:grpSpPr>
          <a:xfrm>
            <a:off x="1184010" y="4444415"/>
            <a:ext cx="3143250" cy="1522998"/>
            <a:chOff x="1184010" y="4444415"/>
            <a:chExt cx="3143250" cy="1522998"/>
          </a:xfrm>
        </p:grpSpPr>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4010" y="4444415"/>
              <a:ext cx="2529810" cy="102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84010" y="5614988"/>
              <a:ext cx="31432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TextBox 11"/>
          <p:cNvSpPr txBox="1"/>
          <p:nvPr/>
        </p:nvSpPr>
        <p:spPr>
          <a:xfrm>
            <a:off x="5276635" y="4557869"/>
            <a:ext cx="3630711" cy="1409544"/>
          </a:xfrm>
          <a:prstGeom prst="rect">
            <a:avLst/>
          </a:prstGeom>
          <a:noFill/>
          <a:ln>
            <a:solidFill>
              <a:schemeClr val="accent1"/>
            </a:solidFill>
          </a:ln>
        </p:spPr>
        <p:txBody>
          <a:bodyPr wrap="square" rtlCol="0" anchor="ctr">
            <a:noAutofit/>
          </a:bodyPr>
          <a:lstStyle/>
          <a:p>
            <a:pPr marL="342900" indent="-342900">
              <a:buFont typeface="+mj-lt"/>
              <a:buAutoNum type="arabicPeriod" startAt="9"/>
            </a:pPr>
            <a:r>
              <a:rPr lang="ca-ES" sz="1200" b="0" dirty="0" smtClean="0">
                <a:latin typeface="+mn-lt"/>
              </a:rPr>
              <a:t>Escollir les idees filles</a:t>
            </a:r>
          </a:p>
          <a:p>
            <a:pPr marL="342900" indent="-342900">
              <a:buFont typeface="+mj-lt"/>
              <a:buAutoNum type="arabicPeriod" startAt="9"/>
            </a:pPr>
            <a:endParaRPr lang="ca-ES" sz="1200" b="0" dirty="0">
              <a:latin typeface="+mn-lt"/>
            </a:endParaRPr>
          </a:p>
          <a:p>
            <a:pPr marL="342900" indent="-342900">
              <a:buFont typeface="+mj-lt"/>
              <a:buAutoNum type="arabicPeriod" startAt="9"/>
            </a:pPr>
            <a:endParaRPr lang="ca-ES" sz="1200" b="0" dirty="0" smtClean="0">
              <a:latin typeface="+mn-lt"/>
            </a:endParaRPr>
          </a:p>
          <a:p>
            <a:pPr marL="342900" indent="-342900">
              <a:buFont typeface="+mj-lt"/>
              <a:buAutoNum type="arabicPeriod" startAt="9"/>
            </a:pPr>
            <a:r>
              <a:rPr lang="ca-ES" sz="1200" b="0" dirty="0" smtClean="0">
                <a:latin typeface="+mn-lt"/>
              </a:rPr>
              <a:t>Finalment clicar </a:t>
            </a:r>
            <a:r>
              <a:rPr lang="ca-ES" sz="1200" dirty="0" err="1" smtClean="0">
                <a:latin typeface="+mn-lt"/>
              </a:rPr>
              <a:t>Add</a:t>
            </a:r>
            <a:r>
              <a:rPr lang="ca-ES" sz="1200" dirty="0" smtClean="0">
                <a:latin typeface="+mn-lt"/>
              </a:rPr>
              <a:t> </a:t>
            </a:r>
            <a:r>
              <a:rPr lang="ca-ES" sz="1200" b="0" dirty="0" smtClean="0">
                <a:latin typeface="+mn-lt"/>
              </a:rPr>
              <a:t>per marcar-les com a idees dependents de la pare</a:t>
            </a:r>
          </a:p>
        </p:txBody>
      </p:sp>
      <p:sp>
        <p:nvSpPr>
          <p:cNvPr id="55" name="Oval 37"/>
          <p:cNvSpPr/>
          <p:nvPr/>
        </p:nvSpPr>
        <p:spPr bwMode="auto">
          <a:xfrm>
            <a:off x="835799" y="553260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endParaRPr>
          </a:p>
        </p:txBody>
      </p:sp>
      <p:sp>
        <p:nvSpPr>
          <p:cNvPr id="56" name="Isosceles Triangle 5"/>
          <p:cNvSpPr/>
          <p:nvPr/>
        </p:nvSpPr>
        <p:spPr bwMode="auto">
          <a:xfrm rot="5400000">
            <a:off x="4621801" y="364977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3" name="Isosceles Triangle 5"/>
          <p:cNvSpPr/>
          <p:nvPr/>
        </p:nvSpPr>
        <p:spPr bwMode="auto">
          <a:xfrm rot="5400000">
            <a:off x="4621801" y="512945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66428853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a:t>
            </a:r>
            <a:r>
              <a:rPr lang="ca-ES" dirty="0" err="1" smtClean="0"/>
              <a:t>epecials</a:t>
            </a:r>
            <a:r>
              <a:rPr lang="ca-ES" dirty="0" smtClean="0"/>
              <a:t/>
            </a:r>
            <a:br>
              <a:rPr lang="ca-ES" dirty="0" smtClean="0"/>
            </a:br>
            <a:r>
              <a:rPr lang="ca-ES" sz="1700" dirty="0" smtClean="0"/>
              <a:t>6.1 Agregació d’idees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6.1.2 Assignació d’idees a idea pare (3/3) </a:t>
            </a:r>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RS</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53" name="Isosceles Triangle 30"/>
          <p:cNvSpPr/>
          <p:nvPr/>
        </p:nvSpPr>
        <p:spPr bwMode="auto">
          <a:xfrm rot="5400000">
            <a:off x="5091748" y="372594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TextBox 11"/>
          <p:cNvSpPr txBox="1"/>
          <p:nvPr/>
        </p:nvSpPr>
        <p:spPr>
          <a:xfrm>
            <a:off x="5606835" y="3067050"/>
            <a:ext cx="3779457" cy="3298124"/>
          </a:xfrm>
          <a:prstGeom prst="rect">
            <a:avLst/>
          </a:prstGeom>
          <a:noFill/>
          <a:ln>
            <a:solidFill>
              <a:schemeClr val="accent1"/>
            </a:solidFill>
          </a:ln>
        </p:spPr>
        <p:txBody>
          <a:bodyPr wrap="square" rtlCol="0" anchor="ctr">
            <a:noAutofit/>
          </a:bodyPr>
          <a:lstStyle/>
          <a:p>
            <a:pPr marL="342900" indent="-342900">
              <a:buFont typeface="+mj-lt"/>
              <a:buAutoNum type="arabicPeriod" startAt="12"/>
            </a:pPr>
            <a:r>
              <a:rPr lang="ca-ES" sz="1200" b="0" dirty="0" smtClean="0"/>
              <a:t>Seleccionar </a:t>
            </a:r>
            <a:r>
              <a:rPr lang="ca-ES" sz="1200" b="0" dirty="0" err="1" smtClean="0"/>
              <a:t>l’action</a:t>
            </a:r>
            <a:r>
              <a:rPr lang="ca-ES" sz="1200" b="0" dirty="0" smtClean="0"/>
              <a:t> </a:t>
            </a:r>
            <a:r>
              <a:rPr lang="ca-ES" sz="1200" b="0" dirty="0" err="1" smtClean="0"/>
              <a:t>item</a:t>
            </a:r>
            <a:r>
              <a:rPr lang="ca-ES" sz="1200" b="0" dirty="0" smtClean="0"/>
              <a:t> corresponent a la idea pare que s’acaba de crear que diu “Dades completament introduïdes?</a:t>
            </a:r>
          </a:p>
          <a:p>
            <a:pPr marL="342900" indent="-342900">
              <a:buFont typeface="+mj-lt"/>
              <a:buAutoNum type="arabicPeriod" startAt="12"/>
            </a:pPr>
            <a:r>
              <a:rPr lang="ca-ES" sz="1200" b="0" dirty="0" smtClean="0"/>
              <a:t>Seleccionar l’acció </a:t>
            </a:r>
            <a:r>
              <a:rPr lang="ca-ES" sz="1200" dirty="0" smtClean="0"/>
              <a:t>Fet.</a:t>
            </a:r>
            <a:endParaRPr lang="ca-ES" sz="1200" b="0" dirty="0" smtClean="0"/>
          </a:p>
          <a:p>
            <a:pPr marL="342900" indent="-342900">
              <a:buFont typeface="+mj-lt"/>
              <a:buAutoNum type="arabicPeriod" startAt="12"/>
            </a:pPr>
            <a:r>
              <a:rPr lang="ca-ES" sz="1200" b="0" dirty="0" smtClean="0"/>
              <a:t>Clicar botó </a:t>
            </a:r>
            <a:r>
              <a:rPr lang="ca-ES" sz="1200" dirty="0" err="1" smtClean="0"/>
              <a:t>Save</a:t>
            </a:r>
            <a:r>
              <a:rPr lang="ca-ES" sz="1200" dirty="0" smtClean="0"/>
              <a:t>. </a:t>
            </a:r>
            <a:r>
              <a:rPr lang="ca-ES" sz="1200" b="0" dirty="0" smtClean="0"/>
              <a:t>A partir d’aquest moment:</a:t>
            </a:r>
          </a:p>
          <a:p>
            <a:pPr marL="685800" lvl="1" indent="-228600">
              <a:buFont typeface="Arial" pitchFamily="34" charset="0"/>
              <a:buChar char="•"/>
            </a:pPr>
            <a:r>
              <a:rPr lang="ca-ES" sz="1200" b="0" dirty="0" smtClean="0"/>
              <a:t>Les idees filles surten del procés de gestió</a:t>
            </a:r>
          </a:p>
          <a:p>
            <a:pPr marL="685800" lvl="1" indent="-228600">
              <a:buFont typeface="Arial" pitchFamily="34" charset="0"/>
              <a:buChar char="•"/>
            </a:pPr>
            <a:r>
              <a:rPr lang="ca-ES" sz="1200" b="0" dirty="0" smtClean="0"/>
              <a:t>Les idees filles surten del portfoli PAA al que estava assignat, si era el cas.</a:t>
            </a:r>
          </a:p>
          <a:p>
            <a:pPr marL="685800" lvl="1" indent="-228600">
              <a:buFont typeface="Arial" pitchFamily="34" charset="0"/>
              <a:buChar char="•"/>
            </a:pPr>
            <a:r>
              <a:rPr lang="ca-ES" sz="1200" b="0" dirty="0" smtClean="0"/>
              <a:t>La idea pare es gestiona com idea individual simple.</a:t>
            </a:r>
            <a:endParaRPr lang="ca-ES" sz="1200" dirty="0"/>
          </a:p>
          <a:p>
            <a:r>
              <a:rPr lang="ca-ES" sz="1200" u="sng" dirty="0" smtClean="0"/>
              <a:t>Apunt:</a:t>
            </a:r>
            <a:r>
              <a:rPr lang="ca-ES" sz="1200" b="0" dirty="0" smtClean="0"/>
              <a:t> Avançar </a:t>
            </a:r>
            <a:r>
              <a:rPr lang="ca-ES" sz="1200" b="0" dirty="0"/>
              <a:t>la idea pare fins al mateix procés on estiguin les idees filles, per no </a:t>
            </a:r>
            <a:r>
              <a:rPr lang="ca-ES" sz="1200" b="0" dirty="0" smtClean="0"/>
              <a:t>alterar </a:t>
            </a:r>
            <a:r>
              <a:rPr lang="ca-ES" sz="1200" b="0" dirty="0"/>
              <a:t>el pressupost assignat a les necessitats agrupades.</a:t>
            </a:r>
          </a:p>
        </p:txBody>
      </p:sp>
      <p:sp>
        <p:nvSpPr>
          <p:cNvPr id="23"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startAt="11"/>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Personal -&gt; </a:t>
            </a:r>
            <a:r>
              <a:rPr lang="ca-ES" sz="1200" b="0" i="1" dirty="0" err="1" smtClean="0">
                <a:latin typeface="+mn-lt"/>
              </a:rPr>
              <a:t>Organizer</a:t>
            </a:r>
            <a:endParaRPr lang="ca-ES" sz="1200" b="0" i="1" dirty="0" smtClean="0">
              <a:latin typeface="+mn-lt"/>
            </a:endParaRPr>
          </a:p>
        </p:txBody>
      </p:sp>
      <p:sp>
        <p:nvSpPr>
          <p:cNvPr id="24"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5" name="Group 21"/>
          <p:cNvGrpSpPr/>
          <p:nvPr/>
        </p:nvGrpSpPr>
        <p:grpSpPr>
          <a:xfrm>
            <a:off x="649394" y="1549401"/>
            <a:ext cx="4296094" cy="1375543"/>
            <a:chOff x="868337" y="1549401"/>
            <a:chExt cx="3898230" cy="1375543"/>
          </a:xfrm>
        </p:grpSpPr>
        <p:pic>
          <p:nvPicPr>
            <p:cNvPr id="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9"/>
            <p:cNvCxnSpPr/>
            <p:nvPr/>
          </p:nvCxnSpPr>
          <p:spPr bwMode="auto">
            <a:xfrm flipH="1" flipV="1">
              <a:off x="1351819" y="2237172"/>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Oval 37"/>
          <p:cNvSpPr/>
          <p:nvPr/>
        </p:nvSpPr>
        <p:spPr bwMode="auto">
          <a:xfrm>
            <a:off x="366024" y="1401743"/>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rPr>
              <a:t>11</a:t>
            </a:r>
          </a:p>
        </p:txBody>
      </p:sp>
      <p:sp>
        <p:nvSpPr>
          <p:cNvPr id="45" name="Oval 37"/>
          <p:cNvSpPr/>
          <p:nvPr/>
        </p:nvSpPr>
        <p:spPr bwMode="auto">
          <a:xfrm>
            <a:off x="366024" y="3135786"/>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12</a:t>
            </a:r>
            <a:endParaRPr kumimoji="0" lang="ca-ES" sz="1600" i="0" u="none" strike="noStrike" cap="none" normalizeH="0" baseline="0" dirty="0" smtClean="0">
              <a:ln>
                <a:noFill/>
              </a:ln>
              <a:solidFill>
                <a:schemeClr val="bg1"/>
              </a:solidFill>
              <a:effectLst/>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776" t="11979" r="5923" b="18666"/>
          <a:stretch/>
        </p:blipFill>
        <p:spPr bwMode="auto">
          <a:xfrm>
            <a:off x="649394" y="3586863"/>
            <a:ext cx="4211163" cy="21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9"/>
          <p:cNvCxnSpPr/>
          <p:nvPr/>
        </p:nvCxnSpPr>
        <p:spPr bwMode="auto">
          <a:xfrm flipH="1" flipV="1">
            <a:off x="4714512" y="3717541"/>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Oval 37"/>
          <p:cNvSpPr/>
          <p:nvPr/>
        </p:nvSpPr>
        <p:spPr bwMode="auto">
          <a:xfrm>
            <a:off x="4614022" y="3246304"/>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13</a:t>
            </a:r>
            <a:endParaRPr kumimoji="0" lang="ca-ES" sz="1600" i="0" u="none" strike="noStrike" cap="none" normalizeH="0" baseline="0" dirty="0" smtClean="0">
              <a:ln>
                <a:noFill/>
              </a:ln>
              <a:solidFill>
                <a:schemeClr val="bg1"/>
              </a:solidFill>
              <a:effectLst/>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3326" y="4060051"/>
            <a:ext cx="2976174"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18"/>
          <p:cNvSpPr/>
          <p:nvPr/>
        </p:nvSpPr>
        <p:spPr bwMode="auto">
          <a:xfrm>
            <a:off x="2302140" y="4142090"/>
            <a:ext cx="662039" cy="26454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Oval 37"/>
          <p:cNvSpPr/>
          <p:nvPr/>
        </p:nvSpPr>
        <p:spPr bwMode="auto">
          <a:xfrm>
            <a:off x="3038175" y="4086388"/>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14</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1035989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sp>
        <p:nvSpPr>
          <p:cNvPr id="5" name="Rounded Rectangle 4">
            <a:hlinkClick r:id="rId2" action="ppaction://hlinksldjump"/>
          </p:cNvPr>
          <p:cNvSpPr/>
          <p:nvPr/>
        </p:nvSpPr>
        <p:spPr bwMode="auto">
          <a:xfrm>
            <a:off x="1914769" y="1295798"/>
            <a:ext cx="2936527" cy="2056869"/>
          </a:xfrm>
          <a:prstGeom prst="roundRect">
            <a:avLst/>
          </a:prstGeom>
          <a:solidFill>
            <a:schemeClr val="accent1">
              <a:lumMod val="50000"/>
            </a:schemeClr>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solidFill>
                  <a:schemeClr val="bg1"/>
                </a:solidFill>
              </a:rPr>
              <a:t>Responsable de solucions</a:t>
            </a:r>
            <a:endParaRPr lang="ca-ES" sz="1800" dirty="0">
              <a:solidFill>
                <a:schemeClr val="bg1"/>
              </a:solidFill>
            </a:endParaRPr>
          </a:p>
        </p:txBody>
      </p:sp>
      <p:sp>
        <p:nvSpPr>
          <p:cNvPr id="6" name="Rounded Rectangle 5">
            <a:hlinkClick r:id="rId3" action="ppaction://hlinksldjump"/>
          </p:cNvPr>
          <p:cNvSpPr/>
          <p:nvPr/>
        </p:nvSpPr>
        <p:spPr bwMode="auto">
          <a:xfrm>
            <a:off x="5054705" y="1295798"/>
            <a:ext cx="2936527" cy="2056869"/>
          </a:xfrm>
          <a:prstGeom prst="roundRect">
            <a:avLst/>
          </a:prstGeom>
          <a:solidFill>
            <a:schemeClr val="accent5">
              <a:lumMod val="50000"/>
            </a:schemeClr>
          </a:solidFill>
          <a:ln w="12700">
            <a:solidFill>
              <a:schemeClr val="accent5">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solidFill>
                  <a:schemeClr val="bg1"/>
                </a:solidFill>
              </a:rPr>
              <a:t>Gestor de Cartera</a:t>
            </a:r>
            <a:endParaRPr lang="ca-ES" sz="1800" dirty="0">
              <a:solidFill>
                <a:schemeClr val="bg1"/>
              </a:solidFill>
            </a:endParaRPr>
          </a:p>
        </p:txBody>
      </p:sp>
      <p:sp>
        <p:nvSpPr>
          <p:cNvPr id="7" name="Rounded Rectangle 6">
            <a:hlinkClick r:id="rId4" action="ppaction://hlinksldjump"/>
          </p:cNvPr>
          <p:cNvSpPr/>
          <p:nvPr/>
        </p:nvSpPr>
        <p:spPr bwMode="auto">
          <a:xfrm>
            <a:off x="1914769" y="3505334"/>
            <a:ext cx="2936527" cy="2056869"/>
          </a:xfrm>
          <a:prstGeom prst="roundRect">
            <a:avLst/>
          </a:prstGeom>
          <a:solidFill>
            <a:schemeClr val="accent1"/>
          </a:solidFill>
          <a:ln w="12700">
            <a:solidFill>
              <a:schemeClr val="accent1"/>
            </a:solidFill>
          </a:ln>
          <a:effectLst/>
          <a:ex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800" dirty="0" smtClean="0">
                <a:solidFill>
                  <a:schemeClr val="bg1"/>
                </a:solidFill>
              </a:rPr>
              <a:t>Proveïdor</a:t>
            </a:r>
            <a:endParaRPr kumimoji="0" lang="ca-ES" sz="1800" i="0" u="none" strike="noStrike" cap="none" normalizeH="0" baseline="0" dirty="0" smtClean="0">
              <a:ln>
                <a:noFill/>
              </a:ln>
              <a:solidFill>
                <a:schemeClr val="bg1"/>
              </a:solidFill>
              <a:effectLst/>
            </a:endParaRPr>
          </a:p>
        </p:txBody>
      </p:sp>
      <p:sp>
        <p:nvSpPr>
          <p:cNvPr id="8" name="Rounded Rectangle 7">
            <a:hlinkClick r:id="rId5" action="ppaction://hlinksldjump"/>
          </p:cNvPr>
          <p:cNvSpPr/>
          <p:nvPr/>
        </p:nvSpPr>
        <p:spPr bwMode="auto">
          <a:xfrm>
            <a:off x="5054705" y="3505334"/>
            <a:ext cx="2936527" cy="2056869"/>
          </a:xfrm>
          <a:prstGeom prst="roundRect">
            <a:avLst/>
          </a:prstGeom>
          <a:solidFill>
            <a:srgbClr val="FFC5C5"/>
          </a:solidFill>
          <a:ln w="12700">
            <a:solidFill>
              <a:srgbClr val="FFC5C5"/>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t>Gestor transversal</a:t>
            </a:r>
            <a:endParaRPr lang="ca-ES" sz="1800" dirty="0"/>
          </a:p>
        </p:txBody>
      </p:sp>
    </p:spTree>
    <p:extLst>
      <p:ext uri="{BB962C8B-B14F-4D97-AF65-F5344CB8AC3E}">
        <p14:creationId xmlns:p14="http://schemas.microsoft.com/office/powerpoint/2010/main" val="5247401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endParaRPr lang="ca-ES" sz="1600" dirty="0">
              <a:solidFill>
                <a:schemeClr val="bg2">
                  <a:lumMod val="50000"/>
                </a:schemeClr>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2873" y="3820143"/>
            <a:ext cx="53340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854798" y="1502957"/>
            <a:ext cx="8247204" cy="1938992"/>
          </a:xfrm>
          <a:prstGeom prst="rect">
            <a:avLst/>
          </a:prstGeom>
          <a:ln>
            <a:solidFill>
              <a:schemeClr val="accent2"/>
            </a:solidFill>
          </a:ln>
        </p:spPr>
        <p:txBody>
          <a:bodyPr wrap="square">
            <a:spAutoFit/>
          </a:bodyPr>
          <a:lstStyle/>
          <a:p>
            <a:r>
              <a:rPr lang="ca-ES" sz="1200" b="0" dirty="0" smtClean="0"/>
              <a:t>Divisió d’una única necessitat (idea) en un diversos projectes, quan aquesta idea necessiti la participació de mes d’un proveïdor per al corresponent aprovisionament.</a:t>
            </a:r>
          </a:p>
          <a:p>
            <a:r>
              <a:rPr lang="ca-ES" sz="1200" b="0" dirty="0" smtClean="0"/>
              <a:t>• En aquest casos es generaran tants projectes com proveïdors involucrats. Un cop creats els projectes es podran agrupar en un mateix programa.</a:t>
            </a:r>
          </a:p>
          <a:p>
            <a:r>
              <a:rPr lang="ca-ES" sz="1200" b="0" dirty="0" smtClean="0"/>
              <a:t>• En aquestes situacions, el responsable de la solució, rebrà i actualitzarà les valoracions inicials dels proveïdors ja que aquests no poden modificar la idea conjuntament.</a:t>
            </a:r>
          </a:p>
          <a:p>
            <a:r>
              <a:rPr lang="ca-ES" sz="1200" b="0" dirty="0" smtClean="0"/>
              <a:t>• En l'estat 'Activat', el responsable de la solució rebrà les ofertes formals dels proveïdors i ho informarà en la idea.</a:t>
            </a:r>
          </a:p>
          <a:p>
            <a:r>
              <a:rPr lang="ca-ES" sz="1200" b="0" dirty="0" smtClean="0"/>
              <a:t>• Caldrà marcar la idea amb l’atribut “multi-proveïdor” i informar la llista de proveïdors participants.</a:t>
            </a:r>
            <a:endParaRPr lang="ca-ES" sz="1200" b="0" dirty="0"/>
          </a:p>
        </p:txBody>
      </p:sp>
    </p:spTree>
    <p:extLst>
      <p:ext uri="{BB962C8B-B14F-4D97-AF65-F5344CB8AC3E}">
        <p14:creationId xmlns:p14="http://schemas.microsoft.com/office/powerpoint/2010/main" val="114110002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6.2.1 Creació de idea multiproveïdor</a:t>
            </a:r>
            <a:endParaRPr lang="ca-ES" sz="1600" dirty="0">
              <a:solidFill>
                <a:schemeClr val="bg2">
                  <a:lumMod val="50000"/>
                </a:schemeClr>
              </a:solidFill>
            </a:endParaRP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rPr>
              <a:t>Ideas</a:t>
            </a:r>
            <a:endParaRPr lang="ca-ES" sz="1200" b="0" i="1" dirty="0" smtClean="0">
              <a:latin typeface="+mn-lt"/>
            </a:endParaRP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2" name="Group 21"/>
          <p:cNvGrpSpPr/>
          <p:nvPr/>
        </p:nvGrpSpPr>
        <p:grpSpPr>
          <a:xfrm>
            <a:off x="649394" y="1549401"/>
            <a:ext cx="4296094" cy="1375543"/>
            <a:chOff x="868337" y="1549401"/>
            <a:chExt cx="3898230" cy="1375543"/>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819590" y="3130893"/>
            <a:ext cx="3955702" cy="442912"/>
            <a:chOff x="837519" y="3314700"/>
            <a:chExt cx="4057650" cy="43180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7519" y="3358680"/>
              <a:ext cx="40576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1443012" y="3314700"/>
              <a:ext cx="635000" cy="4318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6" name="TextBox 25"/>
          <p:cNvSpPr txBox="1"/>
          <p:nvPr/>
        </p:nvSpPr>
        <p:spPr>
          <a:xfrm>
            <a:off x="5589431" y="3856395"/>
            <a:ext cx="3779457" cy="271066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Omplim els camps de la idea de la mateix manera que una idea simple, però a més marcant el </a:t>
            </a:r>
            <a:r>
              <a:rPr lang="ca-ES" sz="1200" b="0" dirty="0" err="1" smtClean="0">
                <a:latin typeface="+mn-lt"/>
              </a:rPr>
              <a:t>check</a:t>
            </a:r>
            <a:r>
              <a:rPr lang="ca-ES" sz="1200" b="0" dirty="0" smtClean="0">
                <a:latin typeface="+mn-lt"/>
              </a:rPr>
              <a:t> </a:t>
            </a:r>
            <a:r>
              <a:rPr lang="ca-ES" sz="1200" dirty="0" smtClean="0">
                <a:latin typeface="+mn-lt"/>
              </a:rPr>
              <a:t>Multi-</a:t>
            </a:r>
            <a:r>
              <a:rPr lang="ca-ES" sz="1200" dirty="0" err="1" smtClean="0">
                <a:latin typeface="+mn-lt"/>
              </a:rPr>
              <a:t>supplier</a:t>
            </a:r>
            <a:endParaRPr lang="ca-ES" sz="1200" dirty="0" smtClean="0">
              <a:latin typeface="+mn-lt"/>
            </a:endParaRPr>
          </a:p>
          <a:p>
            <a:pPr marL="342900" indent="-342900">
              <a:buFont typeface="+mj-lt"/>
              <a:buAutoNum type="arabicPeriod" startAt="3"/>
            </a:pPr>
            <a:r>
              <a:rPr lang="ca-ES" sz="1200" b="0" dirty="0" smtClean="0">
                <a:latin typeface="+mn-lt"/>
              </a:rPr>
              <a:t>Al acabar cliquem </a:t>
            </a:r>
            <a:r>
              <a:rPr lang="ca-ES" sz="1200" dirty="0" err="1" smtClean="0">
                <a:latin typeface="+mn-lt"/>
              </a:rPr>
              <a:t>Save</a:t>
            </a:r>
            <a:r>
              <a:rPr lang="ca-ES" sz="1200" b="0" dirty="0" smtClean="0">
                <a:latin typeface="+mn-lt"/>
              </a:rPr>
              <a:t> o bé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b="0" dirty="0" smtClean="0">
                <a:latin typeface="+mn-lt"/>
              </a:rPr>
              <a:t> si volem tornar al llistat d’idees just després de guardar</a:t>
            </a:r>
            <a:r>
              <a:rPr lang="ca-ES" sz="1200" b="0" dirty="0">
                <a:latin typeface="+mn-lt"/>
              </a:rPr>
              <a:t> </a:t>
            </a:r>
            <a:r>
              <a:rPr lang="ca-ES" sz="1200" b="0" dirty="0" smtClean="0">
                <a:latin typeface="+mn-lt"/>
              </a:rPr>
              <a:t>i completem les dades de manera habitual com si fos simple. A partir d’aquest moment, la idea es gestiona com si fos una idea simple, però en cap cas es </a:t>
            </a:r>
            <a:r>
              <a:rPr lang="ca-ES" sz="1200" b="0" dirty="0" err="1" smtClean="0">
                <a:latin typeface="+mn-lt"/>
              </a:rPr>
              <a:t>sol.licitarà</a:t>
            </a:r>
            <a:r>
              <a:rPr lang="ca-ES" sz="1200" b="0" dirty="0" smtClean="0">
                <a:latin typeface="+mn-lt"/>
              </a:rPr>
              <a:t> valoracions inicial, ni proposta formal a cap proveïdor.</a:t>
            </a:r>
          </a:p>
        </p:txBody>
      </p:sp>
      <p:sp>
        <p:nvSpPr>
          <p:cNvPr id="27" name="TextBox 26"/>
          <p:cNvSpPr txBox="1"/>
          <p:nvPr/>
        </p:nvSpPr>
        <p:spPr>
          <a:xfrm>
            <a:off x="5589431" y="3050948"/>
            <a:ext cx="3779457" cy="602803"/>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Quan veiem la llista d’idees, a baix a l’esquerra clicar el botó  </a:t>
            </a:r>
            <a:r>
              <a:rPr lang="ca-ES" sz="1200" dirty="0" smtClean="0">
                <a:latin typeface="+mn-lt"/>
              </a:rPr>
              <a:t>New</a:t>
            </a:r>
            <a:r>
              <a:rPr lang="ca-ES" sz="1200" b="0" dirty="0" smtClean="0">
                <a:latin typeface="+mn-lt"/>
              </a:rPr>
              <a:t>.</a:t>
            </a:r>
          </a:p>
        </p:txBody>
      </p:sp>
      <p:sp>
        <p:nvSpPr>
          <p:cNvPr id="31" name="Isosceles Triangle 30"/>
          <p:cNvSpPr/>
          <p:nvPr/>
        </p:nvSpPr>
        <p:spPr bwMode="auto">
          <a:xfrm rot="5400000">
            <a:off x="5068497" y="49244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5068497" y="32758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33823" y="316437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374767" y="371367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511" y="3856395"/>
            <a:ext cx="4067982" cy="174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9"/>
          <p:cNvCxnSpPr/>
          <p:nvPr/>
        </p:nvCxnSpPr>
        <p:spPr bwMode="auto">
          <a:xfrm flipH="1" flipV="1">
            <a:off x="4661448" y="5392315"/>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7310" y="5747092"/>
            <a:ext cx="4100183"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Oval 35"/>
          <p:cNvSpPr/>
          <p:nvPr/>
        </p:nvSpPr>
        <p:spPr bwMode="auto">
          <a:xfrm>
            <a:off x="340423" y="57470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30" name="Rectangle 18"/>
          <p:cNvSpPr/>
          <p:nvPr/>
        </p:nvSpPr>
        <p:spPr bwMode="auto">
          <a:xfrm>
            <a:off x="2138354" y="5818910"/>
            <a:ext cx="1804253" cy="32023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85294008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876" y="3484125"/>
            <a:ext cx="42100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510" y="1563953"/>
            <a:ext cx="2989212"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6.2.2 Valoració de idea multiproveïdor</a:t>
            </a: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Serà responsabilitat del Responsable de Solució que gestiona la idea introduir les valoracions de cadascun dels proveïdor, més  una única proposta final al client agregant les propostes dels proveïdors.</a:t>
            </a: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589431" y="3365327"/>
            <a:ext cx="3779457" cy="2999847"/>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a:t>Valoracions Inicials</a:t>
            </a:r>
          </a:p>
          <a:p>
            <a:pPr marL="228600" indent="-228600">
              <a:buFont typeface="+mj-lt"/>
              <a:buAutoNum type="arabicPeriod" startAt="2"/>
            </a:pPr>
            <a:r>
              <a:rPr lang="ca-ES" sz="1200" b="0" dirty="0"/>
              <a:t>Propostes Finals</a:t>
            </a:r>
          </a:p>
          <a:p>
            <a:pPr marL="228600" indent="-228600">
              <a:buFont typeface="+mj-lt"/>
              <a:buAutoNum type="arabicPeriod" startAt="2"/>
            </a:pPr>
            <a:r>
              <a:rPr lang="ca-ES" sz="1200" b="0" dirty="0"/>
              <a:t>Proposta al </a:t>
            </a:r>
            <a:r>
              <a:rPr lang="ca-ES" sz="1200" b="0" dirty="0" smtClean="0"/>
              <a:t>Client</a:t>
            </a:r>
            <a:endParaRPr lang="ca-ES" sz="1200" b="0" dirty="0"/>
          </a:p>
        </p:txBody>
      </p:sp>
      <p:sp>
        <p:nvSpPr>
          <p:cNvPr id="31" name="Isosceles Triangle 30"/>
          <p:cNvSpPr/>
          <p:nvPr/>
        </p:nvSpPr>
        <p:spPr bwMode="auto">
          <a:xfrm rot="5400000">
            <a:off x="5068497" y="49244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153679" y="445003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163606" y="51043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4" name="Oval 35"/>
          <p:cNvSpPr/>
          <p:nvPr/>
        </p:nvSpPr>
        <p:spPr bwMode="auto">
          <a:xfrm>
            <a:off x="139231" y="568612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cxnSp>
        <p:nvCxnSpPr>
          <p:cNvPr id="37" name="Straight Arrow Connector 9"/>
          <p:cNvCxnSpPr/>
          <p:nvPr/>
        </p:nvCxnSpPr>
        <p:spPr bwMode="auto">
          <a:xfrm flipH="1" flipV="1">
            <a:off x="2496479" y="2587027"/>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Rectangle 18"/>
          <p:cNvSpPr/>
          <p:nvPr/>
        </p:nvSpPr>
        <p:spPr bwMode="auto">
          <a:xfrm>
            <a:off x="561509" y="4450034"/>
            <a:ext cx="4170784" cy="6543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Rectangle 18"/>
          <p:cNvSpPr/>
          <p:nvPr/>
        </p:nvSpPr>
        <p:spPr bwMode="auto">
          <a:xfrm>
            <a:off x="561508" y="5104382"/>
            <a:ext cx="4170785" cy="56987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Rectangle 18"/>
          <p:cNvSpPr/>
          <p:nvPr/>
        </p:nvSpPr>
        <p:spPr bwMode="auto">
          <a:xfrm>
            <a:off x="561509" y="5674254"/>
            <a:ext cx="4170783" cy="29865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02943837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6.2.3 Creació de </a:t>
            </a:r>
            <a:r>
              <a:rPr lang="ca-ES" sz="1600" dirty="0" err="1" smtClean="0">
                <a:solidFill>
                  <a:schemeClr val="bg2">
                    <a:lumMod val="50000"/>
                  </a:schemeClr>
                </a:solidFill>
              </a:rPr>
              <a:t>sub</a:t>
            </a:r>
            <a:r>
              <a:rPr lang="ca-ES" sz="1600" dirty="0" smtClean="0">
                <a:solidFill>
                  <a:schemeClr val="bg2">
                    <a:lumMod val="50000"/>
                  </a:schemeClr>
                </a:solidFill>
              </a:rPr>
              <a:t>-projectes (1/3)</a:t>
            </a:r>
            <a:endParaRPr lang="ca-ES" sz="1600" dirty="0">
              <a:solidFill>
                <a:schemeClr val="bg2">
                  <a:lumMod val="50000"/>
                </a:schemeClr>
              </a:solidFill>
            </a:endParaRP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r>
              <a:rPr lang="ca-ES" sz="1200" b="0" dirty="0" smtClean="0"/>
              <a:t>En moment en el que la idea es trobi l’estat de poder generar projecte. Repetir la seqüència de creació de projectes tantes vegades com proveïdors hi hagi implicats (</a:t>
            </a:r>
            <a:r>
              <a:rPr lang="ca-ES" sz="1200" dirty="0" smtClean="0"/>
              <a:t>1 a 8</a:t>
            </a:r>
            <a:r>
              <a:rPr lang="ca-ES" sz="1200" b="0" dirty="0" smtClean="0"/>
              <a:t>)</a:t>
            </a:r>
          </a:p>
          <a:p>
            <a:pPr marL="228600" indent="-228600">
              <a:buFont typeface="+mj-lt"/>
              <a:buAutoNum type="arabicPeriod"/>
            </a:pPr>
            <a:r>
              <a:rPr lang="ca-ES" sz="1200" b="0" dirty="0" smtClean="0"/>
              <a:t>Accedir a la idea i clicar al botó </a:t>
            </a:r>
            <a:r>
              <a:rPr lang="ca-ES" sz="1200" dirty="0" err="1" smtClean="0"/>
              <a:t>Convert</a:t>
            </a:r>
            <a:endParaRPr lang="ca-ES" sz="1200" dirty="0" smtClean="0"/>
          </a:p>
          <a:p>
            <a:pPr marL="228600" indent="-228600">
              <a:buFont typeface="+mj-lt"/>
              <a:buAutoNum type="arabicPeriod"/>
            </a:pPr>
            <a:r>
              <a:rPr lang="ca-ES" sz="1200" b="0" dirty="0" smtClean="0"/>
              <a:t>A la següent pantalla clicar el botó </a:t>
            </a:r>
            <a:r>
              <a:rPr lang="ca-ES" sz="1200" dirty="0" err="1" smtClean="0"/>
              <a:t>Next</a:t>
            </a:r>
            <a:endParaRPr lang="ca-ES" sz="1200" dirty="0"/>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589431" y="3365327"/>
            <a:ext cx="3779457" cy="2999847"/>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t>Seleccionar la plantilla desitjada en funció del nivell de seguiment que es vulgui establir.</a:t>
            </a:r>
          </a:p>
          <a:p>
            <a:pPr marL="228600" indent="-228600">
              <a:buFont typeface="+mj-lt"/>
              <a:buAutoNum type="arabicPeriod" startAt="3"/>
            </a:pPr>
            <a:r>
              <a:rPr lang="ca-ES" sz="1200" b="0" dirty="0" smtClean="0"/>
              <a:t>Clicar el botó </a:t>
            </a:r>
            <a:r>
              <a:rPr lang="ca-ES" sz="1200" dirty="0" err="1" smtClean="0"/>
              <a:t>Next</a:t>
            </a:r>
            <a:endParaRPr lang="ca-ES" sz="1200" dirty="0"/>
          </a:p>
        </p:txBody>
      </p:sp>
      <p:sp>
        <p:nvSpPr>
          <p:cNvPr id="31" name="Isosceles Triangle 30"/>
          <p:cNvSpPr/>
          <p:nvPr/>
        </p:nvSpPr>
        <p:spPr bwMode="auto">
          <a:xfrm rot="5400000">
            <a:off x="5068497" y="49244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40422" y="28659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325974" y="449714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4" name="Oval 35"/>
          <p:cNvSpPr/>
          <p:nvPr/>
        </p:nvSpPr>
        <p:spPr bwMode="auto">
          <a:xfrm>
            <a:off x="407992" y="540572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650" y="1659854"/>
            <a:ext cx="4065732"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18"/>
          <p:cNvSpPr/>
          <p:nvPr/>
        </p:nvSpPr>
        <p:spPr bwMode="auto">
          <a:xfrm>
            <a:off x="887356" y="1667537"/>
            <a:ext cx="870192" cy="44291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650" y="2237172"/>
            <a:ext cx="256222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18"/>
          <p:cNvSpPr/>
          <p:nvPr/>
        </p:nvSpPr>
        <p:spPr bwMode="auto">
          <a:xfrm>
            <a:off x="887356" y="2832485"/>
            <a:ext cx="597060" cy="44291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511" y="3429000"/>
            <a:ext cx="36861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18"/>
          <p:cNvSpPr/>
          <p:nvPr/>
        </p:nvSpPr>
        <p:spPr bwMode="auto">
          <a:xfrm>
            <a:off x="1622962" y="5405728"/>
            <a:ext cx="728352" cy="44291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51007887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619462" y="3788980"/>
            <a:ext cx="3095453" cy="1885751"/>
            <a:chOff x="594735" y="4154156"/>
            <a:chExt cx="3095453" cy="2211018"/>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735" y="4154156"/>
              <a:ext cx="3095453" cy="221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18"/>
            <p:cNvSpPr/>
            <p:nvPr/>
          </p:nvSpPr>
          <p:spPr bwMode="auto">
            <a:xfrm>
              <a:off x="619462" y="6196074"/>
              <a:ext cx="449873" cy="1691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29" name="Straight Arrow Connector 9"/>
            <p:cNvCxnSpPr/>
            <p:nvPr/>
          </p:nvCxnSpPr>
          <p:spPr bwMode="auto">
            <a:xfrm flipH="1" flipV="1">
              <a:off x="781479" y="5235910"/>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6.2.3 Creació de </a:t>
            </a:r>
            <a:r>
              <a:rPr lang="ca-ES" sz="1600" dirty="0" err="1" smtClean="0">
                <a:solidFill>
                  <a:schemeClr val="bg2">
                    <a:lumMod val="50000"/>
                  </a:schemeClr>
                </a:solidFill>
              </a:rPr>
              <a:t>sub</a:t>
            </a:r>
            <a:r>
              <a:rPr lang="ca-ES" sz="1600" dirty="0" smtClean="0">
                <a:solidFill>
                  <a:schemeClr val="bg2">
                    <a:lumMod val="50000"/>
                  </a:schemeClr>
                </a:solidFill>
              </a:rPr>
              <a:t>-projectes (2/3)</a:t>
            </a:r>
            <a:endParaRPr lang="ca-ES" sz="1600" dirty="0">
              <a:solidFill>
                <a:schemeClr val="bg2">
                  <a:lumMod val="50000"/>
                </a:schemeClr>
              </a:solidFill>
            </a:endParaRPr>
          </a:p>
        </p:txBody>
      </p:sp>
      <p:sp>
        <p:nvSpPr>
          <p:cNvPr id="12" name="TextBox 11"/>
          <p:cNvSpPr txBox="1"/>
          <p:nvPr/>
        </p:nvSpPr>
        <p:spPr>
          <a:xfrm>
            <a:off x="5589431" y="1549401"/>
            <a:ext cx="3779457" cy="2096324"/>
          </a:xfrm>
          <a:prstGeom prst="rect">
            <a:avLst/>
          </a:prstGeom>
          <a:noFill/>
          <a:ln>
            <a:solidFill>
              <a:schemeClr val="accent1"/>
            </a:solidFill>
          </a:ln>
        </p:spPr>
        <p:txBody>
          <a:bodyPr wrap="square" rtlCol="0" anchor="ctr">
            <a:noAutofit/>
          </a:bodyPr>
          <a:lstStyle/>
          <a:p>
            <a:pPr marL="228600" indent="-228600">
              <a:buFont typeface="+mj-lt"/>
              <a:buAutoNum type="arabicPeriod"/>
            </a:pPr>
            <a:r>
              <a:rPr lang="ca-ES" sz="1200" b="0" dirty="0" smtClean="0"/>
              <a:t>A la pantalla de creació de projecte, repassar les dades i assignar el proveïdor corresponent del grups de projectes. Clicar al botó de desplegable del camp </a:t>
            </a:r>
            <a:r>
              <a:rPr lang="ca-ES" sz="1200" dirty="0" err="1" smtClean="0"/>
              <a:t>Supplier</a:t>
            </a:r>
            <a:r>
              <a:rPr lang="ca-ES" sz="1200" dirty="0" smtClean="0"/>
              <a:t> </a:t>
            </a:r>
            <a:r>
              <a:rPr lang="ca-ES" sz="1200" dirty="0" err="1" smtClean="0"/>
              <a:t>user</a:t>
            </a:r>
            <a:r>
              <a:rPr lang="ca-ES" sz="1200" dirty="0" smtClean="0"/>
              <a:t> </a:t>
            </a: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589431" y="3817310"/>
            <a:ext cx="3779457" cy="1857421"/>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t>Seleccionar el proveïdor corresponent a aquest projecte.</a:t>
            </a:r>
          </a:p>
          <a:p>
            <a:pPr marL="228600" indent="-228600">
              <a:buFont typeface="+mj-lt"/>
              <a:buAutoNum type="arabicPeriod" startAt="2"/>
            </a:pPr>
            <a:r>
              <a:rPr lang="ca-ES" sz="1200" b="0" dirty="0" smtClean="0"/>
              <a:t>Clicar el botó </a:t>
            </a:r>
            <a:r>
              <a:rPr lang="ca-ES" sz="1200" dirty="0" smtClean="0"/>
              <a:t>Add.</a:t>
            </a:r>
          </a:p>
          <a:p>
            <a:pPr marL="228600" indent="-228600">
              <a:buFont typeface="+mj-lt"/>
              <a:buAutoNum type="arabicPeriod" startAt="2"/>
            </a:pPr>
            <a:endParaRPr lang="ca-ES" sz="1200" dirty="0"/>
          </a:p>
        </p:txBody>
      </p:sp>
      <p:sp>
        <p:nvSpPr>
          <p:cNvPr id="31" name="Isosceles Triangle 30"/>
          <p:cNvSpPr/>
          <p:nvPr/>
        </p:nvSpPr>
        <p:spPr bwMode="auto">
          <a:xfrm rot="5400000">
            <a:off x="5068496" y="446389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40422" y="28659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407992" y="39369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4" name="Oval 35"/>
          <p:cNvSpPr/>
          <p:nvPr/>
        </p:nvSpPr>
        <p:spPr bwMode="auto">
          <a:xfrm>
            <a:off x="334629" y="489448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grpSp>
        <p:nvGrpSpPr>
          <p:cNvPr id="2" name="1 Grupo"/>
          <p:cNvGrpSpPr/>
          <p:nvPr/>
        </p:nvGrpSpPr>
        <p:grpSpPr>
          <a:xfrm>
            <a:off x="594735" y="1409848"/>
            <a:ext cx="4183262" cy="2235877"/>
            <a:chOff x="594735" y="1409848"/>
            <a:chExt cx="4183262" cy="2509009"/>
          </a:xfrm>
        </p:grpSpPr>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735" y="1409848"/>
              <a:ext cx="4183262" cy="2509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9"/>
            <p:cNvCxnSpPr/>
            <p:nvPr/>
          </p:nvCxnSpPr>
          <p:spPr bwMode="auto">
            <a:xfrm flipH="1" flipV="1">
              <a:off x="1864789" y="2821035"/>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189" y="5905686"/>
            <a:ext cx="272415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26"/>
          <p:cNvSpPr txBox="1"/>
          <p:nvPr/>
        </p:nvSpPr>
        <p:spPr>
          <a:xfrm>
            <a:off x="5589430" y="5805878"/>
            <a:ext cx="3779457" cy="656503"/>
          </a:xfrm>
          <a:prstGeom prst="rect">
            <a:avLst/>
          </a:prstGeom>
          <a:noFill/>
          <a:ln>
            <a:solidFill>
              <a:schemeClr val="accent1"/>
            </a:solidFill>
          </a:ln>
        </p:spPr>
        <p:txBody>
          <a:bodyPr wrap="square" rtlCol="0" anchor="ctr">
            <a:noAutofit/>
          </a:bodyPr>
          <a:lstStyle/>
          <a:p>
            <a:pPr marL="228600" indent="-228600">
              <a:buFont typeface="+mj-lt"/>
              <a:buAutoNum type="arabicPeriod" startAt="5"/>
            </a:pPr>
            <a:r>
              <a:rPr lang="ca-ES" sz="1200" b="0" dirty="0" smtClean="0"/>
              <a:t>Clicar el botó </a:t>
            </a:r>
            <a:r>
              <a:rPr lang="ca-ES" sz="1200" dirty="0" err="1" smtClean="0"/>
              <a:t>Save</a:t>
            </a:r>
            <a:r>
              <a:rPr lang="ca-ES" sz="1200" dirty="0" smtClean="0"/>
              <a:t> </a:t>
            </a:r>
            <a:r>
              <a:rPr lang="ca-ES" sz="1200" b="0" dirty="0" smtClean="0"/>
              <a:t>per romandre al pestanya de propietats particularitzar les dades del projectes per el proveïdor seleccionat. </a:t>
            </a:r>
            <a:endParaRPr lang="ca-ES" sz="1200" dirty="0" smtClean="0"/>
          </a:p>
        </p:txBody>
      </p:sp>
      <p:sp>
        <p:nvSpPr>
          <p:cNvPr id="33" name="Rectangle 18"/>
          <p:cNvSpPr/>
          <p:nvPr/>
        </p:nvSpPr>
        <p:spPr bwMode="auto">
          <a:xfrm>
            <a:off x="713909" y="5949533"/>
            <a:ext cx="628003" cy="2322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Oval 35"/>
          <p:cNvSpPr/>
          <p:nvPr/>
        </p:nvSpPr>
        <p:spPr bwMode="auto">
          <a:xfrm>
            <a:off x="379871" y="580587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5</a:t>
            </a:r>
          </a:p>
        </p:txBody>
      </p:sp>
    </p:spTree>
    <p:extLst>
      <p:ext uri="{BB962C8B-B14F-4D97-AF65-F5344CB8AC3E}">
        <p14:creationId xmlns:p14="http://schemas.microsoft.com/office/powerpoint/2010/main" val="4235488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644189" y="5086311"/>
            <a:ext cx="2724150" cy="390525"/>
            <a:chOff x="644189" y="5086311"/>
            <a:chExt cx="2724150" cy="390525"/>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4189" y="5086311"/>
              <a:ext cx="272415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18"/>
            <p:cNvSpPr/>
            <p:nvPr/>
          </p:nvSpPr>
          <p:spPr bwMode="auto">
            <a:xfrm>
              <a:off x="713909" y="5130158"/>
              <a:ext cx="1827410" cy="2582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7" name="6 Grupo"/>
          <p:cNvGrpSpPr/>
          <p:nvPr/>
        </p:nvGrpSpPr>
        <p:grpSpPr>
          <a:xfrm>
            <a:off x="644189" y="3053940"/>
            <a:ext cx="3695700" cy="1884777"/>
            <a:chOff x="644189" y="3053940"/>
            <a:chExt cx="3695700" cy="1884777"/>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189" y="3053940"/>
              <a:ext cx="36957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0" name="Straight Arrow Connector 9"/>
            <p:cNvCxnSpPr/>
            <p:nvPr/>
          </p:nvCxnSpPr>
          <p:spPr bwMode="auto">
            <a:xfrm flipH="1" flipV="1">
              <a:off x="3398270" y="4202205"/>
              <a:ext cx="292090" cy="22141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9"/>
            <p:cNvCxnSpPr/>
            <p:nvPr/>
          </p:nvCxnSpPr>
          <p:spPr bwMode="auto">
            <a:xfrm flipH="1" flipV="1">
              <a:off x="3863645" y="4717300"/>
              <a:ext cx="292090" cy="22141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6.2.3 Creació de </a:t>
            </a:r>
            <a:r>
              <a:rPr lang="ca-ES" sz="1600" dirty="0" err="1" smtClean="0">
                <a:solidFill>
                  <a:schemeClr val="bg2">
                    <a:lumMod val="50000"/>
                  </a:schemeClr>
                </a:solidFill>
              </a:rPr>
              <a:t>sub</a:t>
            </a:r>
            <a:r>
              <a:rPr lang="ca-ES" sz="1600" dirty="0" smtClean="0">
                <a:solidFill>
                  <a:schemeClr val="bg2">
                    <a:lumMod val="50000"/>
                  </a:schemeClr>
                </a:solidFill>
              </a:rPr>
              <a:t>-projectes (3/3)</a:t>
            </a:r>
            <a:endParaRPr lang="ca-ES" sz="1600" dirty="0">
              <a:solidFill>
                <a:schemeClr val="bg2">
                  <a:lumMod val="50000"/>
                </a:schemeClr>
              </a:solidFill>
            </a:endParaRPr>
          </a:p>
        </p:txBody>
      </p:sp>
      <p:sp>
        <p:nvSpPr>
          <p:cNvPr id="12" name="TextBox 11"/>
          <p:cNvSpPr txBox="1"/>
          <p:nvPr/>
        </p:nvSpPr>
        <p:spPr>
          <a:xfrm>
            <a:off x="5589431" y="1549402"/>
            <a:ext cx="3779457" cy="1316566"/>
          </a:xfrm>
          <a:prstGeom prst="rect">
            <a:avLst/>
          </a:prstGeom>
          <a:noFill/>
          <a:ln>
            <a:solidFill>
              <a:schemeClr val="accent1"/>
            </a:solidFill>
          </a:ln>
        </p:spPr>
        <p:txBody>
          <a:bodyPr wrap="square" rtlCol="0" anchor="ctr">
            <a:noAutofit/>
          </a:bodyPr>
          <a:lstStyle/>
          <a:p>
            <a:pPr marL="228600" indent="-228600">
              <a:buFont typeface="+mj-lt"/>
              <a:buAutoNum type="arabicPeriod" startAt="6"/>
            </a:pPr>
            <a:r>
              <a:rPr lang="ca-ES" sz="1200" b="0" dirty="0" smtClean="0"/>
              <a:t>Desplegar la pestanya </a:t>
            </a:r>
            <a:r>
              <a:rPr lang="ca-ES" sz="1200" dirty="0" err="1" smtClean="0"/>
              <a:t>Properties</a:t>
            </a:r>
            <a:r>
              <a:rPr lang="ca-ES" sz="1200" b="0" dirty="0" smtClean="0"/>
              <a:t> del projectes i accedir a la secció</a:t>
            </a:r>
            <a:r>
              <a:rPr lang="ca-ES" sz="1200" dirty="0" smtClean="0"/>
              <a:t> </a:t>
            </a:r>
            <a:r>
              <a:rPr lang="ca-ES" sz="1200" dirty="0" err="1" smtClean="0"/>
              <a:t>Schedule</a:t>
            </a:r>
            <a:r>
              <a:rPr lang="ca-ES" sz="1200" dirty="0" smtClean="0"/>
              <a:t> &amp; Performance. </a:t>
            </a:r>
          </a:p>
        </p:txBody>
      </p:sp>
      <p:sp>
        <p:nvSpPr>
          <p:cNvPr id="6" name="Isosceles Triangle 5"/>
          <p:cNvSpPr/>
          <p:nvPr/>
        </p:nvSpPr>
        <p:spPr bwMode="auto">
          <a:xfrm rot="5400000">
            <a:off x="4879709" y="21607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5606835" y="3044999"/>
            <a:ext cx="3779457" cy="1857421"/>
          </a:xfrm>
          <a:prstGeom prst="rect">
            <a:avLst/>
          </a:prstGeom>
          <a:noFill/>
          <a:ln>
            <a:solidFill>
              <a:schemeClr val="accent1"/>
            </a:solidFill>
          </a:ln>
        </p:spPr>
        <p:txBody>
          <a:bodyPr wrap="square" rtlCol="0" anchor="ctr">
            <a:noAutofit/>
          </a:bodyPr>
          <a:lstStyle/>
          <a:p>
            <a:pPr marL="228600" indent="-228600">
              <a:buFont typeface="+mj-lt"/>
              <a:buAutoNum type="arabicPeriod" startAt="7"/>
            </a:pPr>
            <a:r>
              <a:rPr lang="ca-ES" sz="1200" b="0" dirty="0" smtClean="0"/>
              <a:t>Introduir l’esforç en hores al camp </a:t>
            </a:r>
            <a:r>
              <a:rPr lang="ca-ES" sz="1200" dirty="0" err="1" smtClean="0"/>
              <a:t>Effort</a:t>
            </a:r>
            <a:r>
              <a:rPr lang="ca-ES" sz="1200" dirty="0" smtClean="0"/>
              <a:t>(</a:t>
            </a:r>
            <a:r>
              <a:rPr lang="ca-ES" sz="1200" dirty="0" err="1" smtClean="0"/>
              <a:t>Hours</a:t>
            </a:r>
            <a:r>
              <a:rPr lang="ca-ES" sz="1200" dirty="0" smtClean="0"/>
              <a:t>) </a:t>
            </a:r>
            <a:r>
              <a:rPr lang="ca-ES" sz="1200" b="0" dirty="0" smtClean="0"/>
              <a:t>cost al camp </a:t>
            </a:r>
            <a:r>
              <a:rPr lang="ca-ES" sz="1200" dirty="0" err="1" smtClean="0"/>
              <a:t>Planned</a:t>
            </a:r>
            <a:r>
              <a:rPr lang="ca-ES" sz="1200" dirty="0" smtClean="0"/>
              <a:t> Capital Cost </a:t>
            </a:r>
            <a:r>
              <a:rPr lang="ca-ES" sz="1200" b="0" dirty="0" smtClean="0"/>
              <a:t> i</a:t>
            </a:r>
            <a:r>
              <a:rPr lang="ca-ES" sz="1200" dirty="0" smtClean="0">
                <a:solidFill>
                  <a:srgbClr val="FF0000"/>
                </a:solidFill>
              </a:rPr>
              <a:t> </a:t>
            </a:r>
            <a:r>
              <a:rPr lang="ca-ES" sz="1200" dirty="0" smtClean="0">
                <a:solidFill>
                  <a:srgbClr val="003300"/>
                </a:solidFill>
              </a:rPr>
              <a:t>Dates </a:t>
            </a:r>
            <a:r>
              <a:rPr lang="ca-ES" sz="1200" dirty="0" err="1" smtClean="0">
                <a:solidFill>
                  <a:srgbClr val="003300"/>
                </a:solidFill>
              </a:rPr>
              <a:t>Expected</a:t>
            </a:r>
            <a:r>
              <a:rPr lang="ca-ES" sz="1200" dirty="0" smtClean="0">
                <a:solidFill>
                  <a:srgbClr val="003300"/>
                </a:solidFill>
              </a:rPr>
              <a:t> </a:t>
            </a:r>
            <a:r>
              <a:rPr lang="ca-ES" sz="1200" dirty="0" err="1" smtClean="0">
                <a:solidFill>
                  <a:srgbClr val="003300"/>
                </a:solidFill>
              </a:rPr>
              <a:t>Start</a:t>
            </a:r>
            <a:r>
              <a:rPr lang="ca-ES" sz="1200" dirty="0" smtClean="0">
                <a:solidFill>
                  <a:srgbClr val="003300"/>
                </a:solidFill>
              </a:rPr>
              <a:t> / </a:t>
            </a:r>
            <a:r>
              <a:rPr lang="ca-ES" sz="1200" dirty="0" err="1" smtClean="0">
                <a:solidFill>
                  <a:srgbClr val="003300"/>
                </a:solidFill>
              </a:rPr>
              <a:t>Finish</a:t>
            </a:r>
            <a:r>
              <a:rPr lang="ca-ES" sz="1200" dirty="0" smtClean="0">
                <a:solidFill>
                  <a:srgbClr val="FF0000"/>
                </a:solidFill>
              </a:rPr>
              <a:t> </a:t>
            </a:r>
            <a:r>
              <a:rPr lang="ca-ES" sz="1200" b="0" dirty="0" smtClean="0"/>
              <a:t>corresponent a projecte d’aquest proveïdor donat que per defecte s’haurà copiat l’import i hores totals que figuraven a la idea multiproveïdor origen.</a:t>
            </a:r>
            <a:endParaRPr lang="ca-ES" sz="1200" dirty="0" smtClean="0"/>
          </a:p>
        </p:txBody>
      </p:sp>
      <p:sp>
        <p:nvSpPr>
          <p:cNvPr id="31" name="Isosceles Triangle 30"/>
          <p:cNvSpPr/>
          <p:nvPr/>
        </p:nvSpPr>
        <p:spPr bwMode="auto">
          <a:xfrm rot="5400000">
            <a:off x="4891583" y="391093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85975" y="304499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32" name="TextBox 26"/>
          <p:cNvSpPr txBox="1"/>
          <p:nvPr/>
        </p:nvSpPr>
        <p:spPr>
          <a:xfrm>
            <a:off x="5589430" y="5086311"/>
            <a:ext cx="3779457" cy="556695"/>
          </a:xfrm>
          <a:prstGeom prst="rect">
            <a:avLst/>
          </a:prstGeom>
          <a:noFill/>
          <a:ln>
            <a:solidFill>
              <a:schemeClr val="accent1"/>
            </a:solidFill>
          </a:ln>
        </p:spPr>
        <p:txBody>
          <a:bodyPr wrap="square" rtlCol="0" anchor="ctr">
            <a:noAutofit/>
          </a:bodyPr>
          <a:lstStyle/>
          <a:p>
            <a:pPr marL="228600" indent="-228600">
              <a:buFont typeface="+mj-lt"/>
              <a:buAutoNum type="arabicPeriod" startAt="5"/>
            </a:pPr>
            <a:r>
              <a:rPr lang="ca-ES" sz="1200" b="0" dirty="0" smtClean="0"/>
              <a:t>Clicar el botó </a:t>
            </a:r>
            <a:r>
              <a:rPr lang="ca-ES" sz="1200" dirty="0" err="1" smtClean="0"/>
              <a:t>Save</a:t>
            </a:r>
            <a:r>
              <a:rPr lang="ca-ES" sz="1200" dirty="0" smtClean="0"/>
              <a:t> o </a:t>
            </a:r>
            <a:r>
              <a:rPr lang="ca-ES" sz="1200" dirty="0" err="1" smtClean="0"/>
              <a:t>Save</a:t>
            </a:r>
            <a:r>
              <a:rPr lang="ca-ES" sz="1200" dirty="0" smtClean="0"/>
              <a:t> </a:t>
            </a:r>
            <a:r>
              <a:rPr lang="ca-ES" sz="1200" dirty="0" err="1" smtClean="0"/>
              <a:t>And</a:t>
            </a:r>
            <a:r>
              <a:rPr lang="ca-ES" sz="1200" dirty="0" smtClean="0"/>
              <a:t> </a:t>
            </a:r>
            <a:r>
              <a:rPr lang="ca-ES" sz="1200" dirty="0" err="1" smtClean="0"/>
              <a:t>Return</a:t>
            </a:r>
            <a:endParaRPr lang="ca-ES" sz="1200" dirty="0" smtClean="0"/>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735" y="1421674"/>
            <a:ext cx="3095625" cy="144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Arrow Connector 9"/>
          <p:cNvCxnSpPr/>
          <p:nvPr/>
        </p:nvCxnSpPr>
        <p:spPr bwMode="auto">
          <a:xfrm flipH="1" flipV="1">
            <a:off x="2933568" y="2119363"/>
            <a:ext cx="292090" cy="22141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Isosceles Triangle 30"/>
          <p:cNvSpPr/>
          <p:nvPr/>
        </p:nvSpPr>
        <p:spPr bwMode="auto">
          <a:xfrm rot="5400000">
            <a:off x="4879708" y="52202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352364" y="506676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8</a:t>
            </a:r>
            <a:endParaRPr lang="ca-ES" sz="1600" dirty="0">
              <a:solidFill>
                <a:schemeClr val="bg1"/>
              </a:solidFill>
            </a:endParaRPr>
          </a:p>
        </p:txBody>
      </p:sp>
    </p:spTree>
    <p:extLst>
      <p:ext uri="{BB962C8B-B14F-4D97-AF65-F5344CB8AC3E}">
        <p14:creationId xmlns:p14="http://schemas.microsoft.com/office/powerpoint/2010/main" val="131461256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649394" y="3872572"/>
            <a:ext cx="4296094" cy="2475634"/>
            <a:chOff x="649394" y="3872572"/>
            <a:chExt cx="3895885" cy="2475634"/>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394" y="3872572"/>
              <a:ext cx="3895885" cy="247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6 Grupo"/>
            <p:cNvGrpSpPr/>
            <p:nvPr/>
          </p:nvGrpSpPr>
          <p:grpSpPr>
            <a:xfrm>
              <a:off x="1952071" y="4330100"/>
              <a:ext cx="1812301" cy="1933260"/>
              <a:chOff x="1970686" y="4299568"/>
              <a:chExt cx="1812301" cy="1933260"/>
            </a:xfrm>
          </p:grpSpPr>
          <p:cxnSp>
            <p:nvCxnSpPr>
              <p:cNvPr id="37" name="Straight Arrow Connector 9"/>
              <p:cNvCxnSpPr/>
              <p:nvPr/>
            </p:nvCxnSpPr>
            <p:spPr bwMode="auto">
              <a:xfrm flipH="1" flipV="1">
                <a:off x="2126364" y="4426648"/>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9"/>
              <p:cNvCxnSpPr/>
              <p:nvPr/>
            </p:nvCxnSpPr>
            <p:spPr bwMode="auto">
              <a:xfrm flipH="1" flipV="1">
                <a:off x="1970686" y="5000902"/>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9"/>
              <p:cNvCxnSpPr/>
              <p:nvPr/>
            </p:nvCxnSpPr>
            <p:spPr bwMode="auto">
              <a:xfrm flipV="1">
                <a:off x="3362125" y="4299568"/>
                <a:ext cx="420862" cy="24846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9"/>
              <p:cNvCxnSpPr/>
              <p:nvPr/>
            </p:nvCxnSpPr>
            <p:spPr bwMode="auto">
              <a:xfrm flipH="1" flipV="1">
                <a:off x="2371897" y="5831963"/>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9"/>
              <p:cNvCxnSpPr/>
              <p:nvPr/>
            </p:nvCxnSpPr>
            <p:spPr bwMode="auto">
              <a:xfrm flipH="1" flipV="1">
                <a:off x="2357471" y="5984363"/>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6.2.4 Creació de programa (1/3)</a:t>
            </a:r>
            <a:endParaRPr lang="ca-ES" sz="1600" dirty="0">
              <a:solidFill>
                <a:schemeClr val="bg2">
                  <a:lumMod val="50000"/>
                </a:schemeClr>
              </a:solidFill>
            </a:endParaRP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rPr>
              <a:t>Portfolio</a:t>
            </a:r>
            <a:r>
              <a:rPr lang="ca-ES" sz="1200" b="0" i="1" dirty="0" smtClean="0">
                <a:latin typeface="+mn-lt"/>
              </a:rPr>
              <a:t> Management -&gt; </a:t>
            </a:r>
            <a:r>
              <a:rPr lang="ca-ES" sz="1200" b="0" i="1" dirty="0" err="1" smtClean="0">
                <a:latin typeface="+mn-lt"/>
              </a:rPr>
              <a:t>Programs</a:t>
            </a:r>
            <a:endParaRPr lang="ca-ES" sz="1200" b="0" i="1" dirty="0" smtClean="0">
              <a:latin typeface="+mn-lt"/>
            </a:endParaRPr>
          </a:p>
        </p:txBody>
      </p:sp>
      <p:sp>
        <p:nvSpPr>
          <p:cNvPr id="6" name="Isosceles Triangle 5"/>
          <p:cNvSpPr/>
          <p:nvPr/>
        </p:nvSpPr>
        <p:spPr bwMode="auto">
          <a:xfrm rot="5400000">
            <a:off x="5068497" y="21607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2" name="Group 21"/>
          <p:cNvGrpSpPr/>
          <p:nvPr/>
        </p:nvGrpSpPr>
        <p:grpSpPr>
          <a:xfrm>
            <a:off x="649394" y="1549401"/>
            <a:ext cx="4296094" cy="1375543"/>
            <a:chOff x="868337" y="1549401"/>
            <a:chExt cx="3898230" cy="1375543"/>
          </a:xfrm>
        </p:grpSpPr>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2932281" y="2112939"/>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20"/>
          <p:cNvGrpSpPr/>
          <p:nvPr/>
        </p:nvGrpSpPr>
        <p:grpSpPr>
          <a:xfrm>
            <a:off x="819590" y="3130893"/>
            <a:ext cx="3955702" cy="442912"/>
            <a:chOff x="837519" y="3314700"/>
            <a:chExt cx="4057650" cy="43180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519" y="3358680"/>
              <a:ext cx="40576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1443012" y="3314700"/>
              <a:ext cx="635000" cy="4318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6" name="TextBox 25"/>
          <p:cNvSpPr txBox="1"/>
          <p:nvPr/>
        </p:nvSpPr>
        <p:spPr>
          <a:xfrm>
            <a:off x="5589431" y="3856395"/>
            <a:ext cx="3779457" cy="2710660"/>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A la pantalla de creació de programes </a:t>
            </a:r>
            <a:r>
              <a:rPr lang="ca-ES" sz="1200" b="0" dirty="0" err="1" smtClean="0">
                <a:latin typeface="+mn-lt"/>
              </a:rPr>
              <a:t>ompir</a:t>
            </a:r>
            <a:r>
              <a:rPr lang="ca-ES" sz="1200" b="0" dirty="0" smtClean="0">
                <a:latin typeface="+mn-lt"/>
              </a:rPr>
              <a:t> es següents camps:</a:t>
            </a:r>
          </a:p>
          <a:p>
            <a:pPr marL="635000" lvl="1" indent="-177800">
              <a:spcBef>
                <a:spcPts val="0"/>
              </a:spcBef>
              <a:buFont typeface="Arial" panose="020B0604020202020204" pitchFamily="34" charset="0"/>
              <a:buChar char="•"/>
            </a:pPr>
            <a:r>
              <a:rPr lang="ca-ES" sz="1200" dirty="0" err="1" smtClean="0">
                <a:latin typeface="+mn-lt"/>
              </a:rPr>
              <a:t>Program</a:t>
            </a:r>
            <a:r>
              <a:rPr lang="ca-ES" sz="1200" dirty="0" smtClean="0">
                <a:latin typeface="+mn-lt"/>
              </a:rPr>
              <a:t> </a:t>
            </a:r>
            <a:r>
              <a:rPr lang="ca-ES" sz="1200" dirty="0" err="1" smtClean="0">
                <a:latin typeface="+mn-lt"/>
              </a:rPr>
              <a:t>Name</a:t>
            </a:r>
            <a:endParaRPr lang="ca-ES" sz="1200" dirty="0" smtClean="0">
              <a:latin typeface="+mn-lt"/>
            </a:endParaRPr>
          </a:p>
          <a:p>
            <a:pPr marL="635000" lvl="1" indent="-177800">
              <a:spcBef>
                <a:spcPts val="0"/>
              </a:spcBef>
              <a:buFont typeface="Arial" panose="020B0604020202020204" pitchFamily="34" charset="0"/>
              <a:buChar char="•"/>
            </a:pPr>
            <a:r>
              <a:rPr lang="ca-ES" sz="1200" dirty="0" err="1" smtClean="0">
                <a:latin typeface="+mn-lt"/>
              </a:rPr>
              <a:t>Start</a:t>
            </a:r>
            <a:r>
              <a:rPr lang="ca-ES" sz="1200" dirty="0" smtClean="0">
                <a:latin typeface="+mn-lt"/>
              </a:rPr>
              <a:t> / </a:t>
            </a:r>
            <a:r>
              <a:rPr lang="ca-ES" sz="1200" dirty="0" err="1" smtClean="0">
                <a:latin typeface="+mn-lt"/>
              </a:rPr>
              <a:t>Finish</a:t>
            </a:r>
            <a:r>
              <a:rPr lang="ca-ES" sz="1200" dirty="0" smtClean="0">
                <a:latin typeface="+mn-lt"/>
              </a:rPr>
              <a:t> </a:t>
            </a:r>
            <a:r>
              <a:rPr lang="ca-ES" sz="1200" dirty="0" err="1" smtClean="0">
                <a:latin typeface="+mn-lt"/>
              </a:rPr>
              <a:t>Date</a:t>
            </a:r>
            <a:endParaRPr lang="ca-ES" sz="1200" dirty="0" smtClean="0">
              <a:latin typeface="+mn-lt"/>
            </a:endParaRPr>
          </a:p>
          <a:p>
            <a:pPr marL="635000" lvl="1" indent="-177800">
              <a:spcBef>
                <a:spcPts val="0"/>
              </a:spcBef>
              <a:buFont typeface="Arial" panose="020B0604020202020204" pitchFamily="34" charset="0"/>
              <a:buChar char="•"/>
            </a:pPr>
            <a:r>
              <a:rPr lang="ca-ES" sz="1200" dirty="0" err="1" smtClean="0">
                <a:latin typeface="+mn-lt"/>
              </a:rPr>
              <a:t>Solutions</a:t>
            </a:r>
            <a:r>
              <a:rPr lang="ca-ES" sz="1200" dirty="0" smtClean="0">
                <a:latin typeface="+mn-lt"/>
              </a:rPr>
              <a:t> </a:t>
            </a:r>
            <a:r>
              <a:rPr lang="ca-ES" sz="1200" dirty="0" err="1" smtClean="0">
                <a:latin typeface="+mn-lt"/>
              </a:rPr>
              <a:t>Responsible</a:t>
            </a:r>
            <a:r>
              <a:rPr lang="ca-ES" sz="1200" b="0" dirty="0" smtClean="0">
                <a:latin typeface="+mn-lt"/>
              </a:rPr>
              <a:t>: Responsable de Solució</a:t>
            </a:r>
          </a:p>
          <a:p>
            <a:pPr marL="635000" lvl="1" indent="-177800">
              <a:spcBef>
                <a:spcPts val="0"/>
              </a:spcBef>
              <a:buFont typeface="Arial" panose="020B0604020202020204" pitchFamily="34" charset="0"/>
              <a:buChar char="•"/>
            </a:pPr>
            <a:r>
              <a:rPr lang="ca-ES" sz="1200" dirty="0" smtClean="0">
                <a:latin typeface="+mn-lt"/>
              </a:rPr>
              <a:t>OBS CTTI</a:t>
            </a:r>
            <a:r>
              <a:rPr lang="ca-ES" sz="1200" b="0" dirty="0" smtClean="0">
                <a:latin typeface="+mn-lt"/>
              </a:rPr>
              <a:t>: Àrea de C TTI al que pertany</a:t>
            </a:r>
          </a:p>
          <a:p>
            <a:pPr marL="635000" lvl="1" indent="-177800">
              <a:spcBef>
                <a:spcPts val="0"/>
              </a:spcBef>
              <a:buFont typeface="Arial" panose="020B0604020202020204" pitchFamily="34" charset="0"/>
              <a:buChar char="•"/>
            </a:pPr>
            <a:r>
              <a:rPr lang="ca-ES" sz="1200" dirty="0" smtClean="0">
                <a:latin typeface="+mn-lt"/>
              </a:rPr>
              <a:t>OBS Sponsor</a:t>
            </a:r>
            <a:r>
              <a:rPr lang="ca-ES" sz="1200" b="0" dirty="0" smtClean="0">
                <a:latin typeface="+mn-lt"/>
              </a:rPr>
              <a:t>: Promotor</a:t>
            </a:r>
            <a:endParaRPr lang="ca-ES" sz="1200" dirty="0" smtClean="0">
              <a:latin typeface="+mn-lt"/>
            </a:endParaRPr>
          </a:p>
          <a:p>
            <a:pPr marL="342900" indent="-342900">
              <a:buFont typeface="+mj-lt"/>
              <a:buAutoNum type="arabicPeriod" startAt="3"/>
            </a:pPr>
            <a:r>
              <a:rPr lang="ca-ES" sz="1200" b="0" dirty="0" smtClean="0">
                <a:latin typeface="+mn-lt"/>
              </a:rPr>
              <a:t>Al acabar cliquem </a:t>
            </a:r>
            <a:r>
              <a:rPr lang="ca-ES" sz="1200" dirty="0" err="1" smtClean="0">
                <a:latin typeface="+mn-lt"/>
              </a:rPr>
              <a:t>Save</a:t>
            </a:r>
            <a:r>
              <a:rPr lang="ca-ES" sz="1200" b="0" dirty="0" smtClean="0">
                <a:latin typeface="+mn-lt"/>
              </a:rPr>
              <a:t>, per romandre a la pantalla de propietats i afegir els </a:t>
            </a:r>
            <a:r>
              <a:rPr lang="ca-ES" sz="1200" b="0" dirty="0" err="1" smtClean="0">
                <a:latin typeface="+mn-lt"/>
              </a:rPr>
              <a:t>sub</a:t>
            </a:r>
            <a:r>
              <a:rPr lang="ca-ES" sz="1200" b="0" dirty="0" smtClean="0">
                <a:latin typeface="+mn-lt"/>
              </a:rPr>
              <a:t>-projectes.</a:t>
            </a:r>
          </a:p>
        </p:txBody>
      </p:sp>
      <p:sp>
        <p:nvSpPr>
          <p:cNvPr id="27" name="TextBox 26"/>
          <p:cNvSpPr txBox="1"/>
          <p:nvPr/>
        </p:nvSpPr>
        <p:spPr>
          <a:xfrm>
            <a:off x="5589431" y="3050948"/>
            <a:ext cx="3779457" cy="602803"/>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Quan veiem la llista de programes, a baix a l’esquerra clicar el botó  </a:t>
            </a:r>
            <a:r>
              <a:rPr lang="ca-ES" sz="1200" dirty="0" smtClean="0">
                <a:latin typeface="+mn-lt"/>
              </a:rPr>
              <a:t>New</a:t>
            </a:r>
            <a:r>
              <a:rPr lang="ca-ES" sz="1200" b="0" dirty="0" smtClean="0">
                <a:latin typeface="+mn-lt"/>
              </a:rPr>
              <a:t>.</a:t>
            </a:r>
          </a:p>
        </p:txBody>
      </p:sp>
      <p:sp>
        <p:nvSpPr>
          <p:cNvPr id="31" name="Isosceles Triangle 30"/>
          <p:cNvSpPr/>
          <p:nvPr/>
        </p:nvSpPr>
        <p:spPr bwMode="auto">
          <a:xfrm rot="5400000">
            <a:off x="5068497" y="49244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5068497" y="32758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33823" y="316437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6" name="Oval 35"/>
          <p:cNvSpPr/>
          <p:nvPr/>
        </p:nvSpPr>
        <p:spPr bwMode="auto">
          <a:xfrm>
            <a:off x="455946" y="368459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34" name="Oval 35"/>
          <p:cNvSpPr/>
          <p:nvPr/>
        </p:nvSpPr>
        <p:spPr bwMode="auto">
          <a:xfrm>
            <a:off x="340423" y="57470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
        <p:nvSpPr>
          <p:cNvPr id="43" name="Rectangle 18"/>
          <p:cNvSpPr/>
          <p:nvPr/>
        </p:nvSpPr>
        <p:spPr bwMode="auto">
          <a:xfrm>
            <a:off x="663182" y="6075335"/>
            <a:ext cx="476029" cy="2372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90212628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520565" y="4429496"/>
            <a:ext cx="3997575" cy="1959429"/>
            <a:chOff x="520566" y="4429496"/>
            <a:chExt cx="3908930" cy="195942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0566" y="4429496"/>
              <a:ext cx="3908930" cy="1959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18"/>
            <p:cNvSpPr/>
            <p:nvPr/>
          </p:nvSpPr>
          <p:spPr bwMode="auto">
            <a:xfrm>
              <a:off x="660779" y="5261029"/>
              <a:ext cx="660043" cy="2372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29" name="Straight Arrow Connector 9"/>
            <p:cNvCxnSpPr/>
            <p:nvPr/>
          </p:nvCxnSpPr>
          <p:spPr bwMode="auto">
            <a:xfrm flipH="1">
              <a:off x="848496" y="5795158"/>
              <a:ext cx="292090" cy="1976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9"/>
            <p:cNvCxnSpPr/>
            <p:nvPr/>
          </p:nvCxnSpPr>
          <p:spPr bwMode="auto">
            <a:xfrm flipH="1">
              <a:off x="854851" y="5893980"/>
              <a:ext cx="292090" cy="1976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ectangle 18"/>
            <p:cNvSpPr/>
            <p:nvPr/>
          </p:nvSpPr>
          <p:spPr bwMode="auto">
            <a:xfrm>
              <a:off x="529319" y="6238037"/>
              <a:ext cx="791503" cy="15088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9" name="8 Grupo"/>
          <p:cNvGrpSpPr/>
          <p:nvPr/>
        </p:nvGrpSpPr>
        <p:grpSpPr>
          <a:xfrm>
            <a:off x="527166" y="3164376"/>
            <a:ext cx="3990975" cy="1189037"/>
            <a:chOff x="527166" y="3164376"/>
            <a:chExt cx="3990975" cy="1189037"/>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166" y="3164376"/>
              <a:ext cx="3990975" cy="1181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18"/>
            <p:cNvSpPr/>
            <p:nvPr/>
          </p:nvSpPr>
          <p:spPr bwMode="auto">
            <a:xfrm>
              <a:off x="703886" y="4116167"/>
              <a:ext cx="581311" cy="2372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5" name="4 Grupo"/>
          <p:cNvGrpSpPr/>
          <p:nvPr/>
        </p:nvGrpSpPr>
        <p:grpSpPr>
          <a:xfrm>
            <a:off x="527166" y="1554432"/>
            <a:ext cx="2990850" cy="1370512"/>
            <a:chOff x="527166" y="1554431"/>
            <a:chExt cx="2990850" cy="1496517"/>
          </a:xfrm>
        </p:grpSpPr>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166" y="1554431"/>
              <a:ext cx="2990850" cy="149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9"/>
            <p:cNvCxnSpPr/>
            <p:nvPr/>
          </p:nvCxnSpPr>
          <p:spPr bwMode="auto">
            <a:xfrm flipH="1" flipV="1">
              <a:off x="1320822" y="2059033"/>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6.2.4 Creació de programa (2/3)</a:t>
            </a:r>
            <a:endParaRPr lang="ca-ES" sz="1600" dirty="0">
              <a:solidFill>
                <a:schemeClr val="bg2">
                  <a:lumMod val="50000"/>
                </a:schemeClr>
              </a:solidFill>
            </a:endParaRPr>
          </a:p>
        </p:txBody>
      </p:sp>
      <p:sp>
        <p:nvSpPr>
          <p:cNvPr id="12" name="TextBox 11"/>
          <p:cNvSpPr txBox="1"/>
          <p:nvPr/>
        </p:nvSpPr>
        <p:spPr>
          <a:xfrm>
            <a:off x="5589431" y="154940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Desplegar la pestanya </a:t>
            </a:r>
            <a:r>
              <a:rPr lang="ca-ES" sz="1200" dirty="0" err="1" smtClean="0">
                <a:latin typeface="+mn-lt"/>
              </a:rPr>
              <a:t>Properties</a:t>
            </a:r>
            <a:r>
              <a:rPr lang="ca-ES" sz="1200" b="0" dirty="0" smtClean="0">
                <a:latin typeface="+mn-lt"/>
              </a:rPr>
              <a:t> i anar a la secció </a:t>
            </a:r>
            <a:r>
              <a:rPr lang="ca-ES" sz="1200" dirty="0" err="1" smtClean="0">
                <a:latin typeface="+mn-lt"/>
              </a:rPr>
              <a:t>Subprojects</a:t>
            </a:r>
            <a:r>
              <a:rPr lang="ca-ES" sz="1200" b="0" dirty="0" smtClean="0">
                <a:latin typeface="+mn-lt"/>
              </a:rPr>
              <a:t>.</a:t>
            </a:r>
            <a:endParaRPr lang="ca-ES" sz="1200" i="1" dirty="0" smtClean="0">
              <a:latin typeface="+mn-lt"/>
            </a:endParaRPr>
          </a:p>
        </p:txBody>
      </p:sp>
      <p:sp>
        <p:nvSpPr>
          <p:cNvPr id="6" name="Isosceles Triangle 5"/>
          <p:cNvSpPr/>
          <p:nvPr/>
        </p:nvSpPr>
        <p:spPr bwMode="auto">
          <a:xfrm rot="5400000">
            <a:off x="4915585" y="216763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589431" y="4429496"/>
            <a:ext cx="3779457" cy="2137559"/>
          </a:xfrm>
          <a:prstGeom prst="rect">
            <a:avLst/>
          </a:prstGeom>
          <a:noFill/>
          <a:ln>
            <a:solidFill>
              <a:schemeClr val="accent1"/>
            </a:solidFill>
          </a:ln>
        </p:spPr>
        <p:txBody>
          <a:bodyPr wrap="square" rtlCol="0" anchor="ctr">
            <a:noAutofit/>
          </a:bodyPr>
          <a:lstStyle/>
          <a:p>
            <a:pPr marL="342900" indent="-342900">
              <a:buFont typeface="+mj-lt"/>
              <a:buAutoNum type="arabicPeriod" startAt="7"/>
            </a:pPr>
            <a:r>
              <a:rPr lang="ca-ES" sz="1200" b="0" dirty="0" smtClean="0"/>
              <a:t>Fent servir les opcions de filtre, localitzar els projectes a incorporar al programa.</a:t>
            </a:r>
          </a:p>
          <a:p>
            <a:pPr marL="342900" indent="-342900">
              <a:buFont typeface="+mj-lt"/>
              <a:buAutoNum type="arabicPeriod" startAt="7"/>
            </a:pPr>
            <a:r>
              <a:rPr lang="ca-ES" sz="1200" b="0" dirty="0" smtClean="0"/>
              <a:t>Seleccionar el projectes a incorporar</a:t>
            </a:r>
          </a:p>
          <a:p>
            <a:pPr marL="342900" indent="-342900">
              <a:buFont typeface="+mj-lt"/>
              <a:buAutoNum type="arabicPeriod" startAt="7"/>
            </a:pPr>
            <a:r>
              <a:rPr lang="ca-ES" sz="1200" b="0" dirty="0" smtClean="0"/>
              <a:t>Clicar el botó </a:t>
            </a:r>
            <a:r>
              <a:rPr lang="ca-ES" sz="1200" dirty="0" smtClean="0"/>
              <a:t>Add. </a:t>
            </a:r>
            <a:r>
              <a:rPr lang="ca-ES" sz="1200" b="0" dirty="0" smtClean="0"/>
              <a:t>La els desplegable es tancarà i els projectes s’incorporaran al programa.</a:t>
            </a:r>
            <a:endParaRPr lang="ca-ES" sz="1200" dirty="0"/>
          </a:p>
          <a:p>
            <a:pPr marL="342900" indent="-342900">
              <a:buFont typeface="+mj-lt"/>
              <a:buAutoNum type="arabicPeriod" startAt="7"/>
            </a:pPr>
            <a:endParaRPr lang="ca-ES" sz="1200" b="0" dirty="0" smtClean="0">
              <a:latin typeface="+mn-lt"/>
            </a:endParaRPr>
          </a:p>
        </p:txBody>
      </p:sp>
      <p:sp>
        <p:nvSpPr>
          <p:cNvPr id="27" name="TextBox 26"/>
          <p:cNvSpPr txBox="1"/>
          <p:nvPr/>
        </p:nvSpPr>
        <p:spPr>
          <a:xfrm>
            <a:off x="5589431" y="3050948"/>
            <a:ext cx="3779457" cy="1295421"/>
          </a:xfrm>
          <a:prstGeom prst="rect">
            <a:avLst/>
          </a:prstGeom>
          <a:noFill/>
          <a:ln>
            <a:solidFill>
              <a:schemeClr val="accent1"/>
            </a:solidFill>
          </a:ln>
        </p:spPr>
        <p:txBody>
          <a:bodyPr wrap="square" rtlCol="0" anchor="ctr">
            <a:noAutofit/>
          </a:bodyPr>
          <a:lstStyle/>
          <a:p>
            <a:pPr marL="342900" indent="-342900">
              <a:buFont typeface="+mj-lt"/>
              <a:buAutoNum type="arabicPeriod" startAt="6"/>
            </a:pPr>
            <a:r>
              <a:rPr lang="ca-ES" sz="1200" b="0" dirty="0" smtClean="0">
                <a:latin typeface="+mn-lt"/>
              </a:rPr>
              <a:t>Quan veiem la llista de programes, a baix a l’esquerra clicar el botó  </a:t>
            </a:r>
            <a:r>
              <a:rPr lang="ca-ES" sz="1200" dirty="0" smtClean="0">
                <a:latin typeface="+mn-lt"/>
              </a:rPr>
              <a:t>Add</a:t>
            </a:r>
            <a:r>
              <a:rPr lang="ca-ES" sz="1200" b="0" dirty="0" smtClean="0">
                <a:latin typeface="+mn-lt"/>
              </a:rPr>
              <a:t>.</a:t>
            </a:r>
          </a:p>
        </p:txBody>
      </p:sp>
      <p:sp>
        <p:nvSpPr>
          <p:cNvPr id="31" name="Isosceles Triangle 30"/>
          <p:cNvSpPr/>
          <p:nvPr/>
        </p:nvSpPr>
        <p:spPr bwMode="auto">
          <a:xfrm rot="5400000">
            <a:off x="4950959" y="53336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4934844" y="367891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Oval 34"/>
          <p:cNvSpPr/>
          <p:nvPr/>
        </p:nvSpPr>
        <p:spPr bwMode="auto">
          <a:xfrm>
            <a:off x="342576" y="298422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6</a:t>
            </a: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34" name="Oval 35"/>
          <p:cNvSpPr/>
          <p:nvPr/>
        </p:nvSpPr>
        <p:spPr bwMode="auto">
          <a:xfrm>
            <a:off x="292965" y="515812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sp>
        <p:nvSpPr>
          <p:cNvPr id="36" name="Oval 35"/>
          <p:cNvSpPr/>
          <p:nvPr/>
        </p:nvSpPr>
        <p:spPr bwMode="auto">
          <a:xfrm>
            <a:off x="256673" y="566817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8</a:t>
            </a:r>
          </a:p>
        </p:txBody>
      </p:sp>
      <p:sp>
        <p:nvSpPr>
          <p:cNvPr id="37" name="Oval 35"/>
          <p:cNvSpPr/>
          <p:nvPr/>
        </p:nvSpPr>
        <p:spPr bwMode="auto">
          <a:xfrm>
            <a:off x="97889" y="608356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9</a:t>
            </a:r>
          </a:p>
        </p:txBody>
      </p:sp>
    </p:spTree>
    <p:extLst>
      <p:ext uri="{BB962C8B-B14F-4D97-AF65-F5344CB8AC3E}">
        <p14:creationId xmlns:p14="http://schemas.microsoft.com/office/powerpoint/2010/main" val="351348010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6.2 Idees multiproveïdor i programes</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6.2.4 Creació de programa (3/3)</a:t>
            </a:r>
            <a:endParaRPr lang="ca-ES" sz="1600" dirty="0">
              <a:solidFill>
                <a:schemeClr val="bg2">
                  <a:lumMod val="50000"/>
                </a:schemeClr>
              </a:solidFill>
            </a:endParaRPr>
          </a:p>
        </p:txBody>
      </p:sp>
      <p:sp>
        <p:nvSpPr>
          <p:cNvPr id="12" name="TextBox 11"/>
          <p:cNvSpPr txBox="1"/>
          <p:nvPr/>
        </p:nvSpPr>
        <p:spPr>
          <a:xfrm>
            <a:off x="5589431" y="1549400"/>
            <a:ext cx="3779457" cy="1810775"/>
          </a:xfrm>
          <a:prstGeom prst="rect">
            <a:avLst/>
          </a:prstGeom>
          <a:noFill/>
          <a:ln>
            <a:solidFill>
              <a:schemeClr val="accent1"/>
            </a:solidFill>
          </a:ln>
        </p:spPr>
        <p:txBody>
          <a:bodyPr wrap="square" rtlCol="0" anchor="ctr">
            <a:noAutofit/>
          </a:bodyPr>
          <a:lstStyle/>
          <a:p>
            <a:pPr marL="342900" indent="-342900">
              <a:buFont typeface="+mj-lt"/>
              <a:buAutoNum type="arabicPeriod" startAt="10"/>
            </a:pPr>
            <a:r>
              <a:rPr lang="ca-ES" sz="1200" b="0" dirty="0" smtClean="0">
                <a:latin typeface="+mn-lt"/>
              </a:rPr>
              <a:t>Al llista de </a:t>
            </a:r>
            <a:r>
              <a:rPr lang="ca-ES" sz="1200" dirty="0" err="1">
                <a:latin typeface="+mn-lt"/>
              </a:rPr>
              <a:t>S</a:t>
            </a:r>
            <a:r>
              <a:rPr lang="ca-ES" sz="1200" dirty="0" err="1" smtClean="0">
                <a:latin typeface="+mn-lt"/>
              </a:rPr>
              <a:t>ubprojects</a:t>
            </a:r>
            <a:r>
              <a:rPr lang="ca-ES" sz="1200" b="0" dirty="0" smtClean="0">
                <a:latin typeface="+mn-lt"/>
              </a:rPr>
              <a:t> apareixeran els projectes incorporats al programa des de on es podrà accedir al seu detall clicant sobre el seu nom.</a:t>
            </a:r>
          </a:p>
          <a:p>
            <a:pPr marL="342900" indent="-342900">
              <a:buFont typeface="+mj-lt"/>
              <a:buAutoNum type="arabicPeriod" startAt="10"/>
            </a:pPr>
            <a:r>
              <a:rPr lang="ca-ES" sz="1200" b="0" dirty="0" smtClean="0">
                <a:latin typeface="+mn-lt"/>
              </a:rPr>
              <a:t>Al llista pot comprovar la suma total d’hores incorregudes, ETC, esforç total % gastat i esforç de línia base.</a:t>
            </a:r>
            <a:endParaRPr lang="ca-ES" sz="1200" dirty="0" smtClean="0">
              <a:latin typeface="+mn-lt"/>
            </a:endParaRPr>
          </a:p>
        </p:txBody>
      </p:sp>
      <p:sp>
        <p:nvSpPr>
          <p:cNvPr id="6" name="Isosceles Triangle 5"/>
          <p:cNvSpPr/>
          <p:nvPr/>
        </p:nvSpPr>
        <p:spPr bwMode="auto">
          <a:xfrm rot="5400000">
            <a:off x="4915585" y="216763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589431" y="4270138"/>
            <a:ext cx="3779457" cy="2296918"/>
          </a:xfrm>
          <a:prstGeom prst="rect">
            <a:avLst/>
          </a:prstGeom>
          <a:noFill/>
          <a:ln>
            <a:solidFill>
              <a:schemeClr val="accent1"/>
            </a:solidFill>
          </a:ln>
        </p:spPr>
        <p:txBody>
          <a:bodyPr wrap="square" rtlCol="0" anchor="ctr">
            <a:noAutofit/>
          </a:bodyPr>
          <a:lstStyle/>
          <a:p>
            <a:pPr marL="342900" indent="-342900">
              <a:buFont typeface="+mj-lt"/>
              <a:buAutoNum type="arabicPeriod" startAt="13"/>
            </a:pPr>
            <a:r>
              <a:rPr lang="ca-ES" sz="1200" b="0" dirty="0" smtClean="0"/>
              <a:t>La planificació del programa reflectirà la </a:t>
            </a:r>
            <a:r>
              <a:rPr lang="ca-ES" sz="1200" b="0" dirty="0" err="1" smtClean="0"/>
              <a:t>planificación</a:t>
            </a:r>
            <a:r>
              <a:rPr lang="ca-ES" sz="1200" b="0" dirty="0" smtClean="0"/>
              <a:t> conjunta dels projectes dels que es composa, podent establir relacions i dependències entre tasques dels diferents programes com si fossin tasques d’un sol projecte.</a:t>
            </a:r>
            <a:r>
              <a:rPr lang="ca-ES" sz="1200" dirty="0" smtClean="0">
                <a:solidFill>
                  <a:srgbClr val="FF0000"/>
                </a:solidFill>
              </a:rPr>
              <a:t> Abans de generar </a:t>
            </a:r>
            <a:r>
              <a:rPr lang="ca-ES" sz="1200" dirty="0" err="1" smtClean="0">
                <a:solidFill>
                  <a:srgbClr val="FF0000"/>
                </a:solidFill>
              </a:rPr>
              <a:t>linies</a:t>
            </a:r>
            <a:r>
              <a:rPr lang="ca-ES" sz="1200" dirty="0" smtClean="0">
                <a:solidFill>
                  <a:srgbClr val="FF0000"/>
                </a:solidFill>
              </a:rPr>
              <a:t> base</a:t>
            </a:r>
            <a:endParaRPr lang="ca-ES" sz="1200" dirty="0">
              <a:solidFill>
                <a:srgbClr val="FF0000"/>
              </a:solidFill>
            </a:endParaRPr>
          </a:p>
          <a:p>
            <a:pPr marL="171450" indent="-171450">
              <a:buFont typeface="Arial" panose="020B0604020202020204" pitchFamily="34" charset="0"/>
              <a:buChar char="•"/>
            </a:pPr>
            <a:r>
              <a:rPr lang="ca-ES" sz="1200" b="0" dirty="0" smtClean="0">
                <a:latin typeface="+mn-lt"/>
              </a:rPr>
              <a:t>A partir d’aquest moments els projectes es gestionaran de manera independent per part del proveïdors que no tindran visibilitat del projecte del altre ni del programa. El RS de programa tindrà la visió de programa agregada.</a:t>
            </a:r>
          </a:p>
        </p:txBody>
      </p:sp>
      <p:sp>
        <p:nvSpPr>
          <p:cNvPr id="27" name="TextBox 26"/>
          <p:cNvSpPr txBox="1"/>
          <p:nvPr/>
        </p:nvSpPr>
        <p:spPr>
          <a:xfrm>
            <a:off x="5606835" y="3511060"/>
            <a:ext cx="3779457" cy="562176"/>
          </a:xfrm>
          <a:prstGeom prst="rect">
            <a:avLst/>
          </a:prstGeom>
          <a:noFill/>
          <a:ln>
            <a:solidFill>
              <a:schemeClr val="accent1"/>
            </a:solidFill>
          </a:ln>
        </p:spPr>
        <p:txBody>
          <a:bodyPr wrap="square" rtlCol="0" anchor="ctr">
            <a:noAutofit/>
          </a:bodyPr>
          <a:lstStyle/>
          <a:p>
            <a:pPr marL="342900" indent="-342900">
              <a:buFont typeface="+mj-lt"/>
              <a:buAutoNum type="arabicPeriod" startAt="12"/>
            </a:pPr>
            <a:r>
              <a:rPr lang="ca-ES" sz="1200" b="0" dirty="0" smtClean="0">
                <a:latin typeface="+mn-lt"/>
              </a:rPr>
              <a:t>Clicant sobre l’opció </a:t>
            </a:r>
            <a:r>
              <a:rPr lang="ca-ES" sz="1200" dirty="0" smtClean="0">
                <a:latin typeface="+mn-lt"/>
              </a:rPr>
              <a:t>Open in </a:t>
            </a:r>
            <a:r>
              <a:rPr lang="ca-ES" sz="1200" dirty="0" err="1" smtClean="0">
                <a:latin typeface="+mn-lt"/>
              </a:rPr>
              <a:t>Scheduler</a:t>
            </a:r>
            <a:r>
              <a:rPr lang="ca-ES" sz="1200" dirty="0" smtClean="0">
                <a:latin typeface="+mn-lt"/>
              </a:rPr>
              <a:t> -&gt; </a:t>
            </a:r>
            <a:r>
              <a:rPr lang="ca-ES" sz="1200" dirty="0" err="1" smtClean="0">
                <a:latin typeface="+mn-lt"/>
              </a:rPr>
              <a:t>Clarity</a:t>
            </a:r>
            <a:r>
              <a:rPr lang="ca-ES" sz="1200" dirty="0" smtClean="0">
                <a:latin typeface="+mn-lt"/>
              </a:rPr>
              <a:t> Gantt</a:t>
            </a:r>
            <a:r>
              <a:rPr lang="ca-ES" sz="1200" b="0" dirty="0" smtClean="0">
                <a:latin typeface="+mn-lt"/>
              </a:rPr>
              <a:t>. S’accedeix a la planificació del programa.</a:t>
            </a:r>
          </a:p>
        </p:txBody>
      </p:sp>
      <p:sp>
        <p:nvSpPr>
          <p:cNvPr id="31" name="Isosceles Triangle 30"/>
          <p:cNvSpPr/>
          <p:nvPr/>
        </p:nvSpPr>
        <p:spPr bwMode="auto">
          <a:xfrm rot="5400000">
            <a:off x="4950959" y="53336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Isosceles Triangle 31"/>
          <p:cNvSpPr/>
          <p:nvPr/>
        </p:nvSpPr>
        <p:spPr bwMode="auto">
          <a:xfrm rot="5400000">
            <a:off x="4932989" y="366023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2" name="1 Grupo"/>
          <p:cNvGrpSpPr/>
          <p:nvPr/>
        </p:nvGrpSpPr>
        <p:grpSpPr>
          <a:xfrm>
            <a:off x="471377" y="1454610"/>
            <a:ext cx="4266878" cy="1905566"/>
            <a:chOff x="471377" y="1454610"/>
            <a:chExt cx="4266878" cy="1905566"/>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377" y="1454610"/>
              <a:ext cx="4266878" cy="190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18"/>
            <p:cNvSpPr/>
            <p:nvPr/>
          </p:nvSpPr>
          <p:spPr bwMode="auto">
            <a:xfrm>
              <a:off x="2597508" y="2244092"/>
              <a:ext cx="2021993" cy="74013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8" name="Oval 37"/>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latin typeface="Arial" charset="0"/>
            </a:endParaRPr>
          </a:p>
        </p:txBody>
      </p:sp>
      <p:sp>
        <p:nvSpPr>
          <p:cNvPr id="40" name="Oval 37"/>
          <p:cNvSpPr/>
          <p:nvPr/>
        </p:nvSpPr>
        <p:spPr bwMode="auto">
          <a:xfrm>
            <a:off x="3782987" y="1862724"/>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11</a:t>
            </a:r>
            <a:endParaRPr kumimoji="0" lang="ca-ES" sz="1600" i="0" u="none" strike="noStrike" cap="none" normalizeH="0" baseline="0" dirty="0" smtClean="0">
              <a:ln>
                <a:noFill/>
              </a:ln>
              <a:solidFill>
                <a:schemeClr val="bg1"/>
              </a:solidFill>
              <a:effectLst/>
              <a:latin typeface="Arial" charset="0"/>
            </a:endParaRPr>
          </a:p>
        </p:txBody>
      </p:sp>
      <p:grpSp>
        <p:nvGrpSpPr>
          <p:cNvPr id="10" name="9 Grupo"/>
          <p:cNvGrpSpPr/>
          <p:nvPr/>
        </p:nvGrpSpPr>
        <p:grpSpPr>
          <a:xfrm>
            <a:off x="529319" y="3556545"/>
            <a:ext cx="2743200" cy="713592"/>
            <a:chOff x="529319" y="3556545"/>
            <a:chExt cx="2743200" cy="713592"/>
          </a:xfrm>
        </p:grpSpPr>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319" y="3556545"/>
              <a:ext cx="2743200" cy="59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 name="Straight Arrow Connector 9"/>
            <p:cNvCxnSpPr/>
            <p:nvPr/>
          </p:nvCxnSpPr>
          <p:spPr bwMode="auto">
            <a:xfrm flipH="1" flipV="1">
              <a:off x="2458771" y="4042592"/>
              <a:ext cx="292090" cy="2275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Oval 37"/>
          <p:cNvSpPr/>
          <p:nvPr/>
        </p:nvSpPr>
        <p:spPr bwMode="auto">
          <a:xfrm>
            <a:off x="284633" y="373669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12</a:t>
            </a:r>
            <a:endParaRPr kumimoji="0" lang="ca-ES" sz="1600" i="0" u="none" strike="noStrike" cap="none" normalizeH="0" baseline="0" dirty="0" smtClean="0">
              <a:ln>
                <a:noFill/>
              </a:ln>
              <a:solidFill>
                <a:schemeClr val="bg1"/>
              </a:solidFill>
              <a:effectLst/>
              <a:latin typeface="Arial" charset="0"/>
            </a:endParaRPr>
          </a:p>
        </p:txBody>
      </p:sp>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319" y="4270138"/>
            <a:ext cx="4208936" cy="208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val 37"/>
          <p:cNvSpPr/>
          <p:nvPr/>
        </p:nvSpPr>
        <p:spPr bwMode="auto">
          <a:xfrm>
            <a:off x="284632" y="4258970"/>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13</a:t>
            </a:r>
            <a:endParaRPr kumimoji="0" lang="ca-ES" sz="1600" i="0" u="none" strike="noStrike" cap="none" normalizeH="0" baseline="0" dirty="0" smtClean="0">
              <a:ln>
                <a:noFill/>
              </a:ln>
              <a:solidFill>
                <a:schemeClr val="bg1"/>
              </a:solidFill>
              <a:effectLst/>
              <a:latin typeface="Arial" charset="0"/>
            </a:endParaRPr>
          </a:p>
        </p:txBody>
      </p:sp>
      <p:cxnSp>
        <p:nvCxnSpPr>
          <p:cNvPr id="46" name="Straight Arrow Connector 9"/>
          <p:cNvCxnSpPr/>
          <p:nvPr/>
        </p:nvCxnSpPr>
        <p:spPr bwMode="auto">
          <a:xfrm flipH="1" flipV="1">
            <a:off x="1352386" y="2500386"/>
            <a:ext cx="292090" cy="2275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5450584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179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6.3 Idees annexes – canvi amb impacte econòmic</a:t>
            </a:r>
            <a:endParaRPr lang="ca-ES" sz="1700" dirty="0"/>
          </a:p>
        </p:txBody>
      </p:sp>
      <p:sp>
        <p:nvSpPr>
          <p:cNvPr id="3" name="TextBox 2"/>
          <p:cNvSpPr txBox="1"/>
          <p:nvPr/>
        </p:nvSpPr>
        <p:spPr>
          <a:xfrm>
            <a:off x="744573" y="1465911"/>
            <a:ext cx="8445500" cy="1850757"/>
          </a:xfrm>
          <a:prstGeom prst="rect">
            <a:avLst/>
          </a:prstGeom>
          <a:noFill/>
          <a:ln>
            <a:solidFill>
              <a:schemeClr val="accent2"/>
            </a:solidFill>
          </a:ln>
        </p:spPr>
        <p:txBody>
          <a:bodyPr wrap="square" lIns="36000" rIns="36000" rtlCol="0">
            <a:noAutofit/>
          </a:bodyPr>
          <a:lstStyle/>
          <a:p>
            <a:r>
              <a:rPr lang="ca-ES" sz="1200" b="0" dirty="0">
                <a:solidFill>
                  <a:schemeClr val="bg2">
                    <a:lumMod val="50000"/>
                  </a:schemeClr>
                </a:solidFill>
              </a:rPr>
              <a:t>Es pot donar el cas que es faci una petició de canvi de requeriments en un projecte </a:t>
            </a:r>
            <a:r>
              <a:rPr lang="ca-ES" sz="1200" b="0" dirty="0" smtClean="0">
                <a:solidFill>
                  <a:schemeClr val="bg2">
                    <a:lumMod val="50000"/>
                  </a:schemeClr>
                </a:solidFill>
              </a:rPr>
              <a:t>i que </a:t>
            </a:r>
            <a:r>
              <a:rPr lang="ca-ES" sz="1200" b="0" dirty="0">
                <a:solidFill>
                  <a:schemeClr val="bg2">
                    <a:lumMod val="50000"/>
                  </a:schemeClr>
                </a:solidFill>
              </a:rPr>
              <a:t>per la seva quantia econòmica (no establerta en la primera fase </a:t>
            </a:r>
            <a:r>
              <a:rPr lang="ca-ES" sz="1200" b="0" dirty="0" smtClean="0">
                <a:solidFill>
                  <a:schemeClr val="bg2">
                    <a:lumMod val="50000"/>
                  </a:schemeClr>
                </a:solidFill>
              </a:rPr>
              <a:t>d'implementació) s'hagi </a:t>
            </a:r>
            <a:r>
              <a:rPr lang="ca-ES" sz="1200" b="0" dirty="0">
                <a:solidFill>
                  <a:schemeClr val="bg2">
                    <a:lumMod val="50000"/>
                  </a:schemeClr>
                </a:solidFill>
              </a:rPr>
              <a:t>de crear una nova idea.</a:t>
            </a:r>
          </a:p>
          <a:p>
            <a:r>
              <a:rPr lang="ca-ES" sz="1200" b="0" dirty="0">
                <a:solidFill>
                  <a:schemeClr val="bg2">
                    <a:lumMod val="50000"/>
                  </a:schemeClr>
                </a:solidFill>
              </a:rPr>
              <a:t>Aquesta idea realitzarà tot el flux establert (valoració inicial, anàlisi del portfoli, </a:t>
            </a:r>
            <a:r>
              <a:rPr lang="ca-ES" sz="1200" b="0" dirty="0" smtClean="0">
                <a:solidFill>
                  <a:schemeClr val="bg2">
                    <a:lumMod val="50000"/>
                  </a:schemeClr>
                </a:solidFill>
              </a:rPr>
              <a:t>oferta formal </a:t>
            </a:r>
            <a:r>
              <a:rPr lang="ca-ES" sz="1200" b="0" dirty="0">
                <a:solidFill>
                  <a:schemeClr val="bg2">
                    <a:lumMod val="50000"/>
                  </a:schemeClr>
                </a:solidFill>
              </a:rPr>
              <a:t>del proveïdor, oferta al client, ...) i donarà lloc a un nou projecte.</a:t>
            </a:r>
          </a:p>
          <a:p>
            <a:r>
              <a:rPr lang="ca-ES" sz="1200" b="0" dirty="0">
                <a:solidFill>
                  <a:schemeClr val="bg2">
                    <a:lumMod val="50000"/>
                  </a:schemeClr>
                </a:solidFill>
              </a:rPr>
              <a:t>Aquest nou projecte s'agruparà en un programa amb el projecte el qual ha donat lloc </a:t>
            </a:r>
            <a:r>
              <a:rPr lang="ca-ES" sz="1200" b="0" dirty="0" smtClean="0">
                <a:solidFill>
                  <a:schemeClr val="bg2">
                    <a:lumMod val="50000"/>
                  </a:schemeClr>
                </a:solidFill>
              </a:rPr>
              <a:t>a aquesta </a:t>
            </a:r>
            <a:r>
              <a:rPr lang="ca-ES" sz="1200" b="0" dirty="0">
                <a:solidFill>
                  <a:schemeClr val="bg2">
                    <a:lumMod val="50000"/>
                  </a:schemeClr>
                </a:solidFill>
              </a:rPr>
              <a:t>petició de canvi.</a:t>
            </a:r>
          </a:p>
          <a:p>
            <a:r>
              <a:rPr lang="ca-ES" sz="1200" b="0" dirty="0">
                <a:solidFill>
                  <a:schemeClr val="bg2">
                    <a:lumMod val="50000"/>
                  </a:schemeClr>
                </a:solidFill>
              </a:rPr>
              <a:t>Amb l’agrupació en un mateix programa es podrà realitzar un anàlisi en conjunt </a:t>
            </a:r>
            <a:r>
              <a:rPr lang="ca-ES" sz="1200" b="0" dirty="0" smtClean="0">
                <a:solidFill>
                  <a:schemeClr val="bg2">
                    <a:lumMod val="50000"/>
                  </a:schemeClr>
                </a:solidFill>
              </a:rPr>
              <a:t>de projecte </a:t>
            </a:r>
            <a:r>
              <a:rPr lang="ca-ES" sz="1200" b="0" dirty="0">
                <a:solidFill>
                  <a:schemeClr val="bg2">
                    <a:lumMod val="50000"/>
                  </a:schemeClr>
                </a:solidFill>
              </a:rPr>
              <a:t>inicial i la petició de canvi en concret</a:t>
            </a:r>
            <a:r>
              <a:rPr lang="ca-ES" sz="1200" b="0" dirty="0" smtClean="0">
                <a:solidFill>
                  <a:schemeClr val="bg2">
                    <a:lumMod val="50000"/>
                  </a:schemeClr>
                </a:solidFill>
              </a:rPr>
              <a:t>.</a:t>
            </a:r>
            <a:endParaRPr lang="ca-ES" sz="1200" b="0" dirty="0">
              <a:solidFill>
                <a:schemeClr val="bg2">
                  <a:lumMod val="50000"/>
                </a:schemeClr>
              </a:solidFill>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6660" y="3494793"/>
            <a:ext cx="6203692" cy="287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120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sp>
        <p:nvSpPr>
          <p:cNvPr id="5" name="Rounded Rectangle 4">
            <a:hlinkClick r:id="rId2" action="ppaction://hlinksldjump"/>
          </p:cNvPr>
          <p:cNvSpPr/>
          <p:nvPr/>
        </p:nvSpPr>
        <p:spPr bwMode="auto">
          <a:xfrm>
            <a:off x="824419" y="1647114"/>
            <a:ext cx="1385381" cy="1041547"/>
          </a:xfrm>
          <a:prstGeom prst="roundRect">
            <a:avLst/>
          </a:prstGeom>
          <a:solidFill>
            <a:schemeClr val="accent1">
              <a:lumMod val="50000"/>
            </a:schemeClr>
          </a:solidFill>
          <a:ln w="12700">
            <a:solidFill>
              <a:schemeClr val="accent1">
                <a:lumMod val="50000"/>
              </a:schemeClr>
            </a:solidFill>
          </a:ln>
          <a:effectLst/>
          <a:extLst/>
        </p:spPr>
        <p:txBody>
          <a:bodyPr vert="horz" wrap="square" lIns="18000" tIns="45720" rIns="18000" bIns="45720" numCol="1" rtlCol="0" anchor="ctr" anchorCtr="0" compatLnSpc="1">
            <a:prstTxWarp prst="textNoShape">
              <a:avLst/>
            </a:prstTxWarp>
          </a:bodyPr>
          <a:lstStyle/>
          <a:p>
            <a:pPr algn="ctr"/>
            <a:r>
              <a:rPr lang="ca-ES" sz="1500" b="0" dirty="0" smtClean="0">
                <a:solidFill>
                  <a:schemeClr val="bg1"/>
                </a:solidFill>
              </a:rPr>
              <a:t>Responsable de solucions</a:t>
            </a:r>
            <a:endParaRPr lang="ca-ES" sz="1500" b="0" dirty="0">
              <a:solidFill>
                <a:schemeClr val="bg1"/>
              </a:solidFill>
            </a:endParaRPr>
          </a:p>
        </p:txBody>
      </p:sp>
      <p:sp>
        <p:nvSpPr>
          <p:cNvPr id="6" name="Rounded Rectangle 5">
            <a:hlinkClick r:id="rId3" action="ppaction://hlinksldjump"/>
          </p:cNvPr>
          <p:cNvSpPr/>
          <p:nvPr/>
        </p:nvSpPr>
        <p:spPr bwMode="auto">
          <a:xfrm>
            <a:off x="824419" y="2772753"/>
            <a:ext cx="1385381" cy="1041547"/>
          </a:xfrm>
          <a:prstGeom prst="roundRect">
            <a:avLst/>
          </a:prstGeom>
          <a:solidFill>
            <a:schemeClr val="accent5">
              <a:lumMod val="50000"/>
            </a:schemeClr>
          </a:solidFill>
          <a:ln w="12700">
            <a:solidFill>
              <a:schemeClr val="accent5">
                <a:lumMod val="50000"/>
              </a:schemeClr>
            </a:solidFill>
          </a:ln>
          <a:effectLst/>
          <a:extLst/>
        </p:spPr>
        <p:txBody>
          <a:bodyPr vert="horz" wrap="square" lIns="18000" tIns="45720" rIns="18000" bIns="45720" numCol="1" rtlCol="0" anchor="ctr" anchorCtr="0" compatLnSpc="1">
            <a:prstTxWarp prst="textNoShape">
              <a:avLst/>
            </a:prstTxWarp>
          </a:bodyPr>
          <a:lstStyle/>
          <a:p>
            <a:pPr algn="ctr"/>
            <a:r>
              <a:rPr lang="ca-ES" sz="1500" b="0" dirty="0" smtClean="0">
                <a:solidFill>
                  <a:schemeClr val="bg1"/>
                </a:solidFill>
              </a:rPr>
              <a:t>Gestor de Cartera</a:t>
            </a:r>
            <a:endParaRPr lang="ca-ES" sz="1500" b="0" dirty="0">
              <a:solidFill>
                <a:schemeClr val="bg1"/>
              </a:solidFill>
            </a:endParaRPr>
          </a:p>
        </p:txBody>
      </p:sp>
      <p:sp>
        <p:nvSpPr>
          <p:cNvPr id="7" name="Rounded Rectangle 6">
            <a:hlinkClick r:id="rId4" action="ppaction://hlinksldjump"/>
          </p:cNvPr>
          <p:cNvSpPr/>
          <p:nvPr/>
        </p:nvSpPr>
        <p:spPr bwMode="auto">
          <a:xfrm>
            <a:off x="824421" y="3898392"/>
            <a:ext cx="1385380" cy="1041547"/>
          </a:xfrm>
          <a:prstGeom prst="roundRect">
            <a:avLst/>
          </a:prstGeom>
          <a:solidFill>
            <a:schemeClr val="accent1"/>
          </a:solidFill>
          <a:ln w="12700">
            <a:solidFill>
              <a:schemeClr val="accent1"/>
            </a:solidFill>
          </a:ln>
          <a:effectLst/>
          <a:extLst/>
        </p:spPr>
        <p:txBody>
          <a:bodyPr vert="horz" wrap="square" lIns="18000" tIns="45720" rIns="18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smtClean="0">
                <a:solidFill>
                  <a:schemeClr val="bg1"/>
                </a:solidFill>
              </a:rPr>
              <a:t>Proveïdor</a:t>
            </a:r>
            <a:endParaRPr kumimoji="0" lang="ca-ES" sz="1500" b="0" i="0" u="none" strike="noStrike" cap="none" normalizeH="0" baseline="0" dirty="0" smtClean="0">
              <a:ln>
                <a:noFill/>
              </a:ln>
              <a:solidFill>
                <a:schemeClr val="bg1"/>
              </a:solidFill>
              <a:effectLst/>
            </a:endParaRPr>
          </a:p>
        </p:txBody>
      </p:sp>
      <p:sp>
        <p:nvSpPr>
          <p:cNvPr id="8" name="Rounded Rectangle 7">
            <a:hlinkClick r:id="rId5" action="ppaction://hlinksldjump"/>
          </p:cNvPr>
          <p:cNvSpPr/>
          <p:nvPr/>
        </p:nvSpPr>
        <p:spPr bwMode="auto">
          <a:xfrm>
            <a:off x="824420" y="5024030"/>
            <a:ext cx="1385380" cy="1041547"/>
          </a:xfrm>
          <a:prstGeom prst="roundRect">
            <a:avLst/>
          </a:prstGeom>
          <a:solidFill>
            <a:srgbClr val="FFC5C5"/>
          </a:solidFill>
          <a:ln w="12700">
            <a:solidFill>
              <a:srgbClr val="FFC5C5"/>
            </a:solidFill>
          </a:ln>
          <a:effectLst/>
          <a:extLst/>
        </p:spPr>
        <p:txBody>
          <a:bodyPr vert="horz" wrap="square" lIns="18000" tIns="45720" rIns="18000" bIns="45720" numCol="1" rtlCol="0" anchor="ctr" anchorCtr="0" compatLnSpc="1">
            <a:prstTxWarp prst="textNoShape">
              <a:avLst/>
            </a:prstTxWarp>
          </a:bodyPr>
          <a:lstStyle/>
          <a:p>
            <a:pPr algn="ctr"/>
            <a:r>
              <a:rPr lang="ca-ES" sz="1500" dirty="0" smtClean="0"/>
              <a:t>Gestor transversal</a:t>
            </a:r>
            <a:endParaRPr lang="ca-ES" sz="1500" dirty="0"/>
          </a:p>
        </p:txBody>
      </p:sp>
      <p:sp>
        <p:nvSpPr>
          <p:cNvPr id="3" name="Rectangle 2"/>
          <p:cNvSpPr/>
          <p:nvPr/>
        </p:nvSpPr>
        <p:spPr bwMode="auto">
          <a:xfrm>
            <a:off x="2324101" y="1647114"/>
            <a:ext cx="1701798"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ca-ES" sz="1200" dirty="0" smtClean="0"/>
              <a:t>Gestió integral </a:t>
            </a:r>
            <a:r>
              <a:rPr lang="ca-ES" sz="1200" b="0" dirty="0"/>
              <a:t>de les idees </a:t>
            </a:r>
            <a:r>
              <a:rPr lang="ca-ES" sz="1200" b="0" u="sng" dirty="0"/>
              <a:t>del seu propi </a:t>
            </a:r>
            <a:r>
              <a:rPr lang="ca-ES" sz="1200" b="0" u="sng" dirty="0" smtClean="0"/>
              <a:t>àmbit</a:t>
            </a:r>
            <a:endParaRPr lang="ca-ES" sz="1200" b="0" u="sng" dirty="0"/>
          </a:p>
        </p:txBody>
      </p:sp>
      <p:sp>
        <p:nvSpPr>
          <p:cNvPr id="13" name="Rectangle 12"/>
          <p:cNvSpPr/>
          <p:nvPr/>
        </p:nvSpPr>
        <p:spPr bwMode="auto">
          <a:xfrm>
            <a:off x="2324101" y="2772753"/>
            <a:ext cx="1701799" cy="1041547"/>
          </a:xfrm>
          <a:prstGeom prst="rect">
            <a:avLst/>
          </a:prstGeom>
          <a:noFill/>
          <a:ln w="127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0" tIns="45720" rIns="72000" bIns="45720" numCol="1" rtlCol="0" anchor="ctr" anchorCtr="0" compatLnSpc="1">
            <a:prstTxWarp prst="textNoShape">
              <a:avLst/>
            </a:prstTxWarp>
          </a:bodyPr>
          <a:lstStyle/>
          <a:p>
            <a:pPr algn="ctr"/>
            <a:r>
              <a:rPr lang="ca-ES" sz="1200" dirty="0" smtClean="0"/>
              <a:t>Assignació </a:t>
            </a:r>
            <a:r>
              <a:rPr lang="ca-ES" sz="1200" dirty="0"/>
              <a:t>de l’idea </a:t>
            </a:r>
            <a:r>
              <a:rPr lang="ca-ES" sz="1200" b="0" dirty="0"/>
              <a:t>al </a:t>
            </a:r>
            <a:r>
              <a:rPr lang="ca-ES" sz="1200" b="0" dirty="0" smtClean="0"/>
              <a:t>seu </a:t>
            </a:r>
            <a:r>
              <a:rPr lang="ca-ES" sz="1200" b="0" dirty="0" err="1" smtClean="0"/>
              <a:t>portfoli</a:t>
            </a:r>
            <a:endParaRPr lang="ca-ES" sz="1200" b="0" dirty="0"/>
          </a:p>
          <a:p>
            <a:pPr algn="ctr"/>
            <a:r>
              <a:rPr lang="ca-ES" sz="1200" dirty="0" smtClean="0"/>
              <a:t>Acceptació</a:t>
            </a:r>
            <a:r>
              <a:rPr lang="ca-ES" sz="1200" b="0" dirty="0" smtClean="0"/>
              <a:t> i </a:t>
            </a:r>
            <a:r>
              <a:rPr lang="ca-ES" sz="1200" dirty="0" smtClean="0"/>
              <a:t>formalització</a:t>
            </a:r>
            <a:r>
              <a:rPr lang="ca-ES" sz="1200" b="0" dirty="0" smtClean="0"/>
              <a:t> de </a:t>
            </a:r>
            <a:r>
              <a:rPr lang="ca-ES" sz="1200" b="0" dirty="0"/>
              <a:t>l’idea</a:t>
            </a:r>
          </a:p>
        </p:txBody>
      </p:sp>
      <p:sp>
        <p:nvSpPr>
          <p:cNvPr id="14" name="Rounded Rectangle 13"/>
          <p:cNvSpPr/>
          <p:nvPr/>
        </p:nvSpPr>
        <p:spPr bwMode="auto">
          <a:xfrm>
            <a:off x="2324100" y="1045176"/>
            <a:ext cx="1702800" cy="546100"/>
          </a:xfrm>
          <a:prstGeom prst="roundRect">
            <a:avLst/>
          </a:prstGeom>
          <a:noFill/>
          <a:ln w="254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effectLst/>
                <a:latin typeface="Arial" charset="0"/>
              </a:rPr>
              <a:t>Gestió de la demanda (idees)</a:t>
            </a:r>
          </a:p>
        </p:txBody>
      </p:sp>
      <p:sp>
        <p:nvSpPr>
          <p:cNvPr id="15" name="Rounded Rectangle 14"/>
          <p:cNvSpPr/>
          <p:nvPr/>
        </p:nvSpPr>
        <p:spPr bwMode="auto">
          <a:xfrm>
            <a:off x="4100808" y="1045176"/>
            <a:ext cx="1702800" cy="546100"/>
          </a:xfrm>
          <a:prstGeom prst="roundRect">
            <a:avLst/>
          </a:prstGeom>
          <a:noFill/>
          <a:ln w="254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effectLst/>
                <a:latin typeface="Arial" charset="0"/>
              </a:rPr>
              <a:t>Gestió de</a:t>
            </a:r>
            <a:r>
              <a:rPr kumimoji="0" lang="ca-ES" sz="1500" b="0" i="0" u="none" strike="noStrike" cap="none" normalizeH="0" dirty="0" smtClean="0">
                <a:ln>
                  <a:noFill/>
                </a:ln>
                <a:effectLst/>
                <a:latin typeface="Arial" charset="0"/>
              </a:rPr>
              <a:t> projectes</a:t>
            </a:r>
            <a:endParaRPr kumimoji="0" lang="ca-ES" sz="1500" b="0" i="0" u="none" strike="noStrike" cap="none" normalizeH="0" baseline="0" dirty="0" smtClean="0">
              <a:ln>
                <a:noFill/>
              </a:ln>
              <a:effectLst/>
              <a:latin typeface="Arial" charset="0"/>
            </a:endParaRPr>
          </a:p>
        </p:txBody>
      </p:sp>
      <p:sp>
        <p:nvSpPr>
          <p:cNvPr id="16" name="Rounded Rectangle 15"/>
          <p:cNvSpPr/>
          <p:nvPr/>
        </p:nvSpPr>
        <p:spPr bwMode="auto">
          <a:xfrm>
            <a:off x="7656224" y="1045176"/>
            <a:ext cx="1702800" cy="546100"/>
          </a:xfrm>
          <a:prstGeom prst="roundRect">
            <a:avLst/>
          </a:prstGeom>
          <a:noFill/>
          <a:ln w="254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err="1" smtClean="0">
                <a:ln>
                  <a:noFill/>
                </a:ln>
                <a:effectLst/>
                <a:latin typeface="Arial" charset="0"/>
              </a:rPr>
              <a:t>Reporting</a:t>
            </a:r>
            <a:endParaRPr kumimoji="0" lang="ca-ES" sz="1500" b="0" i="0" u="none" strike="noStrike" cap="none" normalizeH="0" baseline="0" dirty="0" smtClean="0">
              <a:ln>
                <a:noFill/>
              </a:ln>
              <a:effectLst/>
              <a:latin typeface="Arial" charset="0"/>
            </a:endParaRPr>
          </a:p>
        </p:txBody>
      </p:sp>
      <p:sp>
        <p:nvSpPr>
          <p:cNvPr id="17" name="Rectangle 16"/>
          <p:cNvSpPr/>
          <p:nvPr/>
        </p:nvSpPr>
        <p:spPr bwMode="auto">
          <a:xfrm>
            <a:off x="2324101" y="3898900"/>
            <a:ext cx="1701800" cy="1041039"/>
          </a:xfrm>
          <a:prstGeom prst="rect">
            <a:avLst/>
          </a:prstGeom>
          <a:noFill/>
          <a:ln w="127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ca-ES" sz="1200" b="0" dirty="0"/>
              <a:t>Intervenció en la </a:t>
            </a:r>
            <a:r>
              <a:rPr lang="ca-ES" sz="1200" dirty="0"/>
              <a:t>P</a:t>
            </a:r>
            <a:r>
              <a:rPr lang="ca-ES" sz="1200" dirty="0" smtClean="0"/>
              <a:t>roposta Formal</a:t>
            </a:r>
            <a:r>
              <a:rPr lang="ca-ES" sz="1200" b="0" dirty="0" smtClean="0"/>
              <a:t> </a:t>
            </a:r>
            <a:r>
              <a:rPr lang="ca-ES" sz="1200" b="0" i="1" dirty="0"/>
              <a:t>(pot intervenir també en una </a:t>
            </a:r>
            <a:r>
              <a:rPr lang="ca-ES" sz="1200" i="1" dirty="0"/>
              <a:t>estimació inicial</a:t>
            </a:r>
            <a:r>
              <a:rPr lang="ca-ES" sz="1200" b="0" i="1" dirty="0"/>
              <a:t> si el RS li demana)</a:t>
            </a:r>
          </a:p>
        </p:txBody>
      </p:sp>
      <p:sp>
        <p:nvSpPr>
          <p:cNvPr id="18" name="Rounded Rectangle 17"/>
          <p:cNvSpPr/>
          <p:nvPr/>
        </p:nvSpPr>
        <p:spPr bwMode="auto">
          <a:xfrm>
            <a:off x="5878516" y="1045176"/>
            <a:ext cx="1702800" cy="546100"/>
          </a:xfrm>
          <a:prstGeom prst="roundRect">
            <a:avLst/>
          </a:prstGeom>
          <a:noFill/>
          <a:ln w="254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effectLst/>
                <a:latin typeface="Arial" charset="0"/>
              </a:rPr>
              <a:t>Gestió de </a:t>
            </a:r>
            <a:r>
              <a:rPr kumimoji="0" lang="ca-ES" sz="1500" b="0" i="0" u="none" strike="noStrike" cap="none" normalizeH="0" baseline="0" dirty="0" err="1" smtClean="0">
                <a:ln>
                  <a:noFill/>
                </a:ln>
                <a:effectLst/>
                <a:latin typeface="Arial" charset="0"/>
              </a:rPr>
              <a:t>portfolis</a:t>
            </a:r>
            <a:endParaRPr kumimoji="0" lang="ca-ES" sz="1500" b="0" i="0" u="none" strike="noStrike" cap="none" normalizeH="0" baseline="0" dirty="0" smtClean="0">
              <a:ln>
                <a:noFill/>
              </a:ln>
              <a:effectLst/>
              <a:latin typeface="Arial" charset="0"/>
            </a:endParaRPr>
          </a:p>
        </p:txBody>
      </p:sp>
      <p:sp>
        <p:nvSpPr>
          <p:cNvPr id="19" name="Rectangle 18"/>
          <p:cNvSpPr/>
          <p:nvPr/>
        </p:nvSpPr>
        <p:spPr bwMode="auto">
          <a:xfrm>
            <a:off x="2324099" y="5024538"/>
            <a:ext cx="1701801" cy="1041039"/>
          </a:xfrm>
          <a:prstGeom prst="rect">
            <a:avLst/>
          </a:prstGeom>
          <a:solidFill>
            <a:schemeClr val="bg1">
              <a:lumMod val="8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a:t>Sense intervenció, però visibilitat </a:t>
            </a:r>
            <a:r>
              <a:rPr lang="ca-ES" sz="1200" b="0" u="sng" dirty="0"/>
              <a:t>de </a:t>
            </a:r>
            <a:r>
              <a:rPr lang="ca-ES" sz="1200" u="sng" dirty="0"/>
              <a:t>tots</a:t>
            </a:r>
            <a:r>
              <a:rPr lang="ca-ES" sz="1200" b="0" u="sng" dirty="0"/>
              <a:t> els </a:t>
            </a:r>
            <a:r>
              <a:rPr lang="ca-ES" sz="1200" b="0" u="sng" dirty="0" smtClean="0"/>
              <a:t>àmbits</a:t>
            </a:r>
            <a:endParaRPr lang="ca-ES" sz="1200" b="0" u="sng" dirty="0"/>
          </a:p>
        </p:txBody>
      </p:sp>
      <p:sp>
        <p:nvSpPr>
          <p:cNvPr id="20" name="Rectangle 19"/>
          <p:cNvSpPr/>
          <p:nvPr/>
        </p:nvSpPr>
        <p:spPr bwMode="auto">
          <a:xfrm>
            <a:off x="4100809" y="1647114"/>
            <a:ext cx="1702799"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t>Gestió integral </a:t>
            </a:r>
            <a:r>
              <a:rPr kumimoji="0" lang="ca-ES" sz="1200" b="0" i="0" u="none" strike="noStrike" cap="none" normalizeH="0" baseline="0" dirty="0" smtClean="0">
                <a:ln>
                  <a:noFill/>
                </a:ln>
                <a:solidFill>
                  <a:schemeClr val="tx1"/>
                </a:solidFill>
                <a:effectLst/>
                <a:latin typeface="Arial" charset="0"/>
              </a:rPr>
              <a:t>dels projectes </a:t>
            </a:r>
            <a:r>
              <a:rPr kumimoji="0" lang="ca-ES" sz="1200" b="0" u="sng" strike="noStrike" cap="none" normalizeH="0" baseline="0" dirty="0" smtClean="0">
                <a:ln>
                  <a:noFill/>
                </a:ln>
                <a:solidFill>
                  <a:schemeClr val="tx1"/>
                </a:solidFill>
                <a:effectLst/>
                <a:latin typeface="Arial" charset="0"/>
              </a:rPr>
              <a:t>de</a:t>
            </a:r>
            <a:r>
              <a:rPr kumimoji="0" lang="ca-ES" sz="1200" b="0" u="sng" strike="noStrike" cap="none" normalizeH="0" dirty="0" smtClean="0">
                <a:ln>
                  <a:noFill/>
                </a:ln>
                <a:solidFill>
                  <a:schemeClr val="tx1"/>
                </a:solidFill>
                <a:effectLst/>
                <a:latin typeface="Arial" charset="0"/>
              </a:rPr>
              <a:t>l seu propi àmbit</a:t>
            </a:r>
          </a:p>
          <a:p>
            <a:pPr marL="0" marR="0" indent="0" algn="ctr" defTabSz="914400" rtl="0" eaLnBrk="1" fontAlgn="base" latinLnBrk="0" hangingPunct="1">
              <a:lnSpc>
                <a:spcPct val="100000"/>
              </a:lnSpc>
              <a:spcBef>
                <a:spcPct val="50000"/>
              </a:spcBef>
              <a:spcAft>
                <a:spcPct val="0"/>
              </a:spcAft>
              <a:buClrTx/>
              <a:buSzTx/>
              <a:buFontTx/>
              <a:buNone/>
              <a:tabLst/>
            </a:pPr>
            <a:r>
              <a:rPr lang="ca-ES" sz="1200" baseline="0" dirty="0" smtClean="0"/>
              <a:t>Aprovació de fites de meritació</a:t>
            </a:r>
            <a:endParaRPr kumimoji="0" lang="ca-ES" sz="1200" b="0" strike="noStrike" cap="none" normalizeH="0" baseline="0" dirty="0" smtClean="0">
              <a:ln>
                <a:noFill/>
              </a:ln>
              <a:solidFill>
                <a:schemeClr val="tx1"/>
              </a:solidFill>
              <a:effectLst/>
            </a:endParaRPr>
          </a:p>
        </p:txBody>
      </p:sp>
      <p:sp>
        <p:nvSpPr>
          <p:cNvPr id="21" name="Rectangle 20"/>
          <p:cNvSpPr/>
          <p:nvPr/>
        </p:nvSpPr>
        <p:spPr bwMode="auto">
          <a:xfrm>
            <a:off x="5878517" y="1647113"/>
            <a:ext cx="1702800" cy="1041547"/>
          </a:xfrm>
          <a:prstGeom prst="rect">
            <a:avLst/>
          </a:prstGeom>
          <a:solidFill>
            <a:schemeClr val="bg1">
              <a:lumMod val="8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a:t>Sense visibilitat de </a:t>
            </a:r>
            <a:r>
              <a:rPr lang="ca-ES" sz="1200" b="0" dirty="0" err="1"/>
              <a:t>portfolis</a:t>
            </a:r>
            <a:r>
              <a:rPr lang="ca-ES" sz="1200" b="0" dirty="0"/>
              <a:t>, però </a:t>
            </a:r>
            <a:r>
              <a:rPr lang="ca-ES" sz="1200" b="0" dirty="0" smtClean="0"/>
              <a:t>accés a </a:t>
            </a:r>
            <a:r>
              <a:rPr lang="ca-ES" sz="1200" b="0" i="1" dirty="0" err="1"/>
              <a:t>Portfolio</a:t>
            </a:r>
            <a:r>
              <a:rPr lang="ca-ES" sz="1200" b="0" i="1" dirty="0"/>
              <a:t> Management </a:t>
            </a:r>
            <a:r>
              <a:rPr lang="ca-ES" sz="1200" b="0" dirty="0" smtClean="0"/>
              <a:t>per </a:t>
            </a:r>
            <a:r>
              <a:rPr lang="ca-ES" sz="1200" b="0" dirty="0"/>
              <a:t>actualitzar </a:t>
            </a:r>
            <a:r>
              <a:rPr lang="ca-ES" sz="1200" b="0" dirty="0" smtClean="0"/>
              <a:t>dades de la idea</a:t>
            </a:r>
            <a:endParaRPr lang="ca-ES" sz="1200" b="0" dirty="0"/>
          </a:p>
        </p:txBody>
      </p:sp>
      <p:sp>
        <p:nvSpPr>
          <p:cNvPr id="24" name="Rectangle 23"/>
          <p:cNvSpPr/>
          <p:nvPr/>
        </p:nvSpPr>
        <p:spPr bwMode="auto">
          <a:xfrm>
            <a:off x="7656224" y="1647114"/>
            <a:ext cx="1702800"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200" b="0" i="0" u="none" strike="noStrike" cap="none" normalizeH="0" dirty="0" smtClean="0">
                <a:ln>
                  <a:noFill/>
                </a:ln>
                <a:solidFill>
                  <a:schemeClr val="tx1"/>
                </a:solidFill>
                <a:effectLst/>
                <a:latin typeface="Arial" charset="0"/>
              </a:rPr>
              <a:t>Capacitat d’actualitzar i fer informes </a:t>
            </a:r>
            <a:r>
              <a:rPr kumimoji="0" lang="ca-ES" sz="1200" b="0" i="0" u="sng" strike="noStrike" cap="none" normalizeH="0" dirty="0" smtClean="0">
                <a:ln>
                  <a:noFill/>
                </a:ln>
                <a:solidFill>
                  <a:schemeClr val="tx1"/>
                </a:solidFill>
                <a:effectLst/>
                <a:latin typeface="Arial" charset="0"/>
              </a:rPr>
              <a:t>del seu propi àmbit</a:t>
            </a:r>
            <a:endParaRPr kumimoji="0" lang="ca-ES" sz="1200" b="0" i="0" u="sng" strike="noStrike" cap="none" normalizeH="0" baseline="0" dirty="0" smtClean="0">
              <a:ln>
                <a:noFill/>
              </a:ln>
              <a:solidFill>
                <a:schemeClr val="tx1"/>
              </a:solidFill>
              <a:effectLst/>
              <a:latin typeface="Arial" charset="0"/>
            </a:endParaRPr>
          </a:p>
        </p:txBody>
      </p:sp>
      <p:sp>
        <p:nvSpPr>
          <p:cNvPr id="25" name="Rectangle 24"/>
          <p:cNvSpPr/>
          <p:nvPr/>
        </p:nvSpPr>
        <p:spPr bwMode="auto">
          <a:xfrm>
            <a:off x="5878516" y="3898900"/>
            <a:ext cx="1702800" cy="1041547"/>
          </a:xfrm>
          <a:prstGeom prst="rect">
            <a:avLst/>
          </a:prstGeom>
          <a:solidFill>
            <a:schemeClr val="bg1">
              <a:lumMod val="50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a:t>Sense visibilitat </a:t>
            </a:r>
            <a:r>
              <a:rPr lang="ca-ES" sz="1200" b="0" dirty="0" smtClean="0"/>
              <a:t>ni capacitat d’intervenció</a:t>
            </a:r>
            <a:endParaRPr lang="ca-ES" sz="1200" b="0" dirty="0"/>
          </a:p>
        </p:txBody>
      </p:sp>
      <p:sp>
        <p:nvSpPr>
          <p:cNvPr id="26" name="Rectangle 25"/>
          <p:cNvSpPr/>
          <p:nvPr/>
        </p:nvSpPr>
        <p:spPr bwMode="auto">
          <a:xfrm>
            <a:off x="4100808" y="3898900"/>
            <a:ext cx="1702800"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ca-ES" sz="1200" dirty="0" smtClean="0"/>
              <a:t>Aporta la informació de seguiment gestió </a:t>
            </a:r>
            <a:r>
              <a:rPr lang="ca-ES" sz="1200" b="0" dirty="0" smtClean="0"/>
              <a:t>durant l'execució dels projectes </a:t>
            </a:r>
            <a:r>
              <a:rPr lang="ca-ES" sz="1200" b="0" dirty="0"/>
              <a:t>assignats</a:t>
            </a:r>
          </a:p>
        </p:txBody>
      </p:sp>
      <p:sp>
        <p:nvSpPr>
          <p:cNvPr id="27" name="Rectangle 26"/>
          <p:cNvSpPr/>
          <p:nvPr/>
        </p:nvSpPr>
        <p:spPr bwMode="auto">
          <a:xfrm>
            <a:off x="7656224" y="3898391"/>
            <a:ext cx="1702800" cy="1041547"/>
          </a:xfrm>
          <a:prstGeom prst="rect">
            <a:avLst/>
          </a:prstGeom>
          <a:solidFill>
            <a:schemeClr val="bg1">
              <a:lumMod val="50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smtClean="0"/>
              <a:t>Incorpora les dades per l’elaboració dels informes de projectes</a:t>
            </a:r>
            <a:endParaRPr lang="ca-ES" sz="1200" b="0" dirty="0"/>
          </a:p>
        </p:txBody>
      </p:sp>
      <p:sp>
        <p:nvSpPr>
          <p:cNvPr id="28" name="Rectangle 27"/>
          <p:cNvSpPr/>
          <p:nvPr/>
        </p:nvSpPr>
        <p:spPr bwMode="auto">
          <a:xfrm>
            <a:off x="4101807" y="5024538"/>
            <a:ext cx="1701801" cy="1041039"/>
          </a:xfrm>
          <a:prstGeom prst="rect">
            <a:avLst/>
          </a:prstGeom>
          <a:solidFill>
            <a:schemeClr val="bg1">
              <a:lumMod val="8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a:t>Sense intervenció, però visibilitat </a:t>
            </a:r>
            <a:r>
              <a:rPr lang="ca-ES" sz="1200" b="0" u="sng" dirty="0"/>
              <a:t>de </a:t>
            </a:r>
            <a:r>
              <a:rPr lang="ca-ES" sz="1200" u="sng" dirty="0"/>
              <a:t>tots</a:t>
            </a:r>
            <a:r>
              <a:rPr lang="ca-ES" sz="1200" b="0" u="sng" dirty="0"/>
              <a:t> els </a:t>
            </a:r>
            <a:r>
              <a:rPr lang="ca-ES" sz="1200" b="0" u="sng" dirty="0" smtClean="0"/>
              <a:t>àmbits</a:t>
            </a:r>
            <a:endParaRPr lang="ca-ES" sz="1200" b="0" u="sng" dirty="0"/>
          </a:p>
        </p:txBody>
      </p:sp>
      <p:sp>
        <p:nvSpPr>
          <p:cNvPr id="29" name="Rectangle 28"/>
          <p:cNvSpPr/>
          <p:nvPr/>
        </p:nvSpPr>
        <p:spPr bwMode="auto">
          <a:xfrm>
            <a:off x="5878516" y="5024030"/>
            <a:ext cx="1701801" cy="1041039"/>
          </a:xfrm>
          <a:prstGeom prst="rect">
            <a:avLst/>
          </a:prstGeom>
          <a:solidFill>
            <a:schemeClr val="bg1">
              <a:lumMod val="8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200" b="0" dirty="0"/>
              <a:t>Sense intervenció, però visibilitat </a:t>
            </a:r>
            <a:r>
              <a:rPr lang="ca-ES" sz="1200" b="0" u="sng" dirty="0"/>
              <a:t>de </a:t>
            </a:r>
            <a:r>
              <a:rPr lang="ca-ES" sz="1200" u="sng" dirty="0"/>
              <a:t>tots</a:t>
            </a:r>
            <a:r>
              <a:rPr lang="ca-ES" sz="1200" b="0" u="sng" dirty="0"/>
              <a:t> els </a:t>
            </a:r>
            <a:r>
              <a:rPr lang="ca-ES" sz="1200" b="0" u="sng" dirty="0" smtClean="0"/>
              <a:t>àmbits</a:t>
            </a:r>
            <a:endParaRPr lang="ca-ES" sz="1200" b="0" u="sng" dirty="0"/>
          </a:p>
        </p:txBody>
      </p:sp>
      <p:sp>
        <p:nvSpPr>
          <p:cNvPr id="30" name="Rectangle 29"/>
          <p:cNvSpPr/>
          <p:nvPr/>
        </p:nvSpPr>
        <p:spPr bwMode="auto">
          <a:xfrm>
            <a:off x="7657223" y="5024538"/>
            <a:ext cx="1701801" cy="1041039"/>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200" b="0" i="0" u="none" strike="noStrike" cap="none" normalizeH="0" baseline="0" dirty="0" smtClean="0">
                <a:ln>
                  <a:noFill/>
                </a:ln>
                <a:solidFill>
                  <a:schemeClr val="tx1"/>
                </a:solidFill>
                <a:effectLst/>
                <a:latin typeface="Arial" charset="0"/>
              </a:rPr>
              <a:t>Capacitat d’actualitzar i fer informes </a:t>
            </a:r>
            <a:r>
              <a:rPr kumimoji="0" lang="ca-ES" sz="1200" b="0" i="0" u="sng" strike="noStrike" cap="none" normalizeH="0" baseline="0" dirty="0" smtClean="0">
                <a:ln>
                  <a:noFill/>
                </a:ln>
                <a:solidFill>
                  <a:schemeClr val="tx1"/>
                </a:solidFill>
                <a:effectLst/>
                <a:latin typeface="Arial" charset="0"/>
              </a:rPr>
              <a:t>de </a:t>
            </a:r>
            <a:r>
              <a:rPr kumimoji="0" lang="ca-ES" sz="1200" i="0" u="sng" strike="noStrike" cap="none" normalizeH="0" baseline="0" dirty="0" smtClean="0">
                <a:ln>
                  <a:noFill/>
                </a:ln>
                <a:solidFill>
                  <a:schemeClr val="tx1"/>
                </a:solidFill>
                <a:effectLst/>
                <a:latin typeface="Arial" charset="0"/>
              </a:rPr>
              <a:t>tots</a:t>
            </a:r>
            <a:r>
              <a:rPr kumimoji="0" lang="ca-ES" sz="1200" b="0" i="0" u="sng" strike="noStrike" cap="none" normalizeH="0" baseline="0" dirty="0" smtClean="0">
                <a:ln>
                  <a:noFill/>
                </a:ln>
                <a:solidFill>
                  <a:schemeClr val="tx1"/>
                </a:solidFill>
                <a:effectLst/>
                <a:latin typeface="Arial" charset="0"/>
              </a:rPr>
              <a:t> els àmbits</a:t>
            </a:r>
          </a:p>
        </p:txBody>
      </p:sp>
      <p:sp>
        <p:nvSpPr>
          <p:cNvPr id="32" name="Rectangle 31"/>
          <p:cNvSpPr/>
          <p:nvPr/>
        </p:nvSpPr>
        <p:spPr bwMode="auto">
          <a:xfrm>
            <a:off x="4101809" y="2772752"/>
            <a:ext cx="1701799" cy="1041547"/>
          </a:xfrm>
          <a:prstGeom prst="rect">
            <a:avLst/>
          </a:prstGeom>
          <a:noFill/>
          <a:ln w="127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r>
              <a:rPr lang="ca-ES" sz="1200" dirty="0" smtClean="0"/>
              <a:t>Aprovació </a:t>
            </a:r>
            <a:r>
              <a:rPr lang="ca-ES" sz="1200" dirty="0"/>
              <a:t>de fites de </a:t>
            </a:r>
            <a:r>
              <a:rPr lang="ca-ES" sz="1200" dirty="0" smtClean="0"/>
              <a:t>facturació </a:t>
            </a:r>
            <a:r>
              <a:rPr lang="ca-ES" sz="1200" b="0" dirty="0" smtClean="0"/>
              <a:t>dels projectes del seu àmbit</a:t>
            </a:r>
            <a:endParaRPr lang="ca-ES" sz="1200" b="0" dirty="0"/>
          </a:p>
        </p:txBody>
      </p:sp>
      <p:sp>
        <p:nvSpPr>
          <p:cNvPr id="33" name="Rectangle 32"/>
          <p:cNvSpPr/>
          <p:nvPr/>
        </p:nvSpPr>
        <p:spPr bwMode="auto">
          <a:xfrm>
            <a:off x="7657223" y="2772751"/>
            <a:ext cx="1702800"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200" b="0" i="0" u="none" strike="noStrike" cap="none" normalizeH="0" dirty="0" smtClean="0">
                <a:ln>
                  <a:noFill/>
                </a:ln>
                <a:solidFill>
                  <a:schemeClr val="tx1"/>
                </a:solidFill>
                <a:effectLst/>
                <a:latin typeface="Arial" charset="0"/>
              </a:rPr>
              <a:t>Capacitat d’actualitzar i fer informes </a:t>
            </a:r>
            <a:r>
              <a:rPr kumimoji="0" lang="ca-ES" sz="1200" b="0" i="0" u="sng" strike="noStrike" cap="none" normalizeH="0" dirty="0" smtClean="0">
                <a:ln>
                  <a:noFill/>
                </a:ln>
                <a:solidFill>
                  <a:schemeClr val="tx1"/>
                </a:solidFill>
                <a:effectLst/>
                <a:latin typeface="Arial" charset="0"/>
              </a:rPr>
              <a:t>del seu propi àmbit</a:t>
            </a:r>
            <a:endParaRPr kumimoji="0" lang="ca-ES" sz="1200" b="0" i="0" u="sng"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5878518" y="2772753"/>
            <a:ext cx="1702799" cy="1041547"/>
          </a:xfrm>
          <a:prstGeom prst="rect">
            <a:avLst/>
          </a:prstGeom>
          <a:noFill/>
          <a:ln w="38100">
            <a:solidFill>
              <a:srgbClr val="0033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t>Gestió integral</a:t>
            </a:r>
            <a:r>
              <a:rPr kumimoji="0" lang="ca-ES" sz="1200" i="0" u="none" strike="noStrike" cap="none" normalizeH="0" baseline="0" dirty="0" smtClean="0">
                <a:ln>
                  <a:noFill/>
                </a:ln>
                <a:solidFill>
                  <a:schemeClr val="tx1"/>
                </a:solidFill>
                <a:effectLst/>
              </a:rPr>
              <a:t> </a:t>
            </a:r>
            <a:r>
              <a:rPr kumimoji="0" lang="ca-ES" sz="1200" b="0" i="0" u="none" strike="noStrike" cap="none" normalizeH="0" baseline="0" dirty="0" smtClean="0">
                <a:ln>
                  <a:noFill/>
                </a:ln>
                <a:solidFill>
                  <a:schemeClr val="tx1"/>
                </a:solidFill>
                <a:effectLst/>
                <a:latin typeface="Arial" charset="0"/>
              </a:rPr>
              <a:t>dels portfolis </a:t>
            </a:r>
            <a:r>
              <a:rPr kumimoji="0" lang="ca-ES" sz="1200" b="0" i="0" u="sng" strike="noStrike" cap="none" normalizeH="0" baseline="0" dirty="0" smtClean="0">
                <a:ln>
                  <a:noFill/>
                </a:ln>
                <a:solidFill>
                  <a:schemeClr val="tx1"/>
                </a:solidFill>
                <a:effectLst/>
                <a:latin typeface="Arial" charset="0"/>
              </a:rPr>
              <a:t>de</a:t>
            </a:r>
            <a:r>
              <a:rPr kumimoji="0" lang="ca-ES" sz="1200" b="0" i="0" u="sng" strike="noStrike" cap="none" normalizeH="0" dirty="0" smtClean="0">
                <a:ln>
                  <a:noFill/>
                </a:ln>
                <a:solidFill>
                  <a:schemeClr val="tx1"/>
                </a:solidFill>
                <a:effectLst/>
                <a:latin typeface="Arial" charset="0"/>
              </a:rPr>
              <a:t>l seu propi àmbit</a:t>
            </a:r>
            <a:endParaRPr kumimoji="0" lang="ca-ES" sz="1200" b="0" i="0" u="sng"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416228604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797940" y="3621975"/>
            <a:ext cx="3227793" cy="1562100"/>
            <a:chOff x="797940" y="3621975"/>
            <a:chExt cx="3227793" cy="156210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7940" y="3621975"/>
              <a:ext cx="3227793"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9"/>
            <p:cNvCxnSpPr/>
            <p:nvPr/>
          </p:nvCxnSpPr>
          <p:spPr bwMode="auto">
            <a:xfrm flipH="1" flipV="1">
              <a:off x="1888755" y="4184531"/>
              <a:ext cx="292090" cy="2275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6.3 Idees annexes – canvi amb impacte econòmic</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6.3.1 Vinculació de idea annexa a idea origen (1/2) </a:t>
            </a:r>
            <a:endParaRPr lang="ca-ES" sz="1600" dirty="0">
              <a:solidFill>
                <a:schemeClr val="bg2">
                  <a:lumMod val="50000"/>
                </a:schemeClr>
              </a:solidFill>
            </a:endParaRPr>
          </a:p>
        </p:txBody>
      </p:sp>
      <p:sp>
        <p:nvSpPr>
          <p:cNvPr id="12" name="TextBox 11"/>
          <p:cNvSpPr txBox="1"/>
          <p:nvPr/>
        </p:nvSpPr>
        <p:spPr>
          <a:xfrm>
            <a:off x="797942" y="1497748"/>
            <a:ext cx="8563032" cy="1874844"/>
          </a:xfrm>
          <a:prstGeom prst="rect">
            <a:avLst/>
          </a:prstGeom>
          <a:noFill/>
          <a:ln>
            <a:solidFill>
              <a:schemeClr val="accent1"/>
            </a:solidFill>
          </a:ln>
        </p:spPr>
        <p:txBody>
          <a:bodyPr wrap="square" rtlCol="0" anchor="ctr">
            <a:noAutofit/>
          </a:bodyPr>
          <a:lstStyle/>
          <a:p>
            <a:r>
              <a:rPr lang="ca-ES" sz="1200" b="0" dirty="0" smtClean="0">
                <a:latin typeface="+mn-lt"/>
              </a:rPr>
              <a:t>Al aprovar-se en el transcurs d’un projecte un canvi amb impacte econòmic, s’haurà de:</a:t>
            </a:r>
          </a:p>
          <a:p>
            <a:pPr marL="171450" indent="-171450">
              <a:buFont typeface="Arial" panose="020B0604020202020204" pitchFamily="34" charset="0"/>
              <a:buChar char="•"/>
            </a:pPr>
            <a:r>
              <a:rPr lang="ca-ES" sz="1200" b="0" dirty="0" smtClean="0">
                <a:latin typeface="+mn-lt"/>
              </a:rPr>
              <a:t>Generar una nova idea per l’import del canvi (capítol 3.2.1)</a:t>
            </a:r>
          </a:p>
          <a:p>
            <a:pPr marL="171450" indent="-171450">
              <a:buFont typeface="Arial" panose="020B0604020202020204" pitchFamily="34" charset="0"/>
              <a:buChar char="•"/>
            </a:pPr>
            <a:r>
              <a:rPr lang="ca-ES" sz="1200" b="0" dirty="0" smtClean="0">
                <a:latin typeface="+mn-lt"/>
              </a:rPr>
              <a:t>Processar-la de la manera estàndard (capítol 3.2.2 - 3.2.11)</a:t>
            </a:r>
          </a:p>
          <a:p>
            <a:pPr marL="171450" indent="-171450">
              <a:buFont typeface="Arial" panose="020B0604020202020204" pitchFamily="34" charset="0"/>
              <a:buChar char="•"/>
            </a:pPr>
            <a:r>
              <a:rPr lang="ca-ES" sz="1200" b="0" dirty="0" smtClean="0">
                <a:latin typeface="+mn-lt"/>
              </a:rPr>
              <a:t>Generar el projecte corresponent (capítol 3.2.12)</a:t>
            </a:r>
          </a:p>
          <a:p>
            <a:pPr marL="171450" indent="-171450">
              <a:buFont typeface="Arial" panose="020B0604020202020204" pitchFamily="34" charset="0"/>
              <a:buChar char="•"/>
            </a:pPr>
            <a:r>
              <a:rPr lang="ca-ES" sz="1200" b="0" dirty="0" smtClean="0">
                <a:latin typeface="+mn-lt"/>
              </a:rPr>
              <a:t>Agregar el projecte creat juntament amb el projecte origen del canvi sota un programa (capítol 6.2.4) </a:t>
            </a:r>
          </a:p>
          <a:p>
            <a:pPr marL="171450" indent="-171450">
              <a:buFont typeface="Arial" panose="020B0604020202020204" pitchFamily="34" charset="0"/>
              <a:buChar char="•"/>
            </a:pPr>
            <a:r>
              <a:rPr lang="ca-ES" sz="1200" b="0" dirty="0"/>
              <a:t>Vincular-la a la idea del projecte en </a:t>
            </a:r>
            <a:r>
              <a:rPr lang="ca-ES" sz="1200" b="0" dirty="0" smtClean="0"/>
              <a:t>curs (capítol 6.3.1)</a:t>
            </a:r>
            <a:endParaRPr lang="ca-ES" sz="1200" b="0" dirty="0"/>
          </a:p>
        </p:txBody>
      </p:sp>
      <p:sp>
        <p:nvSpPr>
          <p:cNvPr id="26" name="TextBox 25"/>
          <p:cNvSpPr txBox="1"/>
          <p:nvPr/>
        </p:nvSpPr>
        <p:spPr>
          <a:xfrm>
            <a:off x="5589431" y="3621975"/>
            <a:ext cx="3779457" cy="152375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Desplegar la pestanya de </a:t>
            </a:r>
            <a:r>
              <a:rPr lang="ca-ES" sz="1200" dirty="0" err="1" smtClean="0">
                <a:latin typeface="+mn-lt"/>
              </a:rPr>
              <a:t>Properties</a:t>
            </a:r>
            <a:r>
              <a:rPr lang="ca-ES" sz="1200" b="0" dirty="0" smtClean="0">
                <a:latin typeface="+mn-lt"/>
              </a:rPr>
              <a:t> de la idea annexa generada i accedir a la secció </a:t>
            </a:r>
            <a:r>
              <a:rPr lang="ca-ES" sz="1200" dirty="0" err="1" smtClean="0">
                <a:latin typeface="+mn-lt"/>
              </a:rPr>
              <a:t>Dependencies</a:t>
            </a:r>
            <a:r>
              <a:rPr lang="ca-ES" sz="1200" dirty="0" smtClean="0">
                <a:latin typeface="+mn-lt"/>
              </a:rPr>
              <a:t>.</a:t>
            </a:r>
          </a:p>
        </p:txBody>
      </p:sp>
      <p:sp>
        <p:nvSpPr>
          <p:cNvPr id="31" name="Isosceles Triangle 30"/>
          <p:cNvSpPr/>
          <p:nvPr/>
        </p:nvSpPr>
        <p:spPr bwMode="auto">
          <a:xfrm rot="5400000">
            <a:off x="4654651" y="428822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552767" y="343400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7942" y="5291570"/>
            <a:ext cx="3227791" cy="108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25"/>
          <p:cNvSpPr txBox="1"/>
          <p:nvPr/>
        </p:nvSpPr>
        <p:spPr>
          <a:xfrm>
            <a:off x="5581517" y="5291570"/>
            <a:ext cx="3779457" cy="922851"/>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Clicar el botó </a:t>
            </a:r>
            <a:r>
              <a:rPr lang="ca-ES" sz="1200" dirty="0" err="1" smtClean="0">
                <a:latin typeface="+mn-lt"/>
              </a:rPr>
              <a:t>Add</a:t>
            </a:r>
            <a:endParaRPr lang="ca-ES" sz="1200" dirty="0" smtClean="0">
              <a:latin typeface="+mn-lt"/>
            </a:endParaRPr>
          </a:p>
        </p:txBody>
      </p:sp>
      <p:sp>
        <p:nvSpPr>
          <p:cNvPr id="37" name="Isosceles Triangle 30"/>
          <p:cNvSpPr/>
          <p:nvPr/>
        </p:nvSpPr>
        <p:spPr bwMode="auto">
          <a:xfrm rot="5400000">
            <a:off x="4717778" y="5886777"/>
            <a:ext cx="218212"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Rectangle 18"/>
          <p:cNvSpPr/>
          <p:nvPr/>
        </p:nvSpPr>
        <p:spPr bwMode="auto">
          <a:xfrm>
            <a:off x="973086" y="6115488"/>
            <a:ext cx="748836" cy="2372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Oval 37"/>
          <p:cNvSpPr/>
          <p:nvPr/>
        </p:nvSpPr>
        <p:spPr bwMode="auto">
          <a:xfrm>
            <a:off x="552766" y="508432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166838879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739511" y="1686297"/>
            <a:ext cx="3761237" cy="1809465"/>
            <a:chOff x="739511" y="1686297"/>
            <a:chExt cx="3761237" cy="2185059"/>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9511" y="1686297"/>
              <a:ext cx="3761237" cy="218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9"/>
            <p:cNvCxnSpPr/>
            <p:nvPr/>
          </p:nvCxnSpPr>
          <p:spPr bwMode="auto">
            <a:xfrm flipH="1" flipV="1">
              <a:off x="1033731" y="3495762"/>
              <a:ext cx="292090" cy="22754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6.3 Idees annexes – canvi amb impacte econòmic</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6.3.1 Vinculació de idea annexa a idea origen (2/2)</a:t>
            </a:r>
            <a:endParaRPr lang="ca-ES" sz="1600" dirty="0">
              <a:solidFill>
                <a:schemeClr val="bg2">
                  <a:lumMod val="50000"/>
                </a:schemeClr>
              </a:solidFill>
            </a:endParaRPr>
          </a:p>
        </p:txBody>
      </p:sp>
      <p:sp>
        <p:nvSpPr>
          <p:cNvPr id="26" name="TextBox 25"/>
          <p:cNvSpPr txBox="1"/>
          <p:nvPr/>
        </p:nvSpPr>
        <p:spPr>
          <a:xfrm>
            <a:off x="5581517" y="1686297"/>
            <a:ext cx="3779457" cy="1809466"/>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Fent servir les opcions de filtre localitzar la idea del projecte origen del canvi, seleccionar-la.</a:t>
            </a:r>
            <a:endParaRPr lang="ca-ES" sz="1200" dirty="0" smtClean="0">
              <a:latin typeface="+mn-lt"/>
            </a:endParaRPr>
          </a:p>
        </p:txBody>
      </p:sp>
      <p:sp>
        <p:nvSpPr>
          <p:cNvPr id="31" name="Isosceles Triangle 30"/>
          <p:cNvSpPr/>
          <p:nvPr/>
        </p:nvSpPr>
        <p:spPr bwMode="auto">
          <a:xfrm rot="5400000">
            <a:off x="4853595" y="25103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8" name="Oval 37"/>
          <p:cNvSpPr/>
          <p:nvPr/>
        </p:nvSpPr>
        <p:spPr bwMode="auto">
          <a:xfrm>
            <a:off x="552767" y="150565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9511" y="3811299"/>
            <a:ext cx="3761237"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5"/>
          <p:cNvSpPr txBox="1"/>
          <p:nvPr/>
        </p:nvSpPr>
        <p:spPr>
          <a:xfrm>
            <a:off x="5581516" y="3811299"/>
            <a:ext cx="3779457" cy="1809466"/>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Les idees queden vinculades i clicant en el nom de la idea vinculada es navegarà fins les seves </a:t>
            </a:r>
            <a:r>
              <a:rPr lang="ca-ES" sz="1200" b="0" dirty="0" err="1" smtClean="0">
                <a:latin typeface="+mn-lt"/>
              </a:rPr>
              <a:t>propiestats</a:t>
            </a:r>
            <a:r>
              <a:rPr lang="ca-ES" sz="1200" b="0" dirty="0" smtClean="0">
                <a:latin typeface="+mn-lt"/>
              </a:rPr>
              <a:t>. La vinculació és </a:t>
            </a:r>
            <a:r>
              <a:rPr lang="ca-ES" sz="1200" b="0" dirty="0" err="1" smtClean="0">
                <a:latin typeface="+mn-lt"/>
              </a:rPr>
              <a:t>bi-direccionar</a:t>
            </a:r>
            <a:r>
              <a:rPr lang="ca-ES" sz="1200" b="0" dirty="0" smtClean="0">
                <a:latin typeface="+mn-lt"/>
              </a:rPr>
              <a:t>, des de la </a:t>
            </a:r>
            <a:r>
              <a:rPr lang="ca-ES" sz="1200" b="0" smtClean="0">
                <a:latin typeface="+mn-lt"/>
              </a:rPr>
              <a:t>idea vinculada</a:t>
            </a:r>
            <a:endParaRPr lang="ca-ES" sz="1200" dirty="0" smtClean="0">
              <a:latin typeface="+mn-lt"/>
            </a:endParaRPr>
          </a:p>
        </p:txBody>
      </p:sp>
      <p:sp>
        <p:nvSpPr>
          <p:cNvPr id="23" name="Isosceles Triangle 30"/>
          <p:cNvSpPr/>
          <p:nvPr/>
        </p:nvSpPr>
        <p:spPr bwMode="auto">
          <a:xfrm rot="5400000">
            <a:off x="4853594" y="463534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24" name="Straight Arrow Connector 9"/>
          <p:cNvCxnSpPr/>
          <p:nvPr/>
        </p:nvCxnSpPr>
        <p:spPr bwMode="auto">
          <a:xfrm flipH="1" flipV="1">
            <a:off x="1744272" y="5035301"/>
            <a:ext cx="292090" cy="18843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9446284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6.4 Aplicació no assignada</a:t>
            </a:r>
            <a:endParaRPr lang="ca-ES" sz="1700" dirty="0"/>
          </a:p>
        </p:txBody>
      </p:sp>
      <p:sp>
        <p:nvSpPr>
          <p:cNvPr id="26" name="TextBox 25"/>
          <p:cNvSpPr txBox="1"/>
          <p:nvPr/>
        </p:nvSpPr>
        <p:spPr>
          <a:xfrm>
            <a:off x="6428097" y="1553968"/>
            <a:ext cx="2932878" cy="4478341"/>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Al crear una idea i no tenir encara l’aplicació creada, al anar al camp </a:t>
            </a:r>
            <a:r>
              <a:rPr lang="ca-ES" sz="1200" b="0" dirty="0" err="1" smtClean="0">
                <a:latin typeface="+mn-lt"/>
              </a:rPr>
              <a:t>Application</a:t>
            </a:r>
            <a:r>
              <a:rPr lang="ca-ES" sz="1200" b="0" dirty="0" smtClean="0">
                <a:latin typeface="+mn-lt"/>
              </a:rPr>
              <a:t> s’ha d’escollir </a:t>
            </a:r>
            <a:r>
              <a:rPr lang="ca-ES" sz="1200" dirty="0" smtClean="0">
                <a:latin typeface="+mn-lt"/>
              </a:rPr>
              <a:t>l’aplicació Nova </a:t>
            </a:r>
            <a:r>
              <a:rPr lang="ca-ES" sz="1200" dirty="0" err="1" smtClean="0">
                <a:latin typeface="+mn-lt"/>
              </a:rPr>
              <a:t>Application</a:t>
            </a:r>
            <a:r>
              <a:rPr lang="ca-ES" sz="1200" dirty="0" smtClean="0">
                <a:latin typeface="+mn-lt"/>
              </a:rPr>
              <a:t> </a:t>
            </a:r>
            <a:r>
              <a:rPr lang="ca-ES" sz="1200" b="0" dirty="0" smtClean="0">
                <a:latin typeface="+mn-lt"/>
              </a:rPr>
              <a:t>(amb codi 00000)</a:t>
            </a:r>
          </a:p>
          <a:p>
            <a:pPr marL="342900" indent="-342900">
              <a:buFont typeface="+mj-lt"/>
              <a:buAutoNum type="arabicPeriod"/>
            </a:pPr>
            <a:endParaRPr lang="ca-ES" sz="1200" b="0" dirty="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endParaRPr lang="ca-ES" sz="1200" b="0" dirty="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endParaRPr lang="ca-ES" sz="1200" b="0" dirty="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endParaRPr lang="ca-ES" sz="1200" b="0" dirty="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endParaRPr lang="ca-ES" sz="1200" b="0" dirty="0" smtClean="0">
              <a:latin typeface="+mn-lt"/>
            </a:endParaRPr>
          </a:p>
          <a:p>
            <a:pPr marL="342900" indent="-342900">
              <a:buFont typeface="+mj-lt"/>
              <a:buAutoNum type="arabicPeriod"/>
            </a:pPr>
            <a:r>
              <a:rPr lang="ca-ES" sz="1200" b="0" dirty="0" smtClean="0">
                <a:latin typeface="+mn-lt"/>
              </a:rPr>
              <a:t>Crear la idea fent </a:t>
            </a:r>
            <a:r>
              <a:rPr lang="ca-ES" sz="1200" b="0" dirty="0" err="1" smtClean="0">
                <a:latin typeface="+mn-lt"/>
              </a:rPr>
              <a:t>Submit</a:t>
            </a:r>
            <a:r>
              <a:rPr lang="ca-ES" sz="1200" b="0" dirty="0" smtClean="0">
                <a:latin typeface="+mn-lt"/>
              </a:rPr>
              <a:t> for </a:t>
            </a:r>
            <a:r>
              <a:rPr lang="ca-ES" sz="1200" b="0" dirty="0" err="1" smtClean="0">
                <a:latin typeface="+mn-lt"/>
              </a:rPr>
              <a:t>Approval</a:t>
            </a:r>
            <a:r>
              <a:rPr lang="ca-ES" sz="1200" b="0" dirty="0" smtClean="0">
                <a:latin typeface="+mn-lt"/>
              </a:rPr>
              <a:t>.</a:t>
            </a:r>
          </a:p>
        </p:txBody>
      </p:sp>
      <p:sp>
        <p:nvSpPr>
          <p:cNvPr id="31" name="Isosceles Triangle 30"/>
          <p:cNvSpPr/>
          <p:nvPr/>
        </p:nvSpPr>
        <p:spPr bwMode="auto">
          <a:xfrm rot="5400000">
            <a:off x="5704092" y="355006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8" name="Oval 37"/>
          <p:cNvSpPr/>
          <p:nvPr/>
        </p:nvSpPr>
        <p:spPr bwMode="auto">
          <a:xfrm>
            <a:off x="552767" y="150565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3" name="Isosceles Triangle 30"/>
          <p:cNvSpPr/>
          <p:nvPr/>
        </p:nvSpPr>
        <p:spPr bwMode="auto">
          <a:xfrm rot="5400000">
            <a:off x="4853594" y="463534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6255" y="1553969"/>
            <a:ext cx="2856732" cy="195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091821" y="3179928"/>
            <a:ext cx="1262800" cy="18350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6" name="Group 5"/>
          <p:cNvGrpSpPr/>
          <p:nvPr/>
        </p:nvGrpSpPr>
        <p:grpSpPr>
          <a:xfrm>
            <a:off x="926253" y="3696010"/>
            <a:ext cx="4658886" cy="1694856"/>
            <a:chOff x="926253" y="3696010"/>
            <a:chExt cx="4218954" cy="1534813"/>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6255" y="3696010"/>
              <a:ext cx="4218952" cy="153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926253" y="4852108"/>
              <a:ext cx="4183943" cy="18350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 name="Down Arrow 4"/>
          <p:cNvSpPr/>
          <p:nvPr/>
        </p:nvSpPr>
        <p:spPr bwMode="auto">
          <a:xfrm>
            <a:off x="2156346" y="3363435"/>
            <a:ext cx="198275" cy="526177"/>
          </a:xfrm>
          <a:prstGeom prst="downArrow">
            <a:avLst/>
          </a:prstGeom>
          <a:solidFill>
            <a:schemeClr val="bg1">
              <a:lumMod val="75000"/>
            </a:schemeClr>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26253" y="5595938"/>
            <a:ext cx="4096247" cy="2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bwMode="auto">
          <a:xfrm>
            <a:off x="552768" y="549005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sp>
        <p:nvSpPr>
          <p:cNvPr id="25" name="Rectangle 24"/>
          <p:cNvSpPr/>
          <p:nvPr/>
        </p:nvSpPr>
        <p:spPr bwMode="auto">
          <a:xfrm>
            <a:off x="1047274" y="5652621"/>
            <a:ext cx="1262800" cy="18350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Isosceles Triangle 26"/>
          <p:cNvSpPr/>
          <p:nvPr/>
        </p:nvSpPr>
        <p:spPr bwMode="auto">
          <a:xfrm rot="5400000">
            <a:off x="5704092" y="560156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10007230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6</a:t>
            </a:r>
            <a:r>
              <a:rPr lang="ca-ES" dirty="0" smtClean="0"/>
              <a:t>. Casos especials</a:t>
            </a:r>
            <a:br>
              <a:rPr lang="ca-ES" dirty="0" smtClean="0"/>
            </a:br>
            <a:r>
              <a:rPr lang="ca-ES" sz="1700" dirty="0" smtClean="0"/>
              <a:t>6.4 Aplicació no assignada</a:t>
            </a:r>
            <a:endParaRPr lang="ca-ES" sz="1700" dirty="0"/>
          </a:p>
        </p:txBody>
      </p:sp>
      <p:sp>
        <p:nvSpPr>
          <p:cNvPr id="26" name="TextBox 25"/>
          <p:cNvSpPr txBox="1"/>
          <p:nvPr/>
        </p:nvSpPr>
        <p:spPr>
          <a:xfrm>
            <a:off x="6811628" y="1553969"/>
            <a:ext cx="2549346" cy="1309406"/>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rPr>
              <a:t>Un cop amb la idea ja creada, anar a </a:t>
            </a:r>
            <a:r>
              <a:rPr lang="ca-ES" sz="1200" b="0" i="1" dirty="0" err="1" smtClean="0">
                <a:latin typeface="+mn-lt"/>
              </a:rPr>
              <a:t>Properties</a:t>
            </a:r>
            <a:r>
              <a:rPr lang="ca-ES" sz="1200" b="0" i="1" dirty="0" smtClean="0">
                <a:latin typeface="+mn-lt"/>
              </a:rPr>
              <a:t> </a:t>
            </a:r>
            <a:r>
              <a:rPr lang="ca-ES" sz="1200" b="0" i="1" dirty="0" smtClean="0">
                <a:latin typeface="+mn-lt"/>
                <a:sym typeface="Wingdings" panose="05000000000000000000" pitchFamily="2" charset="2"/>
              </a:rPr>
              <a:t> </a:t>
            </a:r>
            <a:r>
              <a:rPr lang="ca-ES" sz="1200" b="0" i="1" dirty="0" err="1" smtClean="0">
                <a:latin typeface="+mn-lt"/>
                <a:sym typeface="Wingdings" panose="05000000000000000000" pitchFamily="2" charset="2"/>
              </a:rPr>
              <a:t>Classification</a:t>
            </a:r>
            <a:r>
              <a:rPr lang="ca-ES" sz="1200" b="0" i="1" dirty="0" smtClean="0">
                <a:latin typeface="+mn-lt"/>
                <a:sym typeface="Wingdings" panose="05000000000000000000" pitchFamily="2" charset="2"/>
              </a:rPr>
              <a:t> &amp; Organization </a:t>
            </a:r>
            <a:r>
              <a:rPr lang="ca-ES" sz="1200" b="0" dirty="0" smtClean="0">
                <a:latin typeface="+mn-lt"/>
                <a:sym typeface="Wingdings" panose="05000000000000000000" pitchFamily="2" charset="2"/>
              </a:rPr>
              <a:t>per veure les propietats de la idea.</a:t>
            </a:r>
            <a:endParaRPr lang="ca-ES" sz="1200" b="0" dirty="0" smtClean="0">
              <a:latin typeface="+mn-lt"/>
            </a:endParaRPr>
          </a:p>
        </p:txBody>
      </p:sp>
      <p:sp>
        <p:nvSpPr>
          <p:cNvPr id="31" name="Isosceles Triangle 30"/>
          <p:cNvSpPr/>
          <p:nvPr/>
        </p:nvSpPr>
        <p:spPr bwMode="auto">
          <a:xfrm rot="5400000">
            <a:off x="6436232" y="477089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5" name="TextBox 24"/>
          <p:cNvSpPr txBox="1"/>
          <p:nvPr/>
        </p:nvSpPr>
        <p:spPr>
          <a:xfrm>
            <a:off x="6811627" y="3051350"/>
            <a:ext cx="2549347" cy="3425652"/>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latin typeface="+mn-lt"/>
              </a:rPr>
              <a:t>Aquí caldrà omplir tots aquells camps que no s’han omplert per defecte al no tenir una aplicació creada.</a:t>
            </a:r>
            <a:r>
              <a:rPr lang="ca-ES" sz="1200" b="0" dirty="0">
                <a:latin typeface="+mn-lt"/>
              </a:rPr>
              <a:t/>
            </a:r>
            <a:br>
              <a:rPr lang="ca-ES" sz="1200" b="0" dirty="0">
                <a:latin typeface="+mn-lt"/>
              </a:rPr>
            </a:br>
            <a:r>
              <a:rPr lang="ca-ES" sz="1200" b="0" dirty="0" smtClean="0">
                <a:latin typeface="+mn-lt"/>
              </a:rPr>
              <a:t>Són el camps de qualitat </a:t>
            </a:r>
            <a:r>
              <a:rPr lang="ca-ES" sz="1200" dirty="0" smtClean="0">
                <a:latin typeface="+mn-lt"/>
              </a:rPr>
              <a:t>NAQ</a:t>
            </a:r>
            <a:r>
              <a:rPr lang="ca-ES" sz="1200" b="0" dirty="0" smtClean="0">
                <a:latin typeface="+mn-lt"/>
              </a:rPr>
              <a:t>, el nom i codi de la solució (</a:t>
            </a:r>
            <a:r>
              <a:rPr lang="ca-ES" sz="1200" dirty="0" err="1" smtClean="0">
                <a:latin typeface="+mn-lt"/>
              </a:rPr>
              <a:t>Solution</a:t>
            </a:r>
            <a:r>
              <a:rPr lang="ca-ES" sz="1200" dirty="0" smtClean="0">
                <a:latin typeface="+mn-lt"/>
              </a:rPr>
              <a:t> </a:t>
            </a:r>
            <a:r>
              <a:rPr lang="ca-ES" sz="1200" dirty="0" err="1" smtClean="0">
                <a:latin typeface="+mn-lt"/>
              </a:rPr>
              <a:t>Name</a:t>
            </a:r>
            <a:r>
              <a:rPr lang="ca-ES" sz="1200" dirty="0" smtClean="0">
                <a:latin typeface="+mn-lt"/>
              </a:rPr>
              <a:t> i </a:t>
            </a:r>
            <a:r>
              <a:rPr lang="ca-ES" sz="1200" dirty="0" err="1" smtClean="0">
                <a:latin typeface="+mn-lt"/>
              </a:rPr>
              <a:t>Solution</a:t>
            </a:r>
            <a:r>
              <a:rPr lang="ca-ES" sz="1200" dirty="0" smtClean="0">
                <a:latin typeface="+mn-lt"/>
              </a:rPr>
              <a:t> </a:t>
            </a:r>
            <a:r>
              <a:rPr lang="ca-ES" sz="1200" dirty="0" err="1" smtClean="0">
                <a:latin typeface="+mn-lt"/>
              </a:rPr>
              <a:t>Code</a:t>
            </a:r>
            <a:r>
              <a:rPr lang="ca-ES" sz="1200" b="0" dirty="0" smtClean="0">
                <a:latin typeface="+mn-lt"/>
              </a:rPr>
              <a:t>).</a:t>
            </a:r>
            <a:br>
              <a:rPr lang="ca-ES" sz="1200" b="0" dirty="0" smtClean="0">
                <a:latin typeface="+mn-lt"/>
              </a:rPr>
            </a:br>
            <a:r>
              <a:rPr lang="ca-ES" sz="1200" b="0" dirty="0" smtClean="0">
                <a:latin typeface="+mn-lt"/>
              </a:rPr>
              <a:t>Per altra banda, també caldrà omplir els camps de </a:t>
            </a:r>
            <a:r>
              <a:rPr lang="ca-ES" sz="1200" dirty="0" err="1" smtClean="0">
                <a:latin typeface="+mn-lt"/>
              </a:rPr>
              <a:t>Supply</a:t>
            </a:r>
            <a:r>
              <a:rPr lang="ca-ES" sz="1200" dirty="0" smtClean="0">
                <a:latin typeface="+mn-lt"/>
              </a:rPr>
              <a:t> </a:t>
            </a:r>
            <a:r>
              <a:rPr lang="ca-ES" sz="1200" dirty="0" err="1" smtClean="0">
                <a:latin typeface="+mn-lt"/>
              </a:rPr>
              <a:t>Channel</a:t>
            </a:r>
            <a:r>
              <a:rPr lang="ca-ES" sz="1200" b="0" dirty="0" smtClean="0">
                <a:latin typeface="+mn-lt"/>
              </a:rPr>
              <a:t> (proveïdor) i posteriorment els de responsable de solució (</a:t>
            </a:r>
            <a:r>
              <a:rPr lang="ca-ES" sz="1200" dirty="0" err="1">
                <a:latin typeface="+mn-lt"/>
              </a:rPr>
              <a:t>S</a:t>
            </a:r>
            <a:r>
              <a:rPr lang="ca-ES" sz="1200" dirty="0" err="1" smtClean="0">
                <a:latin typeface="+mn-lt"/>
              </a:rPr>
              <a:t>olution</a:t>
            </a:r>
            <a:r>
              <a:rPr lang="ca-ES" sz="1200" dirty="0" smtClean="0">
                <a:latin typeface="+mn-lt"/>
              </a:rPr>
              <a:t> </a:t>
            </a:r>
            <a:r>
              <a:rPr lang="ca-ES" sz="1200" dirty="0" err="1" smtClean="0">
                <a:latin typeface="+mn-lt"/>
              </a:rPr>
              <a:t>Responsible</a:t>
            </a:r>
            <a:r>
              <a:rPr lang="ca-ES" sz="1200" b="0" dirty="0" smtClean="0">
                <a:latin typeface="+mn-lt"/>
              </a:rPr>
              <a:t>), usuari proveïdor (</a:t>
            </a:r>
            <a:r>
              <a:rPr lang="ca-ES" sz="1200" dirty="0" err="1">
                <a:latin typeface="+mn-lt"/>
              </a:rPr>
              <a:t>S</a:t>
            </a:r>
            <a:r>
              <a:rPr lang="ca-ES" sz="1200" dirty="0" err="1" smtClean="0">
                <a:latin typeface="+mn-lt"/>
              </a:rPr>
              <a:t>upply</a:t>
            </a:r>
            <a:r>
              <a:rPr lang="ca-ES" sz="1200" dirty="0" smtClean="0">
                <a:latin typeface="+mn-lt"/>
              </a:rPr>
              <a:t> </a:t>
            </a:r>
            <a:r>
              <a:rPr lang="ca-ES" sz="1200" dirty="0" err="1" smtClean="0">
                <a:latin typeface="+mn-lt"/>
              </a:rPr>
              <a:t>user</a:t>
            </a:r>
            <a:r>
              <a:rPr lang="ca-ES" sz="1200" b="0" dirty="0" smtClean="0">
                <a:latin typeface="+mn-lt"/>
              </a:rPr>
              <a:t>) i  gestors de cartera (</a:t>
            </a:r>
            <a:r>
              <a:rPr lang="ca-ES" sz="1200" dirty="0" smtClean="0">
                <a:latin typeface="+mn-lt"/>
              </a:rPr>
              <a:t>Principal i </a:t>
            </a:r>
            <a:r>
              <a:rPr lang="ca-ES" sz="1200" dirty="0" err="1" smtClean="0">
                <a:latin typeface="+mn-lt"/>
              </a:rPr>
              <a:t>Secundary</a:t>
            </a:r>
            <a:r>
              <a:rPr lang="ca-ES" sz="1200" dirty="0" smtClean="0">
                <a:latin typeface="+mn-lt"/>
              </a:rPr>
              <a:t> </a:t>
            </a:r>
            <a:r>
              <a:rPr lang="ca-ES" sz="1200" dirty="0" err="1" smtClean="0">
                <a:latin typeface="+mn-lt"/>
              </a:rPr>
              <a:t>portfolio</a:t>
            </a:r>
            <a:r>
              <a:rPr lang="ca-ES" sz="1200" dirty="0" smtClean="0">
                <a:latin typeface="+mn-lt"/>
              </a:rPr>
              <a:t> manager</a:t>
            </a:r>
            <a:r>
              <a:rPr lang="ca-ES" sz="1200" b="0" dirty="0" smtClean="0">
                <a:latin typeface="+mn-lt"/>
              </a:rPr>
              <a:t>).</a:t>
            </a:r>
          </a:p>
        </p:txBody>
      </p:sp>
      <p:sp>
        <p:nvSpPr>
          <p:cNvPr id="27" name="Isosceles Triangle 26"/>
          <p:cNvSpPr/>
          <p:nvPr/>
        </p:nvSpPr>
        <p:spPr bwMode="auto">
          <a:xfrm rot="5400000">
            <a:off x="6436231" y="220728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 name="Group 2"/>
          <p:cNvGrpSpPr/>
          <p:nvPr/>
        </p:nvGrpSpPr>
        <p:grpSpPr>
          <a:xfrm>
            <a:off x="898957" y="1553970"/>
            <a:ext cx="2335049" cy="1259298"/>
            <a:chOff x="898957" y="1553969"/>
            <a:chExt cx="2560946" cy="1381125"/>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8957" y="1553969"/>
              <a:ext cx="253365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1772931" y="2152777"/>
              <a:ext cx="1686972" cy="18350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 name="Down Arrow 4"/>
          <p:cNvSpPr/>
          <p:nvPr/>
        </p:nvSpPr>
        <p:spPr bwMode="auto">
          <a:xfrm>
            <a:off x="2653593" y="2276939"/>
            <a:ext cx="198275" cy="1000224"/>
          </a:xfrm>
          <a:prstGeom prst="downArrow">
            <a:avLst/>
          </a:prstGeom>
          <a:solidFill>
            <a:schemeClr val="bg1">
              <a:lumMod val="75000"/>
            </a:schemeClr>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Oval 37"/>
          <p:cNvSpPr/>
          <p:nvPr/>
        </p:nvSpPr>
        <p:spPr bwMode="auto">
          <a:xfrm>
            <a:off x="552767" y="150565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grpSp>
        <p:nvGrpSpPr>
          <p:cNvPr id="6" name="Group 5"/>
          <p:cNvGrpSpPr/>
          <p:nvPr/>
        </p:nvGrpSpPr>
        <p:grpSpPr>
          <a:xfrm>
            <a:off x="898958" y="3051350"/>
            <a:ext cx="5447251" cy="2557791"/>
            <a:chOff x="898958" y="3051350"/>
            <a:chExt cx="5447251" cy="2557791"/>
          </a:xfrm>
        </p:grpSpPr>
        <p:sp>
          <p:nvSpPr>
            <p:cNvPr id="23" name="Isosceles Triangle 30"/>
            <p:cNvSpPr/>
            <p:nvPr/>
          </p:nvSpPr>
          <p:spPr bwMode="auto">
            <a:xfrm rot="5400000">
              <a:off x="4853594" y="448522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8958" y="3051350"/>
              <a:ext cx="5447251" cy="255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bwMode="auto">
            <a:xfrm>
              <a:off x="1214563" y="3876441"/>
              <a:ext cx="1538167" cy="4538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Rectangle 28"/>
            <p:cNvSpPr/>
            <p:nvPr/>
          </p:nvSpPr>
          <p:spPr bwMode="auto">
            <a:xfrm>
              <a:off x="4808042" y="3575038"/>
              <a:ext cx="1538167" cy="301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Rectangle 29"/>
            <p:cNvSpPr/>
            <p:nvPr/>
          </p:nvSpPr>
          <p:spPr bwMode="auto">
            <a:xfrm>
              <a:off x="4531057" y="4465524"/>
              <a:ext cx="1815151" cy="114361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4" name="Oval 23"/>
          <p:cNvSpPr/>
          <p:nvPr/>
        </p:nvSpPr>
        <p:spPr bwMode="auto">
          <a:xfrm>
            <a:off x="552766" y="286337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80559005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79140"/>
            <a:ext cx="5828179" cy="577850"/>
          </a:xfrm>
        </p:spPr>
        <p:txBody>
          <a:bodyPr/>
          <a:lstStyle/>
          <a:p>
            <a:pPr marL="544513" indent="-457200" algn="r">
              <a:lnSpc>
                <a:spcPct val="150000"/>
              </a:lnSpc>
              <a:buClr>
                <a:schemeClr val="accent1"/>
              </a:buClr>
              <a:buFont typeface="+mj-lt"/>
              <a:buAutoNum type="arabicPeriod" startAt="7"/>
            </a:pPr>
            <a:r>
              <a:rPr lang="ca-ES" sz="2400" b="1" dirty="0" smtClean="0">
                <a:solidFill>
                  <a:schemeClr val="accent5">
                    <a:lumMod val="50000"/>
                  </a:schemeClr>
                </a:solidFill>
                <a:latin typeface="Arial" pitchFamily="34" charset="0"/>
                <a:cs typeface="Arial" pitchFamily="34" charset="0"/>
              </a:rPr>
              <a:t>Explotació de dades transversal</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43419686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42444" y="3856624"/>
            <a:ext cx="4951308" cy="1813237"/>
            <a:chOff x="649392" y="3920124"/>
            <a:chExt cx="4951308" cy="1813237"/>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49392" y="3920124"/>
              <a:ext cx="4951308" cy="18132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674792" y="4330700"/>
              <a:ext cx="290408" cy="24933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6" name="Straight Arrow Connector 45"/>
            <p:cNvCxnSpPr/>
            <p:nvPr/>
          </p:nvCxnSpPr>
          <p:spPr bwMode="auto">
            <a:xfrm flipH="1">
              <a:off x="1009650" y="4141072"/>
              <a:ext cx="368300" cy="19137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7</a:t>
            </a:r>
            <a:r>
              <a:rPr lang="ca-ES" sz="1600" dirty="0" smtClean="0">
                <a:solidFill>
                  <a:schemeClr val="bg2">
                    <a:lumMod val="50000"/>
                  </a:schemeClr>
                </a:solidFill>
              </a:rPr>
              <a:t>.1.1 Idees (1/2)</a:t>
            </a:r>
            <a:endParaRPr lang="ca-ES" sz="1600" dirty="0">
              <a:solidFill>
                <a:schemeClr val="bg2">
                  <a:lumMod val="50000"/>
                </a:schemeClr>
              </a:solidFill>
            </a:endParaRPr>
          </a:p>
        </p:txBody>
      </p:sp>
      <p:sp>
        <p:nvSpPr>
          <p:cNvPr id="23" name="Oval 22"/>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4" name="Group 974"/>
          <p:cNvGrpSpPr/>
          <p:nvPr/>
        </p:nvGrpSpPr>
        <p:grpSpPr>
          <a:xfrm>
            <a:off x="9016007" y="1052222"/>
            <a:ext cx="370285" cy="357626"/>
            <a:chOff x="6739212" y="4562603"/>
            <a:chExt cx="240641" cy="232414"/>
          </a:xfrm>
          <a:solidFill>
            <a:schemeClr val="tx1"/>
          </a:solidFill>
        </p:grpSpPr>
        <p:sp>
          <p:nvSpPr>
            <p:cNvPr id="25"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6"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7"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8"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0" name="TextBox 29"/>
          <p:cNvSpPr txBox="1"/>
          <p:nvPr/>
        </p:nvSpPr>
        <p:spPr>
          <a:xfrm>
            <a:off x="6734174" y="1624773"/>
            <a:ext cx="2503371" cy="1641474"/>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rPr>
              <a:t>Ideas</a:t>
            </a:r>
            <a:endParaRPr lang="ca-ES" sz="1200" b="0" i="1" dirty="0" smtClean="0">
              <a:latin typeface="+mn-lt"/>
            </a:endParaRPr>
          </a:p>
        </p:txBody>
      </p:sp>
      <p:sp>
        <p:nvSpPr>
          <p:cNvPr id="31" name="Isosceles Triangle 30"/>
          <p:cNvSpPr/>
          <p:nvPr/>
        </p:nvSpPr>
        <p:spPr bwMode="auto">
          <a:xfrm rot="5400000">
            <a:off x="6234134" y="23690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9" name="Group 8"/>
          <p:cNvGrpSpPr/>
          <p:nvPr/>
        </p:nvGrpSpPr>
        <p:grpSpPr>
          <a:xfrm>
            <a:off x="642444" y="1624773"/>
            <a:ext cx="5451943" cy="1641474"/>
            <a:chOff x="642444" y="1553634"/>
            <a:chExt cx="5451943" cy="1641474"/>
          </a:xfrm>
        </p:grpSpPr>
        <p:pic>
          <p:nvPicPr>
            <p:cNvPr id="8"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2444" y="1553634"/>
              <a:ext cx="5451943" cy="16414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4" name="Straight Arrow Connector 33"/>
            <p:cNvCxnSpPr/>
            <p:nvPr/>
          </p:nvCxnSpPr>
          <p:spPr bwMode="auto">
            <a:xfrm flipH="1" flipV="1">
              <a:off x="4052716" y="2147017"/>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 name="Oval 34"/>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6" name="Oval 35"/>
          <p:cNvSpPr/>
          <p:nvPr/>
        </p:nvSpPr>
        <p:spPr bwMode="auto">
          <a:xfrm>
            <a:off x="382163" y="35441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37" name="TextBox 36"/>
          <p:cNvSpPr txBox="1"/>
          <p:nvPr/>
        </p:nvSpPr>
        <p:spPr>
          <a:xfrm>
            <a:off x="6371824" y="3856624"/>
            <a:ext cx="2865722" cy="181323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Un cop a la  llista d’idees, clicar sobre el ‘+’ per accedir als camps de filtre per la consulta.</a:t>
            </a:r>
            <a:endParaRPr lang="ca-ES" sz="1200" b="0" dirty="0">
              <a:latin typeface="+mn-lt"/>
            </a:endParaRPr>
          </a:p>
        </p:txBody>
      </p:sp>
      <p:sp>
        <p:nvSpPr>
          <p:cNvPr id="45" name="Isosceles Triangle 44"/>
          <p:cNvSpPr/>
          <p:nvPr/>
        </p:nvSpPr>
        <p:spPr bwMode="auto">
          <a:xfrm rot="5400000">
            <a:off x="5802641" y="460753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47709118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186</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7</a:t>
            </a:r>
            <a:r>
              <a:rPr lang="ca-ES" sz="1600" dirty="0" smtClean="0">
                <a:solidFill>
                  <a:schemeClr val="bg2">
                    <a:lumMod val="50000"/>
                  </a:schemeClr>
                </a:solidFill>
              </a:rPr>
              <a:t>.1.1 Idees (2/2)</a:t>
            </a:r>
            <a:endParaRPr lang="ca-ES" sz="1600" dirty="0">
              <a:solidFill>
                <a:schemeClr val="bg2">
                  <a:lumMod val="50000"/>
                </a:schemeClr>
              </a:solidFill>
            </a:endParaRPr>
          </a:p>
        </p:txBody>
      </p:sp>
      <p:grpSp>
        <p:nvGrpSpPr>
          <p:cNvPr id="44" name="Group 43"/>
          <p:cNvGrpSpPr/>
          <p:nvPr/>
        </p:nvGrpSpPr>
        <p:grpSpPr>
          <a:xfrm>
            <a:off x="1697138" y="4943158"/>
            <a:ext cx="6205727" cy="1241741"/>
            <a:chOff x="1832178" y="3021381"/>
            <a:chExt cx="6511722" cy="1302970"/>
          </a:xfrm>
        </p:grpSpPr>
        <p:sp>
          <p:nvSpPr>
            <p:cNvPr id="47" name="Rounded Rectangle 46"/>
            <p:cNvSpPr/>
            <p:nvPr/>
          </p:nvSpPr>
          <p:spPr bwMode="auto">
            <a:xfrm>
              <a:off x="1832178" y="3021381"/>
              <a:ext cx="6511722" cy="1302970"/>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49" name="Rectangle 48"/>
            <p:cNvSpPr/>
            <p:nvPr/>
          </p:nvSpPr>
          <p:spPr>
            <a:xfrm>
              <a:off x="2340680" y="3124418"/>
              <a:ext cx="2864965" cy="1070869"/>
            </a:xfrm>
            <a:prstGeom prst="rect">
              <a:avLst/>
            </a:prstGeom>
            <a:noFill/>
            <a:ln>
              <a:noFill/>
            </a:ln>
          </p:spPr>
          <p:txBody>
            <a:bodyPr wrap="square" numCol="1">
              <a:noAutofit/>
            </a:bodyPr>
            <a:lstStyle/>
            <a:p>
              <a:r>
                <a:rPr lang="ca-ES" sz="1500" b="0" dirty="0" smtClean="0"/>
                <a:t>Departament </a:t>
              </a:r>
              <a:r>
                <a:rPr lang="ca-ES" sz="1500" b="0" dirty="0"/>
                <a:t>CTTI </a:t>
              </a:r>
              <a:endParaRPr lang="ca-ES" sz="1500" b="0" dirty="0" smtClean="0"/>
            </a:p>
            <a:p>
              <a:r>
                <a:rPr lang="ca-ES" sz="1500" b="0" dirty="0" err="1" smtClean="0"/>
                <a:t>Multiproveïdor</a:t>
              </a:r>
              <a:r>
                <a:rPr lang="ca-ES" sz="1500" b="0" dirty="0" smtClean="0"/>
                <a:t> (Sí/No)</a:t>
              </a:r>
            </a:p>
            <a:p>
              <a:r>
                <a:rPr lang="ca-ES" sz="1500" b="0" dirty="0" smtClean="0"/>
                <a:t>Proveïdor</a:t>
              </a:r>
              <a:endParaRPr lang="ca-ES" sz="1500" b="0" dirty="0"/>
            </a:p>
          </p:txBody>
        </p:sp>
        <p:sp>
          <p:nvSpPr>
            <p:cNvPr id="51" name="Oval 50"/>
            <p:cNvSpPr/>
            <p:nvPr/>
          </p:nvSpPr>
          <p:spPr bwMode="auto">
            <a:xfrm>
              <a:off x="2017358" y="3149558"/>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1</a:t>
              </a:r>
            </a:p>
          </p:txBody>
        </p:sp>
        <p:sp>
          <p:nvSpPr>
            <p:cNvPr id="52" name="Oval 51"/>
            <p:cNvSpPr/>
            <p:nvPr/>
          </p:nvSpPr>
          <p:spPr bwMode="auto">
            <a:xfrm>
              <a:off x="2017886" y="350996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2</a:t>
              </a:r>
              <a:endParaRPr kumimoji="0" lang="ca-ES" sz="1500" b="0" i="0" u="none" strike="noStrike" cap="none" normalizeH="0" baseline="0" dirty="0" smtClean="0">
                <a:ln>
                  <a:noFill/>
                </a:ln>
                <a:solidFill>
                  <a:schemeClr val="bg1"/>
                </a:solidFill>
                <a:effectLst/>
              </a:endParaRPr>
            </a:p>
          </p:txBody>
        </p:sp>
        <p:sp>
          <p:nvSpPr>
            <p:cNvPr id="55" name="Oval 54"/>
            <p:cNvSpPr/>
            <p:nvPr/>
          </p:nvSpPr>
          <p:spPr bwMode="auto">
            <a:xfrm>
              <a:off x="2017358" y="3870368"/>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3</a:t>
              </a:r>
            </a:p>
          </p:txBody>
        </p:sp>
        <p:sp>
          <p:nvSpPr>
            <p:cNvPr id="56" name="Rectangle 55"/>
            <p:cNvSpPr/>
            <p:nvPr/>
          </p:nvSpPr>
          <p:spPr>
            <a:xfrm>
              <a:off x="4873802" y="3107288"/>
              <a:ext cx="3470098" cy="1070869"/>
            </a:xfrm>
            <a:prstGeom prst="rect">
              <a:avLst/>
            </a:prstGeom>
            <a:noFill/>
            <a:ln>
              <a:noFill/>
            </a:ln>
          </p:spPr>
          <p:txBody>
            <a:bodyPr wrap="square" numCol="1">
              <a:noAutofit/>
            </a:bodyPr>
            <a:lstStyle/>
            <a:p>
              <a:r>
                <a:rPr lang="ca-ES" sz="1500" b="0" dirty="0" smtClean="0"/>
                <a:t>Pas del procés on es troba la idea</a:t>
              </a:r>
            </a:p>
            <a:p>
              <a:r>
                <a:rPr lang="ca-ES" sz="1500" b="0" dirty="0" smtClean="0"/>
                <a:t>Estat de la idea</a:t>
              </a:r>
            </a:p>
            <a:p>
              <a:r>
                <a:rPr lang="ca-ES" sz="1500" b="0" dirty="0" smtClean="0"/>
                <a:t>Idea pare (per agregació d’idees)</a:t>
              </a:r>
              <a:endParaRPr lang="ca-ES" sz="1500" b="0" dirty="0"/>
            </a:p>
          </p:txBody>
        </p:sp>
        <p:sp>
          <p:nvSpPr>
            <p:cNvPr id="57" name="Oval 56"/>
            <p:cNvSpPr/>
            <p:nvPr/>
          </p:nvSpPr>
          <p:spPr bwMode="auto">
            <a:xfrm>
              <a:off x="4550480" y="3132428"/>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4</a:t>
              </a:r>
              <a:endParaRPr kumimoji="0" lang="ca-ES" sz="1500" b="0" i="0" u="none" strike="noStrike" cap="none" normalizeH="0" baseline="0" dirty="0" smtClean="0">
                <a:ln>
                  <a:noFill/>
                </a:ln>
                <a:solidFill>
                  <a:schemeClr val="bg1"/>
                </a:solidFill>
                <a:effectLst/>
              </a:endParaRPr>
            </a:p>
          </p:txBody>
        </p:sp>
        <p:sp>
          <p:nvSpPr>
            <p:cNvPr id="58" name="Oval 57"/>
            <p:cNvSpPr/>
            <p:nvPr/>
          </p:nvSpPr>
          <p:spPr bwMode="auto">
            <a:xfrm>
              <a:off x="4551008" y="349283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smtClean="0">
                  <a:solidFill>
                    <a:schemeClr val="bg1"/>
                  </a:solidFill>
                </a:rPr>
                <a:t>5</a:t>
              </a:r>
              <a:endParaRPr kumimoji="0" lang="ca-ES" sz="1500" b="0" i="0" u="none" strike="noStrike" cap="none" normalizeH="0" baseline="0" dirty="0" smtClean="0">
                <a:ln>
                  <a:noFill/>
                </a:ln>
                <a:solidFill>
                  <a:schemeClr val="bg1"/>
                </a:solidFill>
                <a:effectLst/>
              </a:endParaRPr>
            </a:p>
          </p:txBody>
        </p:sp>
        <p:sp>
          <p:nvSpPr>
            <p:cNvPr id="59" name="Oval 58"/>
            <p:cNvSpPr/>
            <p:nvPr/>
          </p:nvSpPr>
          <p:spPr bwMode="auto">
            <a:xfrm>
              <a:off x="4550480" y="3853238"/>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6</a:t>
              </a:r>
              <a:endParaRPr kumimoji="0" lang="ca-ES" sz="1500" b="0" i="0" u="none" strike="noStrike" cap="none" normalizeH="0" baseline="0" dirty="0" smtClean="0">
                <a:ln>
                  <a:noFill/>
                </a:ln>
                <a:solidFill>
                  <a:schemeClr val="bg1"/>
                </a:solidFill>
                <a:effectLst/>
              </a:endParaRPr>
            </a:p>
          </p:txBody>
        </p:sp>
      </p:grpSp>
      <p:sp>
        <p:nvSpPr>
          <p:cNvPr id="23" name="Oval 22"/>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4" name="Group 974"/>
          <p:cNvGrpSpPr/>
          <p:nvPr/>
        </p:nvGrpSpPr>
        <p:grpSpPr>
          <a:xfrm>
            <a:off x="9016007" y="1052222"/>
            <a:ext cx="370285" cy="357626"/>
            <a:chOff x="6739212" y="4562603"/>
            <a:chExt cx="240641" cy="232414"/>
          </a:xfrm>
          <a:solidFill>
            <a:schemeClr val="tx1"/>
          </a:solidFill>
        </p:grpSpPr>
        <p:sp>
          <p:nvSpPr>
            <p:cNvPr id="25"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6"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7"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8"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3" name="Group 2"/>
          <p:cNvGrpSpPr/>
          <p:nvPr/>
        </p:nvGrpSpPr>
        <p:grpSpPr>
          <a:xfrm>
            <a:off x="679193" y="1573149"/>
            <a:ext cx="8547615" cy="3188261"/>
            <a:chOff x="679193" y="1573149"/>
            <a:chExt cx="8547615" cy="3188261"/>
          </a:xfrm>
        </p:grpSpPr>
        <p:grpSp>
          <p:nvGrpSpPr>
            <p:cNvPr id="29" name="Group 28"/>
            <p:cNvGrpSpPr/>
            <p:nvPr/>
          </p:nvGrpSpPr>
          <p:grpSpPr>
            <a:xfrm>
              <a:off x="679193" y="1573149"/>
              <a:ext cx="8547615" cy="3188261"/>
              <a:chOff x="495940" y="1330458"/>
              <a:chExt cx="8870950" cy="3308864"/>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940" y="1330458"/>
                <a:ext cx="8870950" cy="33088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Oval 37"/>
              <p:cNvSpPr/>
              <p:nvPr/>
            </p:nvSpPr>
            <p:spPr bwMode="auto">
              <a:xfrm>
                <a:off x="1136685" y="2732976"/>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39" name="Oval 38"/>
              <p:cNvSpPr/>
              <p:nvPr/>
            </p:nvSpPr>
            <p:spPr bwMode="auto">
              <a:xfrm>
                <a:off x="986767" y="3288590"/>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2</a:t>
                </a:r>
                <a:endParaRPr kumimoji="0" lang="ca-ES" sz="1300" b="0" i="0" u="none" strike="noStrike" cap="none" normalizeH="0" baseline="0" dirty="0" smtClean="0">
                  <a:ln>
                    <a:noFill/>
                  </a:ln>
                  <a:solidFill>
                    <a:schemeClr val="bg1"/>
                  </a:solidFill>
                  <a:effectLst/>
                </a:endParaRPr>
              </a:p>
            </p:txBody>
          </p:sp>
          <p:sp>
            <p:nvSpPr>
              <p:cNvPr id="40" name="Oval 39"/>
              <p:cNvSpPr/>
              <p:nvPr/>
            </p:nvSpPr>
            <p:spPr bwMode="auto">
              <a:xfrm>
                <a:off x="6721386" y="2673576"/>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3</a:t>
                </a:r>
                <a:endParaRPr kumimoji="0" lang="ca-ES" sz="1300" b="0" i="0" u="none" strike="noStrike" cap="none" normalizeH="0" baseline="0" dirty="0" smtClean="0">
                  <a:ln>
                    <a:noFill/>
                  </a:ln>
                  <a:solidFill>
                    <a:schemeClr val="bg1"/>
                  </a:solidFill>
                  <a:effectLst/>
                </a:endParaRPr>
              </a:p>
            </p:txBody>
          </p:sp>
          <p:sp>
            <p:nvSpPr>
              <p:cNvPr id="41" name="Oval 40"/>
              <p:cNvSpPr/>
              <p:nvPr/>
            </p:nvSpPr>
            <p:spPr bwMode="auto">
              <a:xfrm>
                <a:off x="6908130" y="2994156"/>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4</a:t>
                </a:r>
              </a:p>
            </p:txBody>
          </p:sp>
          <p:sp>
            <p:nvSpPr>
              <p:cNvPr id="42" name="Oval 41"/>
              <p:cNvSpPr/>
              <p:nvPr/>
            </p:nvSpPr>
            <p:spPr bwMode="auto">
              <a:xfrm>
                <a:off x="7001502" y="3294888"/>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5</a:t>
                </a:r>
                <a:endParaRPr kumimoji="0" lang="ca-ES" sz="1300" b="0" i="0" u="none" strike="noStrike" cap="none" normalizeH="0" baseline="0" dirty="0" smtClean="0">
                  <a:ln>
                    <a:noFill/>
                  </a:ln>
                  <a:solidFill>
                    <a:schemeClr val="bg1"/>
                  </a:solidFill>
                  <a:effectLst/>
                </a:endParaRPr>
              </a:p>
            </p:txBody>
          </p:sp>
          <p:sp>
            <p:nvSpPr>
              <p:cNvPr id="43" name="Oval 42"/>
              <p:cNvSpPr/>
              <p:nvPr/>
            </p:nvSpPr>
            <p:spPr bwMode="auto">
              <a:xfrm>
                <a:off x="6787462" y="3870368"/>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6</a:t>
                </a:r>
                <a:endParaRPr kumimoji="0" lang="ca-ES" sz="1300" b="0" i="0" u="none" strike="noStrike" cap="none" normalizeH="0" baseline="0" dirty="0" smtClean="0">
                  <a:ln>
                    <a:noFill/>
                  </a:ln>
                  <a:solidFill>
                    <a:schemeClr val="bg1"/>
                  </a:solidFill>
                  <a:effectLst/>
                </a:endParaRPr>
              </a:p>
            </p:txBody>
          </p:sp>
        </p:grpSp>
        <p:sp>
          <p:nvSpPr>
            <p:cNvPr id="2" name="Rectangle 1"/>
            <p:cNvSpPr/>
            <p:nvPr/>
          </p:nvSpPr>
          <p:spPr bwMode="auto">
            <a:xfrm>
              <a:off x="707310" y="4457700"/>
              <a:ext cx="589274" cy="2910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2031544" y="4470400"/>
              <a:ext cx="813256"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1" name="Oval 30"/>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88986910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49392" y="3783874"/>
            <a:ext cx="5582266" cy="1640454"/>
            <a:chOff x="649392" y="3783874"/>
            <a:chExt cx="5582266" cy="1640454"/>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392" y="3783874"/>
              <a:ext cx="5582266" cy="1640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7" name="Rectangle 46"/>
            <p:cNvSpPr/>
            <p:nvPr/>
          </p:nvSpPr>
          <p:spPr bwMode="auto">
            <a:xfrm>
              <a:off x="674792" y="4169647"/>
              <a:ext cx="290408" cy="24933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8" name="Straight Arrow Connector 47"/>
            <p:cNvCxnSpPr/>
            <p:nvPr/>
          </p:nvCxnSpPr>
          <p:spPr bwMode="auto">
            <a:xfrm flipH="1">
              <a:off x="1009650" y="4045385"/>
              <a:ext cx="447675" cy="9568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187</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7.1.2 Projectes i Programes (1/4)</a:t>
            </a:r>
            <a:endParaRPr lang="ca-ES" sz="1600" dirty="0">
              <a:solidFill>
                <a:schemeClr val="bg2">
                  <a:lumMod val="50000"/>
                </a:schemeClr>
              </a:solidFill>
            </a:endParaRPr>
          </a:p>
        </p:txBody>
      </p:sp>
      <p:sp>
        <p:nvSpPr>
          <p:cNvPr id="19" name="Oval 18"/>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0" name="Group 974"/>
          <p:cNvGrpSpPr/>
          <p:nvPr/>
        </p:nvGrpSpPr>
        <p:grpSpPr>
          <a:xfrm>
            <a:off x="9016007" y="1052222"/>
            <a:ext cx="370285" cy="357626"/>
            <a:chOff x="6739212" y="4562603"/>
            <a:chExt cx="240641" cy="232414"/>
          </a:xfrm>
          <a:solidFill>
            <a:schemeClr val="tx1"/>
          </a:solidFill>
        </p:grpSpPr>
        <p:sp>
          <p:nvSpPr>
            <p:cNvPr id="21"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6"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35"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6" name="TextBox 35"/>
          <p:cNvSpPr txBox="1"/>
          <p:nvPr/>
        </p:nvSpPr>
        <p:spPr>
          <a:xfrm>
            <a:off x="6807200" y="1549401"/>
            <a:ext cx="2430346" cy="1689098"/>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Projects</a:t>
            </a:r>
            <a:r>
              <a:rPr lang="ca-ES" sz="1200" b="0" i="1" dirty="0" smtClean="0">
                <a:latin typeface="+mn-lt"/>
                <a:sym typeface="Wingdings" pitchFamily="2" charset="2"/>
              </a:rPr>
              <a:t> </a:t>
            </a:r>
            <a:endParaRPr lang="ca-ES" sz="1200" b="0" i="1" dirty="0" smtClean="0">
              <a:latin typeface="+mn-lt"/>
            </a:endParaRPr>
          </a:p>
        </p:txBody>
      </p:sp>
      <p:sp>
        <p:nvSpPr>
          <p:cNvPr id="37" name="Isosceles Triangle 36"/>
          <p:cNvSpPr/>
          <p:nvPr/>
        </p:nvSpPr>
        <p:spPr bwMode="auto">
          <a:xfrm rot="5400000">
            <a:off x="6339282" y="24198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0" name="Group 9"/>
          <p:cNvGrpSpPr/>
          <p:nvPr/>
        </p:nvGrpSpPr>
        <p:grpSpPr>
          <a:xfrm>
            <a:off x="649392" y="1549400"/>
            <a:ext cx="5582266" cy="1689099"/>
            <a:chOff x="649392" y="1549400"/>
            <a:chExt cx="5582266" cy="168909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92" y="1549400"/>
              <a:ext cx="5582266" cy="1689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0" name="Straight Arrow Connector 39"/>
            <p:cNvCxnSpPr/>
            <p:nvPr/>
          </p:nvCxnSpPr>
          <p:spPr bwMode="auto">
            <a:xfrm flipH="1">
              <a:off x="3062540" y="2538764"/>
              <a:ext cx="385340" cy="1"/>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1" name="Oval 40"/>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42" name="Oval 41"/>
          <p:cNvSpPr/>
          <p:nvPr/>
        </p:nvSpPr>
        <p:spPr bwMode="auto">
          <a:xfrm>
            <a:off x="382163" y="35441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43" name="TextBox 42"/>
          <p:cNvSpPr txBox="1"/>
          <p:nvPr/>
        </p:nvSpPr>
        <p:spPr>
          <a:xfrm>
            <a:off x="6807200" y="3783874"/>
            <a:ext cx="2430346" cy="1640454"/>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Un cop a la  llista de projectes, clicar sobre el ‘+’ per accedir als camps de filtre.</a:t>
            </a:r>
            <a:endParaRPr lang="ca-ES" sz="1200" b="0" dirty="0">
              <a:latin typeface="+mn-lt"/>
            </a:endParaRPr>
          </a:p>
        </p:txBody>
      </p:sp>
      <p:sp>
        <p:nvSpPr>
          <p:cNvPr id="44" name="Isosceles Triangle 43"/>
          <p:cNvSpPr/>
          <p:nvPr/>
        </p:nvSpPr>
        <p:spPr bwMode="auto">
          <a:xfrm rot="5400000">
            <a:off x="6339283" y="45590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3282142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188</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7.1.2 Projectes i Programes (2/4)</a:t>
            </a:r>
            <a:endParaRPr lang="ca-ES" sz="1600" dirty="0">
              <a:solidFill>
                <a:schemeClr val="bg2">
                  <a:lumMod val="50000"/>
                </a:schemeClr>
              </a:solidFill>
            </a:endParaRPr>
          </a:p>
        </p:txBody>
      </p:sp>
      <p:grpSp>
        <p:nvGrpSpPr>
          <p:cNvPr id="3" name="Group 2"/>
          <p:cNvGrpSpPr/>
          <p:nvPr/>
        </p:nvGrpSpPr>
        <p:grpSpPr>
          <a:xfrm>
            <a:off x="1804610" y="4894442"/>
            <a:ext cx="6795151" cy="942975"/>
            <a:chOff x="3674353" y="5533132"/>
            <a:chExt cx="6795151" cy="942975"/>
          </a:xfrm>
        </p:grpSpPr>
        <p:sp>
          <p:nvSpPr>
            <p:cNvPr id="27" name="Rounded Rectangle 26"/>
            <p:cNvSpPr/>
            <p:nvPr/>
          </p:nvSpPr>
          <p:spPr bwMode="auto">
            <a:xfrm>
              <a:off x="3674353" y="5533132"/>
              <a:ext cx="6795151" cy="942975"/>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9" name="Rectangle 28"/>
            <p:cNvSpPr/>
            <p:nvPr/>
          </p:nvSpPr>
          <p:spPr>
            <a:xfrm>
              <a:off x="4182856" y="5636171"/>
              <a:ext cx="2864965" cy="707886"/>
            </a:xfrm>
            <a:prstGeom prst="rect">
              <a:avLst/>
            </a:prstGeom>
            <a:noFill/>
            <a:ln>
              <a:noFill/>
            </a:ln>
          </p:spPr>
          <p:txBody>
            <a:bodyPr wrap="square" numCol="1">
              <a:noAutofit/>
            </a:bodyPr>
            <a:lstStyle/>
            <a:p>
              <a:r>
                <a:rPr lang="ca-ES" sz="1500" b="0" dirty="0" smtClean="0"/>
                <a:t>Departament </a:t>
              </a:r>
              <a:r>
                <a:rPr lang="ca-ES" sz="1500" b="0" dirty="0"/>
                <a:t>CTTI </a:t>
              </a:r>
              <a:endParaRPr lang="ca-ES" sz="1500" b="0" dirty="0" smtClean="0"/>
            </a:p>
            <a:p>
              <a:r>
                <a:rPr lang="ca-ES" sz="1500" b="0" dirty="0" smtClean="0"/>
                <a:t>Diàleg</a:t>
              </a:r>
              <a:endParaRPr lang="ca-ES" sz="1500" b="0" dirty="0"/>
            </a:p>
          </p:txBody>
        </p:sp>
        <p:sp>
          <p:nvSpPr>
            <p:cNvPr id="30" name="Rectangle 29"/>
            <p:cNvSpPr/>
            <p:nvPr/>
          </p:nvSpPr>
          <p:spPr>
            <a:xfrm>
              <a:off x="6563754" y="5636170"/>
              <a:ext cx="3740305" cy="669414"/>
            </a:xfrm>
            <a:prstGeom prst="rect">
              <a:avLst/>
            </a:prstGeom>
            <a:noFill/>
            <a:ln>
              <a:noFill/>
            </a:ln>
          </p:spPr>
          <p:txBody>
            <a:bodyPr wrap="square" numCol="1">
              <a:spAutoFit/>
            </a:bodyPr>
            <a:lstStyle/>
            <a:p>
              <a:r>
                <a:rPr lang="ca-ES" sz="1500" b="0" dirty="0" smtClean="0"/>
                <a:t>Responsable de projecte</a:t>
              </a:r>
            </a:p>
            <a:p>
              <a:r>
                <a:rPr lang="ca-ES" sz="1500" b="0" dirty="0" smtClean="0"/>
                <a:t>Dates teòriques d’inici/fi del projecte</a:t>
              </a:r>
            </a:p>
          </p:txBody>
        </p:sp>
        <p:sp>
          <p:nvSpPr>
            <p:cNvPr id="31" name="Oval 30"/>
            <p:cNvSpPr/>
            <p:nvPr/>
          </p:nvSpPr>
          <p:spPr bwMode="auto">
            <a:xfrm>
              <a:off x="3859534" y="5661310"/>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1</a:t>
              </a:r>
            </a:p>
          </p:txBody>
        </p:sp>
        <p:sp>
          <p:nvSpPr>
            <p:cNvPr id="32" name="Oval 31"/>
            <p:cNvSpPr/>
            <p:nvPr/>
          </p:nvSpPr>
          <p:spPr bwMode="auto">
            <a:xfrm>
              <a:off x="3860062" y="6005280"/>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2</a:t>
              </a:r>
              <a:endParaRPr kumimoji="0" lang="ca-ES" sz="1500" b="0" i="0" u="none" strike="noStrike" cap="none" normalizeH="0" baseline="0" dirty="0" smtClean="0">
                <a:ln>
                  <a:noFill/>
                </a:ln>
                <a:solidFill>
                  <a:schemeClr val="bg1"/>
                </a:solidFill>
                <a:effectLst/>
              </a:endParaRPr>
            </a:p>
          </p:txBody>
        </p:sp>
        <p:sp>
          <p:nvSpPr>
            <p:cNvPr id="33" name="Oval 32"/>
            <p:cNvSpPr/>
            <p:nvPr/>
          </p:nvSpPr>
          <p:spPr bwMode="auto">
            <a:xfrm>
              <a:off x="6232292" y="5661309"/>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3</a:t>
              </a:r>
            </a:p>
          </p:txBody>
        </p:sp>
        <p:sp>
          <p:nvSpPr>
            <p:cNvPr id="34" name="Oval 33"/>
            <p:cNvSpPr/>
            <p:nvPr/>
          </p:nvSpPr>
          <p:spPr bwMode="auto">
            <a:xfrm>
              <a:off x="6232820" y="6005279"/>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smtClean="0">
                  <a:solidFill>
                    <a:schemeClr val="bg1"/>
                  </a:solidFill>
                </a:rPr>
                <a:t>4</a:t>
              </a:r>
              <a:endParaRPr kumimoji="0" lang="ca-ES" sz="1500" b="0" i="0" u="none" strike="noStrike" cap="none" normalizeH="0" baseline="0" dirty="0" smtClean="0">
                <a:ln>
                  <a:noFill/>
                </a:ln>
                <a:solidFill>
                  <a:schemeClr val="bg1"/>
                </a:solidFill>
                <a:effectLst/>
              </a:endParaRPr>
            </a:p>
          </p:txBody>
        </p:sp>
      </p:grpSp>
      <p:sp>
        <p:nvSpPr>
          <p:cNvPr id="19" name="Oval 18"/>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0" name="Group 974"/>
          <p:cNvGrpSpPr/>
          <p:nvPr/>
        </p:nvGrpSpPr>
        <p:grpSpPr>
          <a:xfrm>
            <a:off x="9016007" y="1052222"/>
            <a:ext cx="370285" cy="357626"/>
            <a:chOff x="6739212" y="4562603"/>
            <a:chExt cx="240641" cy="232414"/>
          </a:xfrm>
          <a:solidFill>
            <a:schemeClr val="tx1"/>
          </a:solidFill>
        </p:grpSpPr>
        <p:sp>
          <p:nvSpPr>
            <p:cNvPr id="21"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6"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35"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grpSp>
        <p:nvGrpSpPr>
          <p:cNvPr id="5" name="Group 4"/>
          <p:cNvGrpSpPr/>
          <p:nvPr/>
        </p:nvGrpSpPr>
        <p:grpSpPr>
          <a:xfrm>
            <a:off x="694132" y="1572858"/>
            <a:ext cx="8667503" cy="3189642"/>
            <a:chOff x="694132" y="1572858"/>
            <a:chExt cx="8667503" cy="3189642"/>
          </a:xfrm>
        </p:grpSpPr>
        <p:grpSp>
          <p:nvGrpSpPr>
            <p:cNvPr id="2" name="Group 1"/>
            <p:cNvGrpSpPr/>
            <p:nvPr/>
          </p:nvGrpSpPr>
          <p:grpSpPr>
            <a:xfrm>
              <a:off x="694132" y="1572858"/>
              <a:ext cx="8667503" cy="3189642"/>
              <a:chOff x="517525" y="1318881"/>
              <a:chExt cx="8839995" cy="3253119"/>
            </a:xfrm>
          </p:grpSpPr>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525" y="1318881"/>
                <a:ext cx="8839995" cy="3253119"/>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Oval 21"/>
              <p:cNvSpPr/>
              <p:nvPr/>
            </p:nvSpPr>
            <p:spPr bwMode="auto">
              <a:xfrm>
                <a:off x="1199214" y="2432725"/>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23" name="Oval 22"/>
              <p:cNvSpPr/>
              <p:nvPr/>
            </p:nvSpPr>
            <p:spPr bwMode="auto">
              <a:xfrm>
                <a:off x="1254663" y="3645627"/>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2</a:t>
                </a:r>
                <a:endParaRPr kumimoji="0" lang="ca-ES" sz="1300" b="0" i="0" u="none" strike="noStrike" cap="none" normalizeH="0" baseline="0" dirty="0" smtClean="0">
                  <a:ln>
                    <a:noFill/>
                  </a:ln>
                  <a:solidFill>
                    <a:schemeClr val="bg1"/>
                  </a:solidFill>
                  <a:effectLst/>
                </a:endParaRPr>
              </a:p>
            </p:txBody>
          </p:sp>
          <p:sp>
            <p:nvSpPr>
              <p:cNvPr id="24" name="Oval 23"/>
              <p:cNvSpPr/>
              <p:nvPr/>
            </p:nvSpPr>
            <p:spPr bwMode="auto">
              <a:xfrm>
                <a:off x="6470383" y="1900988"/>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smtClean="0">
                    <a:solidFill>
                      <a:schemeClr val="bg1"/>
                    </a:solidFill>
                  </a:rPr>
                  <a:t>3</a:t>
                </a:r>
                <a:endParaRPr kumimoji="0" lang="ca-ES" sz="1300" b="0" i="0" u="none" strike="noStrike" cap="none" normalizeH="0" baseline="0" dirty="0" smtClean="0">
                  <a:ln>
                    <a:noFill/>
                  </a:ln>
                  <a:solidFill>
                    <a:schemeClr val="bg1"/>
                  </a:solidFill>
                  <a:effectLst/>
                </a:endParaRPr>
              </a:p>
            </p:txBody>
          </p:sp>
          <p:sp>
            <p:nvSpPr>
              <p:cNvPr id="25" name="Oval 24"/>
              <p:cNvSpPr/>
              <p:nvPr/>
            </p:nvSpPr>
            <p:spPr bwMode="auto">
              <a:xfrm>
                <a:off x="6446706" y="3618331"/>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4</a:t>
                </a:r>
              </a:p>
            </p:txBody>
          </p:sp>
        </p:grpSp>
        <p:sp>
          <p:nvSpPr>
            <p:cNvPr id="37" name="Rectangle 36"/>
            <p:cNvSpPr/>
            <p:nvPr/>
          </p:nvSpPr>
          <p:spPr bwMode="auto">
            <a:xfrm>
              <a:off x="2082344" y="4470400"/>
              <a:ext cx="813256"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Rectangle 37"/>
            <p:cNvSpPr/>
            <p:nvPr/>
          </p:nvSpPr>
          <p:spPr bwMode="auto">
            <a:xfrm>
              <a:off x="782235" y="4470400"/>
              <a:ext cx="500465" cy="2402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6" name="Oval 35"/>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05980643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189</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7.1.2 Projectes i Programes (3/4)</a:t>
            </a:r>
            <a:endParaRPr lang="ca-ES" sz="1600" dirty="0">
              <a:solidFill>
                <a:schemeClr val="bg2">
                  <a:lumMod val="50000"/>
                </a:schemeClr>
              </a:solidFill>
            </a:endParaRPr>
          </a:p>
        </p:txBody>
      </p:sp>
      <p:sp>
        <p:nvSpPr>
          <p:cNvPr id="15" name="Oval 14"/>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6"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4"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7" name="Group 6"/>
          <p:cNvGrpSpPr/>
          <p:nvPr/>
        </p:nvGrpSpPr>
        <p:grpSpPr>
          <a:xfrm>
            <a:off x="674790" y="3821974"/>
            <a:ext cx="5577465" cy="1579008"/>
            <a:chOff x="674790" y="3821974"/>
            <a:chExt cx="5577465" cy="1579008"/>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4790" y="3821974"/>
              <a:ext cx="5577465" cy="15790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Rectangle 31"/>
            <p:cNvSpPr/>
            <p:nvPr/>
          </p:nvSpPr>
          <p:spPr bwMode="auto">
            <a:xfrm>
              <a:off x="714110" y="4220447"/>
              <a:ext cx="225689" cy="24933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3" name="Straight Arrow Connector 32"/>
            <p:cNvCxnSpPr/>
            <p:nvPr/>
          </p:nvCxnSpPr>
          <p:spPr bwMode="auto">
            <a:xfrm flipH="1">
              <a:off x="1009650" y="4070785"/>
              <a:ext cx="447675" cy="9568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4" name="TextBox 33"/>
          <p:cNvSpPr txBox="1"/>
          <p:nvPr/>
        </p:nvSpPr>
        <p:spPr>
          <a:xfrm>
            <a:off x="6807200" y="1549401"/>
            <a:ext cx="2430346" cy="1689098"/>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Programs</a:t>
            </a:r>
            <a:r>
              <a:rPr lang="ca-ES" sz="1200" b="0" i="1" dirty="0" smtClean="0">
                <a:latin typeface="+mn-lt"/>
                <a:sym typeface="Wingdings" pitchFamily="2" charset="2"/>
              </a:rPr>
              <a:t> </a:t>
            </a:r>
            <a:endParaRPr lang="ca-ES" sz="1200" b="0" i="1" dirty="0" smtClean="0">
              <a:latin typeface="+mn-lt"/>
            </a:endParaRPr>
          </a:p>
        </p:txBody>
      </p:sp>
      <p:sp>
        <p:nvSpPr>
          <p:cNvPr id="35" name="Isosceles Triangle 34"/>
          <p:cNvSpPr/>
          <p:nvPr/>
        </p:nvSpPr>
        <p:spPr bwMode="auto">
          <a:xfrm rot="5400000">
            <a:off x="6349582" y="24198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Oval 39"/>
          <p:cNvSpPr/>
          <p:nvPr/>
        </p:nvSpPr>
        <p:spPr bwMode="auto">
          <a:xfrm>
            <a:off x="382163" y="35441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41" name="TextBox 40"/>
          <p:cNvSpPr txBox="1"/>
          <p:nvPr/>
        </p:nvSpPr>
        <p:spPr>
          <a:xfrm>
            <a:off x="6807200" y="3821974"/>
            <a:ext cx="2430346" cy="1579008"/>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Un cop a la  llista de programes, clicar sobre el ‘+’ per accedir als camps de filtre.</a:t>
            </a:r>
            <a:endParaRPr lang="ca-ES" sz="1200" b="0" dirty="0">
              <a:latin typeface="+mn-lt"/>
            </a:endParaRPr>
          </a:p>
        </p:txBody>
      </p:sp>
      <p:sp>
        <p:nvSpPr>
          <p:cNvPr id="42" name="Isosceles Triangle 41"/>
          <p:cNvSpPr/>
          <p:nvPr/>
        </p:nvSpPr>
        <p:spPr bwMode="auto">
          <a:xfrm rot="5400000">
            <a:off x="6349581" y="45590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6" name="Group 5"/>
          <p:cNvGrpSpPr/>
          <p:nvPr/>
        </p:nvGrpSpPr>
        <p:grpSpPr>
          <a:xfrm>
            <a:off x="649391" y="1549399"/>
            <a:ext cx="5602865" cy="1689099"/>
            <a:chOff x="649391" y="1549399"/>
            <a:chExt cx="5602865" cy="1689099"/>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391" y="1549399"/>
              <a:ext cx="5602865" cy="1689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43" name="Straight Arrow Connector 42"/>
            <p:cNvCxnSpPr/>
            <p:nvPr/>
          </p:nvCxnSpPr>
          <p:spPr bwMode="auto">
            <a:xfrm flipH="1">
              <a:off x="3158393" y="2367312"/>
              <a:ext cx="385340" cy="1"/>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 name="Oval 38"/>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1845430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hlinkClick r:id="rId2" action="ppaction://hlinksldjump"/>
          </p:cNvPr>
          <p:cNvSpPr/>
          <p:nvPr/>
        </p:nvSpPr>
        <p:spPr bwMode="auto">
          <a:xfrm>
            <a:off x="1545517" y="1433016"/>
            <a:ext cx="6814966" cy="4773494"/>
          </a:xfrm>
          <a:prstGeom prst="roundRect">
            <a:avLst>
              <a:gd name="adj" fmla="val 10091"/>
            </a:avLst>
          </a:prstGeom>
          <a:solidFill>
            <a:schemeClr val="accent1">
              <a:lumMod val="50000"/>
            </a:schemeClr>
          </a:solidFill>
          <a:ln w="12700">
            <a:solidFill>
              <a:schemeClr val="accent1">
                <a:lumMod val="50000"/>
              </a:schemeClr>
            </a:solidFill>
          </a:ln>
          <a:effectLst/>
          <a:extLst/>
        </p:spPr>
        <p:txBody>
          <a:bodyPr vert="horz" wrap="square" lIns="91440" tIns="45720" rIns="91440" bIns="45720" numCol="1" rtlCol="0" anchor="t" anchorCtr="0" compatLnSpc="1">
            <a:prstTxWarp prst="textNoShape">
              <a:avLst/>
            </a:prstTxWarp>
          </a:bodyPr>
          <a:lstStyle/>
          <a:p>
            <a:pPr algn="ctr"/>
            <a:endParaRPr lang="ca-ES" sz="2000" dirty="0">
              <a:solidFill>
                <a:schemeClr val="bg1"/>
              </a:solidFill>
            </a:endParaRPr>
          </a:p>
        </p:txBody>
      </p:sp>
      <p:sp>
        <p:nvSpPr>
          <p:cNvPr id="34" name="Rounded Rectangle 33"/>
          <p:cNvSpPr/>
          <p:nvPr/>
        </p:nvSpPr>
        <p:spPr bwMode="auto">
          <a:xfrm>
            <a:off x="5226336" y="1596788"/>
            <a:ext cx="2839493"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grpSp>
        <p:nvGrpSpPr>
          <p:cNvPr id="9" name="Group 8"/>
          <p:cNvGrpSpPr/>
          <p:nvPr/>
        </p:nvGrpSpPr>
        <p:grpSpPr>
          <a:xfrm>
            <a:off x="8130076" y="165558"/>
            <a:ext cx="916694" cy="643629"/>
            <a:chOff x="8130076" y="165558"/>
            <a:chExt cx="916694" cy="643629"/>
          </a:xfrm>
        </p:grpSpPr>
        <p:sp>
          <p:nvSpPr>
            <p:cNvPr id="5" name="Rounded Rectangle 4"/>
            <p:cNvSpPr/>
            <p:nvPr/>
          </p:nvSpPr>
          <p:spPr bwMode="auto">
            <a:xfrm>
              <a:off x="8130076" y="165558"/>
              <a:ext cx="443004" cy="310299"/>
            </a:xfrm>
            <a:prstGeom prst="roundRect">
              <a:avLst/>
            </a:prstGeom>
            <a:solidFill>
              <a:schemeClr val="accent1">
                <a:lumMod val="50000"/>
              </a:schemeClr>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RS</a:t>
              </a:r>
              <a:endParaRPr lang="ca-ES" sz="1200" dirty="0">
                <a:solidFill>
                  <a:schemeClr val="bg1"/>
                </a:solidFill>
              </a:endParaRPr>
            </a:p>
          </p:txBody>
        </p:sp>
        <p:sp>
          <p:nvSpPr>
            <p:cNvPr id="6" name="Rounded Rectangle 5"/>
            <p:cNvSpPr/>
            <p:nvPr/>
          </p:nvSpPr>
          <p:spPr bwMode="auto">
            <a:xfrm>
              <a:off x="8603766" y="16555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GC</a:t>
              </a:r>
              <a:endParaRPr lang="ca-ES" sz="1200" dirty="0">
                <a:solidFill>
                  <a:schemeClr val="bg1"/>
                </a:solidFill>
              </a:endParaRPr>
            </a:p>
          </p:txBody>
        </p:sp>
        <p:sp>
          <p:nvSpPr>
            <p:cNvPr id="7" name="Rounded Rectangle 6"/>
            <p:cNvSpPr/>
            <p:nvPr/>
          </p:nvSpPr>
          <p:spPr bwMode="auto">
            <a:xfrm>
              <a:off x="813007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solidFill>
                    <a:schemeClr val="bg1"/>
                  </a:solidFill>
                </a:rPr>
                <a:t>PR</a:t>
              </a:r>
              <a:endParaRPr kumimoji="0" lang="ca-ES" sz="1200" i="0" u="none" strike="noStrike" cap="none" normalizeH="0" baseline="0" dirty="0" smtClean="0">
                <a:ln>
                  <a:noFill/>
                </a:ln>
                <a:solidFill>
                  <a:schemeClr val="bg1"/>
                </a:solidFill>
                <a:effectLst/>
              </a:endParaRPr>
            </a:p>
          </p:txBody>
        </p:sp>
        <p:sp>
          <p:nvSpPr>
            <p:cNvPr id="8" name="Rounded Rectangle 7"/>
            <p:cNvSpPr/>
            <p:nvPr/>
          </p:nvSpPr>
          <p:spPr bwMode="auto">
            <a:xfrm>
              <a:off x="860376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GT</a:t>
              </a:r>
              <a:endParaRPr lang="ca-ES" sz="1200" dirty="0">
                <a:solidFill>
                  <a:schemeClr val="bg1"/>
                </a:solidFill>
              </a:endParaRPr>
            </a:p>
          </p:txBody>
        </p:sp>
      </p:grpSp>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2.3.1 Responsable de solucions</a:t>
            </a:r>
            <a:endParaRPr lang="ca-ES" sz="1600" dirty="0">
              <a:solidFill>
                <a:schemeClr val="bg2">
                  <a:lumMod val="50000"/>
                </a:schemeClr>
              </a:solidFill>
            </a:endParaRPr>
          </a:p>
        </p:txBody>
      </p:sp>
      <p:sp>
        <p:nvSpPr>
          <p:cNvPr id="15" name="Rectangle 14">
            <a:hlinkClick r:id="rId2" action="ppaction://hlinksldjump"/>
          </p:cNvPr>
          <p:cNvSpPr/>
          <p:nvPr/>
        </p:nvSpPr>
        <p:spPr bwMode="auto">
          <a:xfrm>
            <a:off x="5731682" y="3166273"/>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err="1">
                <a:solidFill>
                  <a:schemeClr val="bg1">
                    <a:lumMod val="75000"/>
                  </a:schemeClr>
                </a:solidFill>
              </a:rPr>
              <a:t>Portfolis</a:t>
            </a:r>
            <a:endParaRPr lang="ca-ES" sz="1800" b="0" dirty="0">
              <a:solidFill>
                <a:schemeClr val="bg1">
                  <a:lumMod val="75000"/>
                </a:schemeClr>
              </a:solidFill>
            </a:endParaRPr>
          </a:p>
        </p:txBody>
      </p:sp>
      <p:sp>
        <p:nvSpPr>
          <p:cNvPr id="16" name="Rectangle 15">
            <a:hlinkClick r:id="rId2" action="ppaction://hlinksldjump"/>
          </p:cNvPr>
          <p:cNvSpPr/>
          <p:nvPr/>
        </p:nvSpPr>
        <p:spPr bwMode="auto">
          <a:xfrm>
            <a:off x="5731682" y="358935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Programes</a:t>
            </a:r>
          </a:p>
        </p:txBody>
      </p:sp>
      <p:sp>
        <p:nvSpPr>
          <p:cNvPr id="17" name="Rectangle 16">
            <a:hlinkClick r:id="rId2" action="ppaction://hlinksldjump"/>
          </p:cNvPr>
          <p:cNvSpPr/>
          <p:nvPr/>
        </p:nvSpPr>
        <p:spPr bwMode="auto">
          <a:xfrm>
            <a:off x="5731682" y="401243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Projectes</a:t>
            </a:r>
          </a:p>
        </p:txBody>
      </p:sp>
      <p:sp>
        <p:nvSpPr>
          <p:cNvPr id="18" name="Rectangle 17">
            <a:hlinkClick r:id="rId2" action="ppaction://hlinksldjump"/>
          </p:cNvPr>
          <p:cNvSpPr/>
          <p:nvPr/>
        </p:nvSpPr>
        <p:spPr bwMode="auto">
          <a:xfrm>
            <a:off x="5731682" y="4428691"/>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Aplicacions</a:t>
            </a:r>
          </a:p>
        </p:txBody>
      </p:sp>
      <p:sp>
        <p:nvSpPr>
          <p:cNvPr id="29" name="Rounded Rectangle 28">
            <a:hlinkClick r:id="rId2" action="ppaction://hlinksldjump"/>
          </p:cNvPr>
          <p:cNvSpPr/>
          <p:nvPr/>
        </p:nvSpPr>
        <p:spPr bwMode="auto">
          <a:xfrm>
            <a:off x="5404136"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Visibilitat</a:t>
            </a:r>
          </a:p>
        </p:txBody>
      </p:sp>
      <p:sp>
        <p:nvSpPr>
          <p:cNvPr id="31" name="Rectangle 30">
            <a:hlinkClick r:id="rId2" action="ppaction://hlinksldjump"/>
          </p:cNvPr>
          <p:cNvSpPr/>
          <p:nvPr/>
        </p:nvSpPr>
        <p:spPr bwMode="auto">
          <a:xfrm>
            <a:off x="5731682" y="274319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Idees</a:t>
            </a:r>
          </a:p>
        </p:txBody>
      </p:sp>
      <p:sp>
        <p:nvSpPr>
          <p:cNvPr id="32" name="Rectangle 31">
            <a:hlinkClick r:id="rId2" action="ppaction://hlinksldjump"/>
          </p:cNvPr>
          <p:cNvSpPr/>
          <p:nvPr/>
        </p:nvSpPr>
        <p:spPr bwMode="auto">
          <a:xfrm>
            <a:off x="5731682" y="4851771"/>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Informes</a:t>
            </a:r>
          </a:p>
        </p:txBody>
      </p:sp>
      <p:sp>
        <p:nvSpPr>
          <p:cNvPr id="33" name="Rounded Rectangle 32"/>
          <p:cNvSpPr/>
          <p:nvPr/>
        </p:nvSpPr>
        <p:spPr bwMode="auto">
          <a:xfrm>
            <a:off x="1910688" y="1596788"/>
            <a:ext cx="2879677"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9" name="Rounded Rectangle 18">
            <a:hlinkClick r:id="rId2" action="ppaction://hlinksldjump"/>
          </p:cNvPr>
          <p:cNvSpPr/>
          <p:nvPr/>
        </p:nvSpPr>
        <p:spPr bwMode="auto">
          <a:xfrm>
            <a:off x="2108580"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Àmbits d’actuació</a:t>
            </a:r>
          </a:p>
        </p:txBody>
      </p:sp>
      <p:sp>
        <p:nvSpPr>
          <p:cNvPr id="26" name="Rectangle 25">
            <a:hlinkClick r:id="rId2" action="ppaction://hlinksldjump"/>
          </p:cNvPr>
          <p:cNvSpPr/>
          <p:nvPr/>
        </p:nvSpPr>
        <p:spPr bwMode="auto">
          <a:xfrm>
            <a:off x="2108580" y="3813091"/>
            <a:ext cx="2483893"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smtClean="0">
                <a:solidFill>
                  <a:schemeClr val="bg1">
                    <a:lumMod val="75000"/>
                  </a:schemeClr>
                </a:solidFill>
              </a:rPr>
              <a:t>Gestió de </a:t>
            </a:r>
            <a:r>
              <a:rPr lang="ca-ES" sz="1800" b="0" dirty="0" err="1" smtClean="0">
                <a:solidFill>
                  <a:schemeClr val="bg1">
                    <a:lumMod val="75000"/>
                  </a:schemeClr>
                </a:solidFill>
              </a:rPr>
              <a:t>portfolis</a:t>
            </a:r>
            <a:endParaRPr lang="ca-ES" sz="1800" b="0" dirty="0">
              <a:solidFill>
                <a:schemeClr val="bg1">
                  <a:lumMod val="75000"/>
                </a:schemeClr>
              </a:solidFill>
            </a:endParaRPr>
          </a:p>
        </p:txBody>
      </p:sp>
      <p:sp>
        <p:nvSpPr>
          <p:cNvPr id="28" name="Rectangle 27">
            <a:hlinkClick r:id="rId2" action="ppaction://hlinksldjump"/>
          </p:cNvPr>
          <p:cNvSpPr/>
          <p:nvPr/>
        </p:nvSpPr>
        <p:spPr bwMode="auto">
          <a:xfrm>
            <a:off x="2108581" y="5044291"/>
            <a:ext cx="2483891" cy="614151"/>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Explotació de dades transversal</a:t>
            </a:r>
          </a:p>
        </p:txBody>
      </p:sp>
      <p:sp>
        <p:nvSpPr>
          <p:cNvPr id="24" name="Rectangle 23">
            <a:hlinkClick r:id="rId2" action="ppaction://hlinksldjump"/>
          </p:cNvPr>
          <p:cNvSpPr/>
          <p:nvPr/>
        </p:nvSpPr>
        <p:spPr bwMode="auto">
          <a:xfrm>
            <a:off x="2108580" y="2579424"/>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Gestió d’idees</a:t>
            </a:r>
          </a:p>
        </p:txBody>
      </p:sp>
      <p:sp>
        <p:nvSpPr>
          <p:cNvPr id="25" name="Rectangle 24">
            <a:hlinkClick r:id="rId2" action="ppaction://hlinksldjump"/>
          </p:cNvPr>
          <p:cNvSpPr/>
          <p:nvPr/>
        </p:nvSpPr>
        <p:spPr bwMode="auto">
          <a:xfrm>
            <a:off x="2108580" y="3197491"/>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t>Gestió de projectes</a:t>
            </a:r>
            <a:endParaRPr lang="ca-ES" sz="1800" dirty="0"/>
          </a:p>
        </p:txBody>
      </p:sp>
      <p:sp>
        <p:nvSpPr>
          <p:cNvPr id="27" name="Rectangle 26">
            <a:hlinkClick r:id="rId2" action="ppaction://hlinksldjump"/>
          </p:cNvPr>
          <p:cNvSpPr/>
          <p:nvPr/>
        </p:nvSpPr>
        <p:spPr bwMode="auto">
          <a:xfrm>
            <a:off x="2108581" y="4428691"/>
            <a:ext cx="2483891"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t>Casos especials</a:t>
            </a:r>
            <a:endParaRPr lang="ca-ES" sz="1800" dirty="0"/>
          </a:p>
        </p:txBody>
      </p:sp>
    </p:spTree>
    <p:extLst>
      <p:ext uri="{BB962C8B-B14F-4D97-AF65-F5344CB8AC3E}">
        <p14:creationId xmlns:p14="http://schemas.microsoft.com/office/powerpoint/2010/main" val="53857921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190</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7.1.2 Projectes i Programes (4/4)</a:t>
            </a:r>
            <a:endParaRPr lang="ca-ES" sz="1600" dirty="0">
              <a:solidFill>
                <a:schemeClr val="bg2">
                  <a:lumMod val="50000"/>
                </a:schemeClr>
              </a:solidFill>
            </a:endParaRPr>
          </a:p>
        </p:txBody>
      </p:sp>
      <p:grpSp>
        <p:nvGrpSpPr>
          <p:cNvPr id="3" name="Group 2"/>
          <p:cNvGrpSpPr/>
          <p:nvPr/>
        </p:nvGrpSpPr>
        <p:grpSpPr>
          <a:xfrm>
            <a:off x="3266267" y="4263096"/>
            <a:ext cx="3373467" cy="942975"/>
            <a:chOff x="1558951" y="4352925"/>
            <a:chExt cx="3373467" cy="942975"/>
          </a:xfrm>
        </p:grpSpPr>
        <p:sp>
          <p:nvSpPr>
            <p:cNvPr id="17" name="Rounded Rectangle 16"/>
            <p:cNvSpPr/>
            <p:nvPr/>
          </p:nvSpPr>
          <p:spPr bwMode="auto">
            <a:xfrm>
              <a:off x="1558951" y="4352925"/>
              <a:ext cx="3260700" cy="942975"/>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grpSp>
          <p:nvGrpSpPr>
            <p:cNvPr id="18" name="Group 17"/>
            <p:cNvGrpSpPr/>
            <p:nvPr/>
          </p:nvGrpSpPr>
          <p:grpSpPr>
            <a:xfrm>
              <a:off x="1744131" y="4455964"/>
              <a:ext cx="3188287" cy="707886"/>
              <a:chOff x="1744131" y="4455964"/>
              <a:chExt cx="3188287" cy="707886"/>
            </a:xfrm>
          </p:grpSpPr>
          <p:sp>
            <p:nvSpPr>
              <p:cNvPr id="26" name="Rectangle 25"/>
              <p:cNvSpPr/>
              <p:nvPr/>
            </p:nvSpPr>
            <p:spPr>
              <a:xfrm>
                <a:off x="2067453" y="4455964"/>
                <a:ext cx="2864965" cy="707886"/>
              </a:xfrm>
              <a:prstGeom prst="rect">
                <a:avLst/>
              </a:prstGeom>
              <a:noFill/>
              <a:ln>
                <a:noFill/>
              </a:ln>
            </p:spPr>
            <p:txBody>
              <a:bodyPr wrap="square" numCol="1">
                <a:noAutofit/>
              </a:bodyPr>
              <a:lstStyle/>
              <a:p>
                <a:r>
                  <a:rPr lang="ca-ES" sz="1500" b="0" dirty="0" smtClean="0"/>
                  <a:t>Departament </a:t>
                </a:r>
                <a:r>
                  <a:rPr lang="ca-ES" sz="1500" b="0" dirty="0"/>
                  <a:t>CTTI </a:t>
                </a:r>
                <a:endParaRPr lang="ca-ES" sz="1500" b="0" dirty="0" smtClean="0"/>
              </a:p>
              <a:p>
                <a:r>
                  <a:rPr lang="ca-ES" sz="1500" b="0" dirty="0" smtClean="0"/>
                  <a:t>Responsable del programa</a:t>
                </a:r>
                <a:endParaRPr lang="ca-ES" sz="1500" b="0" dirty="0"/>
              </a:p>
            </p:txBody>
          </p:sp>
          <p:sp>
            <p:nvSpPr>
              <p:cNvPr id="28" name="Oval 27"/>
              <p:cNvSpPr/>
              <p:nvPr/>
            </p:nvSpPr>
            <p:spPr bwMode="auto">
              <a:xfrm>
                <a:off x="1744131" y="448110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1</a:t>
                </a:r>
              </a:p>
            </p:txBody>
          </p:sp>
          <p:sp>
            <p:nvSpPr>
              <p:cNvPr id="29" name="Oval 28"/>
              <p:cNvSpPr/>
              <p:nvPr/>
            </p:nvSpPr>
            <p:spPr bwMode="auto">
              <a:xfrm>
                <a:off x="1744659" y="482507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2</a:t>
                </a:r>
                <a:endParaRPr kumimoji="0" lang="ca-ES" sz="1500" b="0" i="0" u="none" strike="noStrike" cap="none" normalizeH="0" baseline="0" dirty="0" smtClean="0">
                  <a:ln>
                    <a:noFill/>
                  </a:ln>
                  <a:solidFill>
                    <a:schemeClr val="bg1"/>
                  </a:solidFill>
                  <a:effectLst/>
                </a:endParaRPr>
              </a:p>
            </p:txBody>
          </p:sp>
        </p:grpSp>
      </p:grpSp>
      <p:sp>
        <p:nvSpPr>
          <p:cNvPr id="15" name="Oval 14"/>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6"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4"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grpSp>
        <p:nvGrpSpPr>
          <p:cNvPr id="5" name="Group 4"/>
          <p:cNvGrpSpPr/>
          <p:nvPr/>
        </p:nvGrpSpPr>
        <p:grpSpPr>
          <a:xfrm>
            <a:off x="599340" y="1678675"/>
            <a:ext cx="8707321" cy="2178984"/>
            <a:chOff x="517525" y="1411677"/>
            <a:chExt cx="8839995" cy="2212185"/>
          </a:xfrm>
        </p:grpSpPr>
        <p:grpSp>
          <p:nvGrpSpPr>
            <p:cNvPr id="2" name="Group 1"/>
            <p:cNvGrpSpPr/>
            <p:nvPr/>
          </p:nvGrpSpPr>
          <p:grpSpPr>
            <a:xfrm>
              <a:off x="517525" y="1411677"/>
              <a:ext cx="8839995" cy="2212185"/>
              <a:chOff x="517525" y="1329789"/>
              <a:chExt cx="8839995" cy="2212185"/>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525" y="1329789"/>
                <a:ext cx="8839995" cy="221218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Oval 21"/>
              <p:cNvSpPr/>
              <p:nvPr/>
            </p:nvSpPr>
            <p:spPr bwMode="auto">
              <a:xfrm>
                <a:off x="1190042" y="2451405"/>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23" name="Oval 22"/>
              <p:cNvSpPr/>
              <p:nvPr/>
            </p:nvSpPr>
            <p:spPr bwMode="auto">
              <a:xfrm>
                <a:off x="6908454" y="1898714"/>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2</a:t>
                </a:r>
                <a:endParaRPr kumimoji="0" lang="ca-ES" sz="1300" b="0" i="0" u="none" strike="noStrike" cap="none" normalizeH="0" baseline="0" dirty="0" smtClean="0">
                  <a:ln>
                    <a:noFill/>
                  </a:ln>
                  <a:solidFill>
                    <a:schemeClr val="bg1"/>
                  </a:solidFill>
                  <a:effectLst/>
                </a:endParaRPr>
              </a:p>
            </p:txBody>
          </p:sp>
        </p:grpSp>
        <p:sp>
          <p:nvSpPr>
            <p:cNvPr id="25" name="Rectangle 24"/>
            <p:cNvSpPr/>
            <p:nvPr/>
          </p:nvSpPr>
          <p:spPr bwMode="auto">
            <a:xfrm>
              <a:off x="614330" y="3289300"/>
              <a:ext cx="515970"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Rectangle 26"/>
            <p:cNvSpPr/>
            <p:nvPr/>
          </p:nvSpPr>
          <p:spPr bwMode="auto">
            <a:xfrm>
              <a:off x="1929944" y="3289300"/>
              <a:ext cx="813256"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0" name="Oval 29"/>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61306274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74791" y="3821973"/>
            <a:ext cx="5419595" cy="1801911"/>
            <a:chOff x="674791" y="3821973"/>
            <a:chExt cx="5419595" cy="1801911"/>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4791" y="3821973"/>
              <a:ext cx="5419595" cy="18019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 name="Rectangle 39"/>
            <p:cNvSpPr/>
            <p:nvPr/>
          </p:nvSpPr>
          <p:spPr bwMode="auto">
            <a:xfrm>
              <a:off x="746997" y="4307262"/>
              <a:ext cx="225689" cy="24933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1" name="Straight Arrow Connector 40"/>
            <p:cNvCxnSpPr/>
            <p:nvPr/>
          </p:nvCxnSpPr>
          <p:spPr bwMode="auto">
            <a:xfrm flipH="1">
              <a:off x="1042537" y="4157600"/>
              <a:ext cx="447675" cy="95687"/>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191</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7.1.3 </a:t>
            </a:r>
            <a:r>
              <a:rPr lang="ca-ES" sz="1600" dirty="0" err="1" smtClean="0">
                <a:solidFill>
                  <a:schemeClr val="bg2">
                    <a:lumMod val="50000"/>
                  </a:schemeClr>
                </a:solidFill>
              </a:rPr>
              <a:t>Portfolis</a:t>
            </a:r>
            <a:r>
              <a:rPr lang="ca-ES" sz="1600" dirty="0" smtClean="0">
                <a:solidFill>
                  <a:schemeClr val="bg2">
                    <a:lumMod val="50000"/>
                  </a:schemeClr>
                </a:solidFill>
              </a:rPr>
              <a:t> (1/2)</a:t>
            </a:r>
            <a:endParaRPr lang="ca-ES" sz="1600" dirty="0">
              <a:solidFill>
                <a:schemeClr val="bg2">
                  <a:lumMod val="50000"/>
                </a:schemeClr>
              </a:solidFill>
            </a:endParaRPr>
          </a:p>
        </p:txBody>
      </p:sp>
      <p:sp>
        <p:nvSpPr>
          <p:cNvPr id="24" name="Oval 23"/>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5" name="Group 974"/>
          <p:cNvGrpSpPr/>
          <p:nvPr/>
        </p:nvGrpSpPr>
        <p:grpSpPr>
          <a:xfrm>
            <a:off x="9016007" y="1052222"/>
            <a:ext cx="370285" cy="357626"/>
            <a:chOff x="6739212" y="4562603"/>
            <a:chExt cx="240641" cy="232414"/>
          </a:xfrm>
          <a:solidFill>
            <a:schemeClr val="tx1"/>
          </a:solidFill>
        </p:grpSpPr>
        <p:sp>
          <p:nvSpPr>
            <p:cNvPr id="26"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7"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9"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grpSp>
        <p:nvGrpSpPr>
          <p:cNvPr id="12" name="Group 11"/>
          <p:cNvGrpSpPr/>
          <p:nvPr/>
        </p:nvGrpSpPr>
        <p:grpSpPr>
          <a:xfrm>
            <a:off x="674791" y="1549399"/>
            <a:ext cx="5419595" cy="1609880"/>
            <a:chOff x="674791" y="1549399"/>
            <a:chExt cx="5419595" cy="1609880"/>
          </a:xfrm>
        </p:grpSpPr>
        <p:pic>
          <p:nvPicPr>
            <p:cNvPr id="3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4791" y="1549399"/>
              <a:ext cx="5419595" cy="1609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5" name="Straight Arrow Connector 34"/>
            <p:cNvCxnSpPr/>
            <p:nvPr/>
          </p:nvCxnSpPr>
          <p:spPr bwMode="auto">
            <a:xfrm flipH="1">
              <a:off x="3060700" y="2164112"/>
              <a:ext cx="483033"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TextBox 35"/>
          <p:cNvSpPr txBox="1"/>
          <p:nvPr/>
        </p:nvSpPr>
        <p:spPr>
          <a:xfrm>
            <a:off x="6807200" y="1549401"/>
            <a:ext cx="2430346" cy="1609878"/>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Portfolios</a:t>
            </a:r>
            <a:r>
              <a:rPr lang="ca-ES" sz="1200" b="0" i="1" dirty="0" smtClean="0">
                <a:latin typeface="+mn-lt"/>
                <a:sym typeface="Wingdings" pitchFamily="2" charset="2"/>
              </a:rPr>
              <a:t> </a:t>
            </a:r>
            <a:endParaRPr lang="ca-ES" sz="1200" b="0" i="1" dirty="0" smtClean="0">
              <a:latin typeface="+mn-lt"/>
            </a:endParaRPr>
          </a:p>
        </p:txBody>
      </p:sp>
      <p:sp>
        <p:nvSpPr>
          <p:cNvPr id="37" name="Isosceles Triangle 36"/>
          <p:cNvSpPr/>
          <p:nvPr/>
        </p:nvSpPr>
        <p:spPr bwMode="auto">
          <a:xfrm rot="5400000">
            <a:off x="6270646" y="24198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TextBox 37"/>
          <p:cNvSpPr txBox="1"/>
          <p:nvPr/>
        </p:nvSpPr>
        <p:spPr>
          <a:xfrm>
            <a:off x="6807200" y="3821973"/>
            <a:ext cx="2430346" cy="1801911"/>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Un cop a la  llista de </a:t>
            </a:r>
            <a:r>
              <a:rPr lang="ca-ES" sz="1200" b="0" dirty="0" err="1" smtClean="0">
                <a:latin typeface="+mn-lt"/>
              </a:rPr>
              <a:t>portfolis</a:t>
            </a:r>
            <a:r>
              <a:rPr lang="ca-ES" sz="1200" b="0" dirty="0" smtClean="0">
                <a:latin typeface="+mn-lt"/>
              </a:rPr>
              <a:t>, clicar sobre el ‘+’ per accedir als camps de filtre.</a:t>
            </a:r>
            <a:endParaRPr lang="ca-ES" sz="1200" b="0" dirty="0">
              <a:latin typeface="+mn-lt"/>
            </a:endParaRPr>
          </a:p>
        </p:txBody>
      </p:sp>
      <p:sp>
        <p:nvSpPr>
          <p:cNvPr id="39" name="Isosceles Triangle 38"/>
          <p:cNvSpPr/>
          <p:nvPr/>
        </p:nvSpPr>
        <p:spPr bwMode="auto">
          <a:xfrm rot="5400000">
            <a:off x="6270646" y="45590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382163" y="35441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32" name="Oval 31"/>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383324878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192</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7.1.3 </a:t>
            </a:r>
            <a:r>
              <a:rPr lang="ca-ES" sz="1600" dirty="0" err="1" smtClean="0">
                <a:solidFill>
                  <a:schemeClr val="bg2">
                    <a:lumMod val="50000"/>
                  </a:schemeClr>
                </a:solidFill>
              </a:rPr>
              <a:t>Portfolis</a:t>
            </a:r>
            <a:r>
              <a:rPr lang="ca-ES" sz="1600" dirty="0" smtClean="0">
                <a:solidFill>
                  <a:schemeClr val="bg2">
                    <a:lumMod val="50000"/>
                  </a:schemeClr>
                </a:solidFill>
              </a:rPr>
              <a:t> (2/2)</a:t>
            </a:r>
            <a:endParaRPr lang="ca-ES" sz="1600" dirty="0">
              <a:solidFill>
                <a:schemeClr val="bg2">
                  <a:lumMod val="50000"/>
                </a:schemeClr>
              </a:solidFill>
            </a:endParaRPr>
          </a:p>
        </p:txBody>
      </p:sp>
      <p:grpSp>
        <p:nvGrpSpPr>
          <p:cNvPr id="23" name="Group 22"/>
          <p:cNvGrpSpPr/>
          <p:nvPr/>
        </p:nvGrpSpPr>
        <p:grpSpPr>
          <a:xfrm>
            <a:off x="1555425" y="4434813"/>
            <a:ext cx="6795151" cy="942975"/>
            <a:chOff x="1558950" y="4352925"/>
            <a:chExt cx="6795151" cy="942975"/>
          </a:xfrm>
        </p:grpSpPr>
        <p:sp>
          <p:nvSpPr>
            <p:cNvPr id="22" name="Rounded Rectangle 21"/>
            <p:cNvSpPr/>
            <p:nvPr/>
          </p:nvSpPr>
          <p:spPr bwMode="auto">
            <a:xfrm>
              <a:off x="1558950" y="4352925"/>
              <a:ext cx="6795151" cy="942975"/>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1744131" y="4455964"/>
              <a:ext cx="6609970" cy="707886"/>
              <a:chOff x="1744131" y="4455964"/>
              <a:chExt cx="6609970" cy="707886"/>
            </a:xfrm>
          </p:grpSpPr>
          <p:sp>
            <p:nvSpPr>
              <p:cNvPr id="16" name="Rectangle 15"/>
              <p:cNvSpPr/>
              <p:nvPr/>
            </p:nvSpPr>
            <p:spPr>
              <a:xfrm>
                <a:off x="2067453" y="4455964"/>
                <a:ext cx="2864965" cy="707886"/>
              </a:xfrm>
              <a:prstGeom prst="rect">
                <a:avLst/>
              </a:prstGeom>
              <a:noFill/>
              <a:ln>
                <a:noFill/>
              </a:ln>
            </p:spPr>
            <p:txBody>
              <a:bodyPr wrap="square" numCol="1">
                <a:noAutofit/>
              </a:bodyPr>
              <a:lstStyle/>
              <a:p>
                <a:r>
                  <a:rPr lang="ca-ES" sz="1500" b="0" dirty="0" smtClean="0"/>
                  <a:t>Departament </a:t>
                </a:r>
                <a:r>
                  <a:rPr lang="ca-ES" sz="1500" b="0" dirty="0"/>
                  <a:t>CTTI </a:t>
                </a:r>
                <a:endParaRPr lang="ca-ES" sz="1500" b="0" dirty="0" smtClean="0"/>
              </a:p>
              <a:p>
                <a:r>
                  <a:rPr lang="ca-ES" sz="1500" b="0" dirty="0" smtClean="0"/>
                  <a:t>Pla anual d’actuació (Sí/No)</a:t>
                </a:r>
                <a:endParaRPr lang="ca-ES" sz="1500" b="0" dirty="0"/>
              </a:p>
            </p:txBody>
          </p:sp>
          <p:sp>
            <p:nvSpPr>
              <p:cNvPr id="17" name="Rectangle 16"/>
              <p:cNvSpPr/>
              <p:nvPr/>
            </p:nvSpPr>
            <p:spPr>
              <a:xfrm>
                <a:off x="5399819" y="4455964"/>
                <a:ext cx="2954282" cy="669414"/>
              </a:xfrm>
              <a:prstGeom prst="rect">
                <a:avLst/>
              </a:prstGeom>
              <a:noFill/>
              <a:ln>
                <a:noFill/>
              </a:ln>
            </p:spPr>
            <p:txBody>
              <a:bodyPr wrap="square" numCol="1">
                <a:spAutoFit/>
              </a:bodyPr>
              <a:lstStyle/>
              <a:p>
                <a:r>
                  <a:rPr lang="ca-ES" sz="1500" b="0" dirty="0" smtClean="0"/>
                  <a:t>Any de l‘exercici pressupostari</a:t>
                </a:r>
              </a:p>
              <a:p>
                <a:r>
                  <a:rPr lang="ca-ES" sz="1500" b="0" dirty="0" smtClean="0"/>
                  <a:t>Agents del </a:t>
                </a:r>
                <a:r>
                  <a:rPr lang="ca-ES" sz="1500" b="0" dirty="0" err="1" smtClean="0"/>
                  <a:t>portfoli</a:t>
                </a:r>
                <a:endParaRPr lang="ca-ES" sz="1500" b="0" dirty="0" smtClean="0"/>
              </a:p>
            </p:txBody>
          </p:sp>
          <p:sp>
            <p:nvSpPr>
              <p:cNvPr id="18" name="Oval 17"/>
              <p:cNvSpPr/>
              <p:nvPr/>
            </p:nvSpPr>
            <p:spPr bwMode="auto">
              <a:xfrm>
                <a:off x="1744131" y="448110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1</a:t>
                </a:r>
              </a:p>
            </p:txBody>
          </p:sp>
          <p:sp>
            <p:nvSpPr>
              <p:cNvPr id="19" name="Oval 18"/>
              <p:cNvSpPr/>
              <p:nvPr/>
            </p:nvSpPr>
            <p:spPr bwMode="auto">
              <a:xfrm>
                <a:off x="1744659" y="482507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a:solidFill>
                      <a:schemeClr val="bg1"/>
                    </a:solidFill>
                  </a:rPr>
                  <a:t>2</a:t>
                </a:r>
                <a:endParaRPr kumimoji="0" lang="ca-ES" sz="1500" b="0" i="0" u="none" strike="noStrike" cap="none" normalizeH="0" baseline="0" dirty="0" smtClean="0">
                  <a:ln>
                    <a:noFill/>
                  </a:ln>
                  <a:solidFill>
                    <a:schemeClr val="bg1"/>
                  </a:solidFill>
                  <a:effectLst/>
                </a:endParaRPr>
              </a:p>
            </p:txBody>
          </p:sp>
          <p:sp>
            <p:nvSpPr>
              <p:cNvPr id="20" name="Oval 19"/>
              <p:cNvSpPr/>
              <p:nvPr/>
            </p:nvSpPr>
            <p:spPr bwMode="auto">
              <a:xfrm>
                <a:off x="5068356" y="448110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500" b="0" i="0" u="none" strike="noStrike" cap="none" normalizeH="0" baseline="0" dirty="0" smtClean="0">
                    <a:ln>
                      <a:noFill/>
                    </a:ln>
                    <a:solidFill>
                      <a:schemeClr val="bg1"/>
                    </a:solidFill>
                    <a:effectLst/>
                    <a:latin typeface="Arial" charset="0"/>
                  </a:rPr>
                  <a:t>3</a:t>
                </a:r>
              </a:p>
            </p:txBody>
          </p:sp>
          <p:sp>
            <p:nvSpPr>
              <p:cNvPr id="21" name="Oval 20"/>
              <p:cNvSpPr/>
              <p:nvPr/>
            </p:nvSpPr>
            <p:spPr bwMode="auto">
              <a:xfrm>
                <a:off x="5068884" y="4825073"/>
                <a:ext cx="322794" cy="324920"/>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500" b="0" dirty="0" smtClean="0">
                    <a:solidFill>
                      <a:schemeClr val="bg1"/>
                    </a:solidFill>
                  </a:rPr>
                  <a:t>4</a:t>
                </a:r>
                <a:endParaRPr kumimoji="0" lang="ca-ES" sz="1500" b="0" i="0" u="none" strike="noStrike" cap="none" normalizeH="0" baseline="0" dirty="0" smtClean="0">
                  <a:ln>
                    <a:noFill/>
                  </a:ln>
                  <a:solidFill>
                    <a:schemeClr val="bg1"/>
                  </a:solidFill>
                  <a:effectLst/>
                </a:endParaRPr>
              </a:p>
            </p:txBody>
          </p:sp>
        </p:grpSp>
      </p:grpSp>
      <p:sp>
        <p:nvSpPr>
          <p:cNvPr id="24" name="Oval 23"/>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5" name="Group 974"/>
          <p:cNvGrpSpPr/>
          <p:nvPr/>
        </p:nvGrpSpPr>
        <p:grpSpPr>
          <a:xfrm>
            <a:off x="9016007" y="1052222"/>
            <a:ext cx="370285" cy="357626"/>
            <a:chOff x="6739212" y="4562603"/>
            <a:chExt cx="240641" cy="232414"/>
          </a:xfrm>
          <a:solidFill>
            <a:schemeClr val="tx1"/>
          </a:solidFill>
        </p:grpSpPr>
        <p:sp>
          <p:nvSpPr>
            <p:cNvPr id="26"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9"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grpSp>
        <p:nvGrpSpPr>
          <p:cNvPr id="2" name="Group 1"/>
          <p:cNvGrpSpPr/>
          <p:nvPr/>
        </p:nvGrpSpPr>
        <p:grpSpPr>
          <a:xfrm>
            <a:off x="703759" y="1573150"/>
            <a:ext cx="8498482" cy="2635122"/>
            <a:chOff x="517525" y="1412345"/>
            <a:chExt cx="8870950" cy="2750613"/>
          </a:xfrm>
        </p:grpSpPr>
        <p:grpSp>
          <p:nvGrpSpPr>
            <p:cNvPr id="3" name="Group 2"/>
            <p:cNvGrpSpPr/>
            <p:nvPr/>
          </p:nvGrpSpPr>
          <p:grpSpPr>
            <a:xfrm>
              <a:off x="517525" y="1412345"/>
              <a:ext cx="8870950" cy="2750613"/>
              <a:chOff x="521311" y="1330457"/>
              <a:chExt cx="8870950" cy="2750613"/>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311" y="1330457"/>
                <a:ext cx="8870950" cy="27506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Oval 6"/>
              <p:cNvSpPr/>
              <p:nvPr/>
            </p:nvSpPr>
            <p:spPr bwMode="auto">
              <a:xfrm>
                <a:off x="1183641" y="2460021"/>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8" name="Oval 7"/>
              <p:cNvSpPr/>
              <p:nvPr/>
            </p:nvSpPr>
            <p:spPr bwMode="auto">
              <a:xfrm>
                <a:off x="1372206" y="3301282"/>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2</a:t>
                </a:r>
              </a:p>
            </p:txBody>
          </p:sp>
          <p:sp>
            <p:nvSpPr>
              <p:cNvPr id="9" name="Oval 8"/>
              <p:cNvSpPr/>
              <p:nvPr/>
            </p:nvSpPr>
            <p:spPr bwMode="auto">
              <a:xfrm>
                <a:off x="1030612" y="3548150"/>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3</a:t>
                </a:r>
                <a:endParaRPr kumimoji="0" lang="ca-ES" sz="1300" b="0" i="0" u="none" strike="noStrike" cap="none" normalizeH="0" baseline="0" dirty="0" smtClean="0">
                  <a:ln>
                    <a:noFill/>
                  </a:ln>
                  <a:solidFill>
                    <a:schemeClr val="bg1"/>
                  </a:solidFill>
                  <a:effectLst/>
                </a:endParaRPr>
              </a:p>
            </p:txBody>
          </p:sp>
          <p:sp>
            <p:nvSpPr>
              <p:cNvPr id="10" name="Oval 9"/>
              <p:cNvSpPr/>
              <p:nvPr/>
            </p:nvSpPr>
            <p:spPr bwMode="auto">
              <a:xfrm>
                <a:off x="6896010" y="1907122"/>
                <a:ext cx="186744" cy="187974"/>
              </a:xfrm>
              <a:prstGeom prst="ellipse">
                <a:avLst/>
              </a:prstGeom>
              <a:solidFill>
                <a:schemeClr val="tx1">
                  <a:lumMod val="75000"/>
                  <a:lumOff val="2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smtClean="0">
                    <a:solidFill>
                      <a:schemeClr val="bg1"/>
                    </a:solidFill>
                  </a:rPr>
                  <a:t>4</a:t>
                </a:r>
                <a:endParaRPr kumimoji="0" lang="ca-ES" sz="1300" b="0" i="0" u="none" strike="noStrike" cap="none" normalizeH="0" baseline="0" dirty="0" smtClean="0">
                  <a:ln>
                    <a:noFill/>
                  </a:ln>
                  <a:solidFill>
                    <a:schemeClr val="bg1"/>
                  </a:solidFill>
                  <a:effectLst/>
                </a:endParaRPr>
              </a:p>
            </p:txBody>
          </p:sp>
        </p:grpSp>
        <p:sp>
          <p:nvSpPr>
            <p:cNvPr id="30" name="Rectangle 29"/>
            <p:cNvSpPr/>
            <p:nvPr/>
          </p:nvSpPr>
          <p:spPr bwMode="auto">
            <a:xfrm>
              <a:off x="566043" y="3884648"/>
              <a:ext cx="566855"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Rectangle 30"/>
            <p:cNvSpPr/>
            <p:nvPr/>
          </p:nvSpPr>
          <p:spPr bwMode="auto">
            <a:xfrm>
              <a:off x="1944156" y="3884648"/>
              <a:ext cx="813256" cy="2529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333823" y="1334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51175754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193</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7.1.4 </a:t>
            </a:r>
            <a:r>
              <a:rPr lang="ca-ES" sz="1600" dirty="0" err="1" smtClean="0">
                <a:solidFill>
                  <a:schemeClr val="bg2">
                    <a:lumMod val="50000"/>
                  </a:schemeClr>
                </a:solidFill>
              </a:rPr>
              <a:t>Power</a:t>
            </a:r>
            <a:r>
              <a:rPr lang="ca-ES" sz="1600" dirty="0" smtClean="0">
                <a:solidFill>
                  <a:schemeClr val="bg2">
                    <a:lumMod val="50000"/>
                  </a:schemeClr>
                </a:solidFill>
              </a:rPr>
              <a:t> </a:t>
            </a:r>
            <a:r>
              <a:rPr lang="ca-ES" sz="1600" dirty="0" err="1" smtClean="0">
                <a:solidFill>
                  <a:schemeClr val="bg2">
                    <a:lumMod val="50000"/>
                  </a:schemeClr>
                </a:solidFill>
              </a:rPr>
              <a:t>Filter</a:t>
            </a:r>
            <a:endParaRPr lang="ca-ES" sz="1600" dirty="0">
              <a:solidFill>
                <a:schemeClr val="bg2">
                  <a:lumMod val="50000"/>
                </a:schemeClr>
              </a:solidFill>
            </a:endParaRPr>
          </a:p>
        </p:txBody>
      </p:sp>
      <p:sp>
        <p:nvSpPr>
          <p:cNvPr id="24" name="Oval 23"/>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5" name="Group 974"/>
          <p:cNvGrpSpPr/>
          <p:nvPr/>
        </p:nvGrpSpPr>
        <p:grpSpPr>
          <a:xfrm>
            <a:off x="9016007" y="1052222"/>
            <a:ext cx="370285" cy="357626"/>
            <a:chOff x="6739212" y="4562603"/>
            <a:chExt cx="240641" cy="232414"/>
          </a:xfrm>
          <a:solidFill>
            <a:schemeClr val="tx1"/>
          </a:solidFill>
        </p:grpSpPr>
        <p:sp>
          <p:nvSpPr>
            <p:cNvPr id="26"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9"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3" name="TextBox 32"/>
          <p:cNvSpPr txBox="1"/>
          <p:nvPr/>
        </p:nvSpPr>
        <p:spPr>
          <a:xfrm>
            <a:off x="755651" y="1489667"/>
            <a:ext cx="8504048" cy="323165"/>
          </a:xfrm>
          <a:prstGeom prst="rect">
            <a:avLst/>
          </a:prstGeom>
          <a:noFill/>
        </p:spPr>
        <p:txBody>
          <a:bodyPr wrap="square" rtlCol="0">
            <a:spAutoFit/>
          </a:bodyPr>
          <a:lstStyle/>
          <a:p>
            <a:pPr marL="285750" indent="-285750">
              <a:buFont typeface="Arial" pitchFamily="34" charset="0"/>
              <a:buChar char="•"/>
            </a:pPr>
            <a:r>
              <a:rPr lang="ca-ES" sz="1500" b="0" dirty="0" smtClean="0"/>
              <a:t>Sempre que filtrem, podem usar un filtre afegit personalitzat per a consultes molt concretes.</a:t>
            </a:r>
          </a:p>
        </p:txBody>
      </p:sp>
      <p:grpSp>
        <p:nvGrpSpPr>
          <p:cNvPr id="44" name="Group 43"/>
          <p:cNvGrpSpPr/>
          <p:nvPr/>
        </p:nvGrpSpPr>
        <p:grpSpPr>
          <a:xfrm>
            <a:off x="703759" y="1875424"/>
            <a:ext cx="7770539" cy="1248776"/>
            <a:chOff x="703759" y="1875424"/>
            <a:chExt cx="7770539" cy="1248776"/>
          </a:xfrm>
        </p:grpSpPr>
        <p:grpSp>
          <p:nvGrpSpPr>
            <p:cNvPr id="35" name="Group 34"/>
            <p:cNvGrpSpPr/>
            <p:nvPr/>
          </p:nvGrpSpPr>
          <p:grpSpPr>
            <a:xfrm>
              <a:off x="703759" y="1875424"/>
              <a:ext cx="4469802" cy="1248776"/>
              <a:chOff x="703759" y="1875424"/>
              <a:chExt cx="4469802" cy="1248776"/>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03759" y="1875424"/>
                <a:ext cx="4469802" cy="124877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bwMode="auto">
              <a:xfrm>
                <a:off x="3886200" y="2819400"/>
                <a:ext cx="889000" cy="1397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12" name="Right Arrow 11"/>
            <p:cNvSpPr/>
            <p:nvPr/>
          </p:nvSpPr>
          <p:spPr bwMode="auto">
            <a:xfrm>
              <a:off x="4928894" y="2819400"/>
              <a:ext cx="467400" cy="139700"/>
            </a:xfrm>
            <a:prstGeom prst="rightArrow">
              <a:avLst/>
            </a:prstGeom>
            <a:solidFill>
              <a:schemeClr val="bg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43" name="Group 42"/>
            <p:cNvGrpSpPr/>
            <p:nvPr/>
          </p:nvGrpSpPr>
          <p:grpSpPr>
            <a:xfrm>
              <a:off x="5563160" y="2613024"/>
              <a:ext cx="2911138" cy="511175"/>
              <a:chOff x="5563160" y="2613024"/>
              <a:chExt cx="2911138" cy="511175"/>
            </a:xfrm>
          </p:grpSpPr>
          <p:pic>
            <p:nvPicPr>
              <p:cNvPr id="3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63160" y="2613024"/>
                <a:ext cx="2911138" cy="51117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6870700" y="2676524"/>
                <a:ext cx="1549400" cy="346076"/>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sp>
        <p:nvSpPr>
          <p:cNvPr id="37" name="Isosceles Triangle 36"/>
          <p:cNvSpPr/>
          <p:nvPr/>
        </p:nvSpPr>
        <p:spPr bwMode="auto">
          <a:xfrm rot="5400000">
            <a:off x="4381124" y="472851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TextBox 37"/>
          <p:cNvSpPr txBox="1"/>
          <p:nvPr/>
        </p:nvSpPr>
        <p:spPr>
          <a:xfrm>
            <a:off x="5555368" y="3289697"/>
            <a:ext cx="3732813" cy="3030538"/>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Configurar expressions que relacionin qualsevol camp d’una idea o d’un projecte. </a:t>
            </a:r>
            <a:r>
              <a:rPr lang="ca-ES" sz="1200" b="0" dirty="0">
                <a:latin typeface="+mn-lt"/>
              </a:rPr>
              <a:t/>
            </a:r>
            <a:br>
              <a:rPr lang="ca-ES" sz="1200" b="0" dirty="0">
                <a:latin typeface="+mn-lt"/>
              </a:rPr>
            </a:br>
            <a:r>
              <a:rPr lang="ca-ES" sz="1200" b="0" dirty="0" smtClean="0">
                <a:latin typeface="+mn-lt"/>
              </a:rPr>
              <a:t>Al acabar l’expressió desitjada, </a:t>
            </a:r>
            <a:r>
              <a:rPr lang="ca-ES" sz="1200" b="0" dirty="0" err="1" smtClean="0">
                <a:latin typeface="+mn-lt"/>
              </a:rPr>
              <a:t>apretar</a:t>
            </a:r>
            <a:r>
              <a:rPr lang="ca-ES" sz="1200" b="0" dirty="0" smtClean="0">
                <a:latin typeface="+mn-lt"/>
              </a:rPr>
              <a:t> </a:t>
            </a:r>
            <a:r>
              <a:rPr lang="ca-ES" sz="1200" dirty="0" smtClean="0">
                <a:latin typeface="+mn-lt"/>
              </a:rPr>
              <a:t>Add</a:t>
            </a:r>
            <a:r>
              <a:rPr lang="ca-ES" sz="1200" b="0" dirty="0" smtClean="0">
                <a:latin typeface="+mn-lt"/>
              </a:rPr>
              <a:t>.</a:t>
            </a:r>
          </a:p>
          <a:p>
            <a:pPr marL="342900" indent="-342900">
              <a:buFont typeface="+mj-lt"/>
              <a:buAutoNum type="arabicPeriod" startAt="2"/>
            </a:pPr>
            <a:endParaRPr lang="ca-ES" sz="1200" b="0" dirty="0" smtClean="0">
              <a:latin typeface="+mn-lt"/>
            </a:endParaRPr>
          </a:p>
          <a:p>
            <a:pPr marL="342900" indent="-342900">
              <a:buFont typeface="+mj-lt"/>
              <a:buAutoNum type="arabicPeriod" startAt="2"/>
            </a:pPr>
            <a:endParaRPr lang="ca-ES" sz="1200" b="0" dirty="0" smtClean="0">
              <a:latin typeface="+mn-lt"/>
            </a:endParaRPr>
          </a:p>
          <a:p>
            <a:pPr marL="342900" indent="-342900">
              <a:buFont typeface="+mj-lt"/>
              <a:buAutoNum type="arabicPeriod" startAt="2"/>
            </a:pPr>
            <a:r>
              <a:rPr lang="ca-ES" sz="1200" b="0" dirty="0" smtClean="0">
                <a:latin typeface="+mn-lt"/>
              </a:rPr>
              <a:t>Apareixerà el nostre filtre a </a:t>
            </a:r>
            <a:r>
              <a:rPr lang="ca-ES" sz="1200" dirty="0" err="1" smtClean="0">
                <a:latin typeface="+mn-lt"/>
              </a:rPr>
              <a:t>Expression</a:t>
            </a:r>
            <a:r>
              <a:rPr lang="ca-ES" sz="1200" dirty="0" smtClean="0">
                <a:latin typeface="+mn-lt"/>
              </a:rPr>
              <a:t>.</a:t>
            </a:r>
            <a:r>
              <a:rPr lang="ca-ES" sz="1200" b="0" dirty="0" smtClean="0">
                <a:latin typeface="+mn-lt"/>
              </a:rPr>
              <a:t> </a:t>
            </a:r>
            <a:br>
              <a:rPr lang="ca-ES" sz="1200" b="0" dirty="0" smtClean="0">
                <a:latin typeface="+mn-lt"/>
              </a:rPr>
            </a:br>
            <a:r>
              <a:rPr lang="ca-ES" sz="1200" b="0" dirty="0" smtClean="0">
                <a:latin typeface="+mn-lt"/>
              </a:rPr>
              <a:t>Es pot mirar d’avaluar-les per veure que no doni error amb </a:t>
            </a:r>
            <a:r>
              <a:rPr lang="ca-ES" sz="1200" dirty="0" err="1" smtClean="0">
                <a:latin typeface="+mn-lt"/>
              </a:rPr>
              <a:t>Evaluate</a:t>
            </a:r>
            <a:r>
              <a:rPr lang="ca-ES" sz="1200" b="0" dirty="0" smtClean="0">
                <a:latin typeface="+mn-lt"/>
              </a:rPr>
              <a:t>.</a:t>
            </a:r>
          </a:p>
          <a:p>
            <a:pPr marL="342900" indent="-342900">
              <a:buFont typeface="+mj-lt"/>
              <a:buAutoNum type="arabicPeriod" startAt="2"/>
            </a:pPr>
            <a:endParaRPr lang="ca-ES" sz="1200" b="0" dirty="0" smtClean="0">
              <a:latin typeface="+mn-lt"/>
            </a:endParaRPr>
          </a:p>
          <a:p>
            <a:pPr marL="342900" indent="-342900">
              <a:buFont typeface="+mj-lt"/>
              <a:buAutoNum type="arabicPeriod" startAt="2"/>
            </a:pPr>
            <a:endParaRPr lang="ca-ES" sz="1200" b="0" dirty="0" smtClean="0">
              <a:latin typeface="+mn-lt"/>
            </a:endParaRPr>
          </a:p>
          <a:p>
            <a:pPr marL="342900" indent="-342900">
              <a:buFont typeface="+mj-lt"/>
              <a:buAutoNum type="arabicPeriod" startAt="2"/>
            </a:pPr>
            <a:r>
              <a:rPr lang="ca-ES" sz="1200" b="0" dirty="0" smtClean="0">
                <a:latin typeface="+mn-lt"/>
              </a:rPr>
              <a:t>Finalment guardar el filtre clicant a </a:t>
            </a:r>
            <a:r>
              <a:rPr lang="ca-ES" sz="1200" dirty="0" err="1" smtClean="0">
                <a:latin typeface="+mn-lt"/>
              </a:rPr>
              <a:t>Save</a:t>
            </a:r>
            <a:r>
              <a:rPr lang="ca-ES" sz="1200" b="0" dirty="0" smtClean="0">
                <a:latin typeface="+mn-lt"/>
              </a:rPr>
              <a:t> o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dirty="0">
              <a:latin typeface="+mn-lt"/>
            </a:endParaRPr>
          </a:p>
        </p:txBody>
      </p:sp>
      <p:grpSp>
        <p:nvGrpSpPr>
          <p:cNvPr id="42" name="Group 41"/>
          <p:cNvGrpSpPr/>
          <p:nvPr/>
        </p:nvGrpSpPr>
        <p:grpSpPr>
          <a:xfrm>
            <a:off x="691059" y="3289697"/>
            <a:ext cx="2876115" cy="3030537"/>
            <a:chOff x="691059" y="3234532"/>
            <a:chExt cx="2876115" cy="3030537"/>
          </a:xfrm>
        </p:grpSpPr>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1059" y="3234532"/>
              <a:ext cx="2876115" cy="3030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14"/>
            <p:cNvSpPr/>
            <p:nvPr/>
          </p:nvSpPr>
          <p:spPr bwMode="auto">
            <a:xfrm>
              <a:off x="1219200" y="5923075"/>
              <a:ext cx="1257300" cy="1879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5" name="Rectangle 44"/>
            <p:cNvSpPr/>
            <p:nvPr/>
          </p:nvSpPr>
          <p:spPr bwMode="auto">
            <a:xfrm>
              <a:off x="739511" y="4259375"/>
              <a:ext cx="390789" cy="1879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Oval 39"/>
          <p:cNvSpPr/>
          <p:nvPr/>
        </p:nvSpPr>
        <p:spPr bwMode="auto">
          <a:xfrm>
            <a:off x="333823" y="455400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36" name="Oval 35"/>
          <p:cNvSpPr/>
          <p:nvPr/>
        </p:nvSpPr>
        <p:spPr bwMode="auto">
          <a:xfrm>
            <a:off x="333823" y="314542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41" name="Oval 40"/>
          <p:cNvSpPr/>
          <p:nvPr/>
        </p:nvSpPr>
        <p:spPr bwMode="auto">
          <a:xfrm>
            <a:off x="333823" y="572240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32" name="Oval 31"/>
          <p:cNvSpPr/>
          <p:nvPr/>
        </p:nvSpPr>
        <p:spPr bwMode="auto">
          <a:xfrm>
            <a:off x="333823" y="1715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rPr>
              <a:t>1</a:t>
            </a:r>
          </a:p>
        </p:txBody>
      </p:sp>
      <p:sp>
        <p:nvSpPr>
          <p:cNvPr id="50" name="TextBox 49"/>
          <p:cNvSpPr txBox="1"/>
          <p:nvPr/>
        </p:nvSpPr>
        <p:spPr>
          <a:xfrm>
            <a:off x="5555368" y="1903351"/>
            <a:ext cx="3732813" cy="596462"/>
          </a:xfrm>
          <a:prstGeom prst="rect">
            <a:avLst/>
          </a:prstGeom>
          <a:noFill/>
          <a:ln>
            <a:solidFill>
              <a:schemeClr val="accent1"/>
            </a:solidFill>
          </a:ln>
        </p:spPr>
        <p:txBody>
          <a:bodyPr wrap="square" rtlCol="0" anchor="ctr">
            <a:noAutofit/>
          </a:bodyPr>
          <a:lstStyle/>
          <a:p>
            <a:pPr marL="228600" indent="-228600">
              <a:buFont typeface="+mj-lt"/>
              <a:buAutoNum type="arabicPeriod"/>
            </a:pPr>
            <a:r>
              <a:rPr lang="ca-ES" sz="1200" b="0" dirty="0" smtClean="0">
                <a:latin typeface="+mn-lt"/>
              </a:rPr>
              <a:t>Clicar a </a:t>
            </a:r>
            <a:r>
              <a:rPr lang="ca-ES" sz="1200" b="0" dirty="0" err="1" smtClean="0">
                <a:latin typeface="+mn-lt"/>
              </a:rPr>
              <a:t>Build</a:t>
            </a:r>
            <a:r>
              <a:rPr lang="ca-ES" sz="1200" b="0" dirty="0" smtClean="0">
                <a:latin typeface="+mn-lt"/>
              </a:rPr>
              <a:t> </a:t>
            </a:r>
            <a:r>
              <a:rPr lang="ca-ES" sz="1200" b="0" dirty="0" err="1" smtClean="0">
                <a:latin typeface="+mn-lt"/>
              </a:rPr>
              <a:t>Power</a:t>
            </a:r>
            <a:r>
              <a:rPr lang="ca-ES" sz="1200" b="0" dirty="0" smtClean="0">
                <a:latin typeface="+mn-lt"/>
              </a:rPr>
              <a:t> </a:t>
            </a:r>
            <a:r>
              <a:rPr lang="ca-ES" sz="1200" b="0" dirty="0" err="1" smtClean="0">
                <a:latin typeface="+mn-lt"/>
              </a:rPr>
              <a:t>Filter</a:t>
            </a:r>
            <a:r>
              <a:rPr lang="ca-ES" sz="1200" b="0" dirty="0" smtClean="0">
                <a:latin typeface="+mn-lt"/>
              </a:rPr>
              <a:t> per crear un filtre personalitzat</a:t>
            </a:r>
          </a:p>
        </p:txBody>
      </p:sp>
    </p:spTree>
    <p:extLst>
      <p:ext uri="{BB962C8B-B14F-4D97-AF65-F5344CB8AC3E}">
        <p14:creationId xmlns:p14="http://schemas.microsoft.com/office/powerpoint/2010/main" val="223956783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194</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7.1 Consulta i explotació de dades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7.1.5 Exportació de dades (Excel)</a:t>
            </a:r>
            <a:endParaRPr lang="ca-ES" sz="1600" dirty="0">
              <a:solidFill>
                <a:schemeClr val="bg2">
                  <a:lumMod val="50000"/>
                </a:schemeClr>
              </a:solidFill>
            </a:endParaRPr>
          </a:p>
        </p:txBody>
      </p:sp>
      <p:sp>
        <p:nvSpPr>
          <p:cNvPr id="24" name="Oval 23"/>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25" name="Group 974"/>
          <p:cNvGrpSpPr/>
          <p:nvPr/>
        </p:nvGrpSpPr>
        <p:grpSpPr>
          <a:xfrm>
            <a:off x="9016007" y="1052222"/>
            <a:ext cx="370285" cy="357626"/>
            <a:chOff x="6739212" y="4562603"/>
            <a:chExt cx="240641" cy="232414"/>
          </a:xfrm>
          <a:solidFill>
            <a:schemeClr val="tx1"/>
          </a:solidFill>
        </p:grpSpPr>
        <p:sp>
          <p:nvSpPr>
            <p:cNvPr id="26"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7"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8"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9"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3" name="TextBox 32"/>
          <p:cNvSpPr txBox="1"/>
          <p:nvPr/>
        </p:nvSpPr>
        <p:spPr>
          <a:xfrm>
            <a:off x="755651" y="1489667"/>
            <a:ext cx="8504048" cy="323165"/>
          </a:xfrm>
          <a:prstGeom prst="rect">
            <a:avLst/>
          </a:prstGeom>
          <a:noFill/>
        </p:spPr>
        <p:txBody>
          <a:bodyPr wrap="square" rtlCol="0">
            <a:spAutoFit/>
          </a:bodyPr>
          <a:lstStyle/>
          <a:p>
            <a:pPr marL="285750" indent="-285750">
              <a:buFont typeface="Arial" pitchFamily="34" charset="0"/>
              <a:buChar char="•"/>
            </a:pPr>
            <a:r>
              <a:rPr lang="ca-ES" sz="1500" b="0" dirty="0" smtClean="0"/>
              <a:t>Podem exportar la llista de la nostra consulta a format Excel.</a:t>
            </a:r>
          </a:p>
        </p:txBody>
      </p:sp>
      <p:sp>
        <p:nvSpPr>
          <p:cNvPr id="38" name="TextBox 37"/>
          <p:cNvSpPr txBox="1"/>
          <p:nvPr/>
        </p:nvSpPr>
        <p:spPr>
          <a:xfrm>
            <a:off x="681909" y="4495799"/>
            <a:ext cx="8555638" cy="13716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Un cop s’està a la llista d’idees/projectes/programes/</a:t>
            </a:r>
            <a:r>
              <a:rPr lang="ca-ES" sz="1200" b="0" dirty="0" err="1" smtClean="0">
                <a:latin typeface="+mn-lt"/>
              </a:rPr>
              <a:t>portfolis</a:t>
            </a:r>
            <a:r>
              <a:rPr lang="ca-ES" sz="1200" b="0" dirty="0" smtClean="0">
                <a:latin typeface="+mn-lt"/>
              </a:rPr>
              <a:t>, clicar a la rodona situada dalt a la dreta i tot seguit clicar a </a:t>
            </a:r>
            <a:r>
              <a:rPr lang="ca-ES" sz="1200" b="0" dirty="0" err="1" smtClean="0">
                <a:latin typeface="+mn-lt"/>
              </a:rPr>
              <a:t>Export</a:t>
            </a:r>
            <a:r>
              <a:rPr lang="ca-ES" sz="1200" b="0" dirty="0" smtClean="0">
                <a:latin typeface="+mn-lt"/>
              </a:rPr>
              <a:t> to Excel (Data </a:t>
            </a:r>
            <a:r>
              <a:rPr lang="ca-ES" sz="1200" b="0" dirty="0" err="1" smtClean="0">
                <a:latin typeface="+mn-lt"/>
              </a:rPr>
              <a:t>Only</a:t>
            </a:r>
            <a:r>
              <a:rPr lang="ca-ES" sz="1200" b="0" dirty="0" smtClean="0">
                <a:latin typeface="+mn-lt"/>
              </a:rPr>
              <a:t>) .</a:t>
            </a:r>
          </a:p>
          <a:p>
            <a:pPr marL="342900" indent="-342900">
              <a:buFont typeface="+mj-lt"/>
              <a:buAutoNum type="arabicPeriod"/>
            </a:pPr>
            <a:endParaRPr lang="ca-ES" sz="1200" b="0" dirty="0" smtClean="0">
              <a:latin typeface="+mn-lt"/>
            </a:endParaRPr>
          </a:p>
          <a:p>
            <a:pPr marL="342900" indent="-342900">
              <a:buFont typeface="+mj-lt"/>
              <a:buAutoNum type="arabicPeriod"/>
            </a:pPr>
            <a:r>
              <a:rPr lang="ca-ES" sz="1200" b="0" dirty="0" smtClean="0">
                <a:latin typeface="+mn-lt"/>
              </a:rPr>
              <a:t>S’exporta automàticament la nostra llista a format Excel</a:t>
            </a:r>
          </a:p>
        </p:txBody>
      </p:sp>
      <p:sp>
        <p:nvSpPr>
          <p:cNvPr id="36" name="Oval 35"/>
          <p:cNvSpPr/>
          <p:nvPr/>
        </p:nvSpPr>
        <p:spPr bwMode="auto">
          <a:xfrm>
            <a:off x="333822" y="352054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grpSp>
        <p:nvGrpSpPr>
          <p:cNvPr id="5" name="Group 4"/>
          <p:cNvGrpSpPr/>
          <p:nvPr/>
        </p:nvGrpSpPr>
        <p:grpSpPr>
          <a:xfrm>
            <a:off x="681909" y="1850134"/>
            <a:ext cx="8577790" cy="1536888"/>
            <a:chOff x="681909" y="1850134"/>
            <a:chExt cx="8577790" cy="1536888"/>
          </a:xfrm>
        </p:grpSpPr>
        <p:grpSp>
          <p:nvGrpSpPr>
            <p:cNvPr id="3" name="Group 2"/>
            <p:cNvGrpSpPr/>
            <p:nvPr/>
          </p:nvGrpSpPr>
          <p:grpSpPr>
            <a:xfrm>
              <a:off x="681909" y="1850134"/>
              <a:ext cx="6087191" cy="1536888"/>
              <a:chOff x="681909" y="1850134"/>
              <a:chExt cx="6087191" cy="1536888"/>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1909" y="1850134"/>
                <a:ext cx="6087191" cy="15368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Rectangle 29"/>
              <p:cNvSpPr/>
              <p:nvPr/>
            </p:nvSpPr>
            <p:spPr bwMode="auto">
              <a:xfrm>
                <a:off x="6096000" y="2091324"/>
                <a:ext cx="673100" cy="346076"/>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1" name="Right Arrow 30"/>
            <p:cNvSpPr/>
            <p:nvPr/>
          </p:nvSpPr>
          <p:spPr bwMode="auto">
            <a:xfrm>
              <a:off x="6845300" y="2124662"/>
              <a:ext cx="233700" cy="139700"/>
            </a:xfrm>
            <a:prstGeom prst="rightArrow">
              <a:avLst/>
            </a:prstGeom>
            <a:solidFill>
              <a:schemeClr val="bg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 name="Group 1"/>
            <p:cNvGrpSpPr/>
            <p:nvPr/>
          </p:nvGrpSpPr>
          <p:grpSpPr>
            <a:xfrm>
              <a:off x="7135225" y="1850134"/>
              <a:ext cx="2124474" cy="1470790"/>
              <a:chOff x="7236500" y="1850134"/>
              <a:chExt cx="2124474" cy="147079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6500" y="1850134"/>
                <a:ext cx="2124474" cy="147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bwMode="auto">
              <a:xfrm>
                <a:off x="7358274" y="2669378"/>
                <a:ext cx="1866406" cy="328105"/>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sp>
        <p:nvSpPr>
          <p:cNvPr id="32" name="Oval 31"/>
          <p:cNvSpPr/>
          <p:nvPr/>
        </p:nvSpPr>
        <p:spPr bwMode="auto">
          <a:xfrm>
            <a:off x="333823" y="17153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rPr>
              <a:t>1</a:t>
            </a:r>
          </a:p>
        </p:txBody>
      </p:sp>
      <p:pic>
        <p:nvPicPr>
          <p:cNvPr id="205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1908" y="3617155"/>
            <a:ext cx="8547143" cy="72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30741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9" name="Group 974"/>
          <p:cNvGrpSpPr/>
          <p:nvPr/>
        </p:nvGrpSpPr>
        <p:grpSpPr>
          <a:xfrm>
            <a:off x="9016007" y="1052222"/>
            <a:ext cx="370285" cy="357626"/>
            <a:chOff x="6739212" y="4562603"/>
            <a:chExt cx="240641" cy="232414"/>
          </a:xfrm>
          <a:solidFill>
            <a:schemeClr val="tx1"/>
          </a:solidFill>
        </p:grpSpPr>
        <p:sp>
          <p:nvSpPr>
            <p:cNvPr id="2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27" name="TextBox 26"/>
          <p:cNvSpPr txBox="1"/>
          <p:nvPr/>
        </p:nvSpPr>
        <p:spPr>
          <a:xfrm>
            <a:off x="2828456" y="1768134"/>
            <a:ext cx="6310817" cy="891981"/>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a:t>
            </a:r>
            <a:r>
              <a:rPr lang="ca-ES" sz="1200" b="0" i="1" dirty="0" smtClean="0">
                <a:latin typeface="+mn-lt"/>
              </a:rPr>
              <a:t> Reports </a:t>
            </a:r>
            <a:r>
              <a:rPr lang="ca-ES" sz="1200" b="0" i="1" dirty="0" err="1" smtClean="0">
                <a:latin typeface="+mn-lt"/>
              </a:rPr>
              <a:t>and</a:t>
            </a:r>
            <a:r>
              <a:rPr lang="ca-ES" sz="1200" b="0" i="1" dirty="0" smtClean="0">
                <a:latin typeface="+mn-lt"/>
              </a:rPr>
              <a:t> Jobs</a:t>
            </a:r>
            <a:endParaRPr lang="ca-ES" sz="1200" b="0" i="1" dirty="0">
              <a:latin typeface="+mn-lt"/>
            </a:endParaRPr>
          </a:p>
        </p:txBody>
      </p:sp>
      <p:sp>
        <p:nvSpPr>
          <p:cNvPr id="28" name="Isosceles Triangle 27"/>
          <p:cNvSpPr/>
          <p:nvPr/>
        </p:nvSpPr>
        <p:spPr bwMode="auto">
          <a:xfrm rot="5400000">
            <a:off x="5214901" y="458264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5791202" y="3382749"/>
            <a:ext cx="3348072" cy="2552699"/>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Escollir el tipus d’informe desitjat.</a:t>
            </a:r>
            <a:endParaRPr lang="ca-ES" sz="1200" b="0" i="1" dirty="0">
              <a:latin typeface="+mn-lt"/>
            </a:endParaRPr>
          </a:p>
        </p:txBody>
      </p:sp>
      <p:sp>
        <p:nvSpPr>
          <p:cNvPr id="30" name="Isosceles Triangle 29"/>
          <p:cNvSpPr/>
          <p:nvPr/>
        </p:nvSpPr>
        <p:spPr bwMode="auto">
          <a:xfrm rot="5400000">
            <a:off x="2275208" y="213766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1" name="Group 30"/>
          <p:cNvGrpSpPr/>
          <p:nvPr/>
        </p:nvGrpSpPr>
        <p:grpSpPr>
          <a:xfrm>
            <a:off x="998394" y="1330201"/>
            <a:ext cx="1083860" cy="1767846"/>
            <a:chOff x="680894" y="1508001"/>
            <a:chExt cx="1083860" cy="1767846"/>
          </a:xfrm>
        </p:grpSpPr>
        <p:pic>
          <p:nvPicPr>
            <p:cNvPr id="3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0894" y="1508001"/>
              <a:ext cx="1083860" cy="176784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33" name="Rectangle 32"/>
            <p:cNvSpPr/>
            <p:nvPr/>
          </p:nvSpPr>
          <p:spPr bwMode="auto">
            <a:xfrm>
              <a:off x="729512" y="2830707"/>
              <a:ext cx="996053" cy="20073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4" name="Oval 33"/>
          <p:cNvSpPr/>
          <p:nvPr/>
        </p:nvSpPr>
        <p:spPr bwMode="auto">
          <a:xfrm>
            <a:off x="645874" y="11565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3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394" y="3382749"/>
            <a:ext cx="40005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6" name="Oval 35"/>
          <p:cNvSpPr/>
          <p:nvPr/>
        </p:nvSpPr>
        <p:spPr bwMode="auto">
          <a:xfrm>
            <a:off x="645873" y="31602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383672465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196</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8" name="Oval 17"/>
          <p:cNvSpPr/>
          <p:nvPr/>
        </p:nvSpPr>
        <p:spPr bwMode="auto">
          <a:xfrm>
            <a:off x="8474298" y="959114"/>
            <a:ext cx="535955" cy="543843"/>
          </a:xfrm>
          <a:prstGeom prst="ellipse">
            <a:avLst/>
          </a:prstGeom>
          <a:solidFill>
            <a:srgbClr val="FFC5C5"/>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tx1"/>
                </a:solidFill>
              </a:rPr>
              <a:t>GT</a:t>
            </a:r>
            <a:endParaRPr lang="ca-ES" sz="1500" dirty="0">
              <a:solidFill>
                <a:schemeClr val="tx1"/>
              </a:solidFill>
            </a:endParaRPr>
          </a:p>
        </p:txBody>
      </p:sp>
      <p:grpSp>
        <p:nvGrpSpPr>
          <p:cNvPr id="19" name="Group 974"/>
          <p:cNvGrpSpPr/>
          <p:nvPr/>
        </p:nvGrpSpPr>
        <p:grpSpPr>
          <a:xfrm>
            <a:off x="9016007" y="1052222"/>
            <a:ext cx="370285" cy="357626"/>
            <a:chOff x="6739212" y="4562603"/>
            <a:chExt cx="240641" cy="232414"/>
          </a:xfrm>
          <a:solidFill>
            <a:schemeClr val="tx1"/>
          </a:solidFill>
        </p:grpSpPr>
        <p:sp>
          <p:nvSpPr>
            <p:cNvPr id="20"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1"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2"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5" name="Isosceles Triangle 24"/>
          <p:cNvSpPr/>
          <p:nvPr/>
        </p:nvSpPr>
        <p:spPr bwMode="auto">
          <a:xfrm rot="5400000">
            <a:off x="4518047" y="330578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295900" y="2936248"/>
            <a:ext cx="3917909" cy="891981"/>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Omplir principalment el camp </a:t>
            </a:r>
            <a:r>
              <a:rPr lang="ca-ES" sz="1200" dirty="0" smtClean="0">
                <a:latin typeface="+mn-lt"/>
              </a:rPr>
              <a:t>Project</a:t>
            </a:r>
            <a:r>
              <a:rPr lang="ca-ES" sz="1200" b="0" dirty="0" smtClean="0">
                <a:latin typeface="+mn-lt"/>
              </a:rPr>
              <a:t>, la resta són camps opcionals.</a:t>
            </a:r>
            <a:endParaRPr lang="ca-ES" sz="1200" i="1" dirty="0">
              <a:latin typeface="+mn-lt"/>
            </a:endParaRPr>
          </a:p>
        </p:txBody>
      </p:sp>
      <p:sp>
        <p:nvSpPr>
          <p:cNvPr id="27" name="TextBox 26"/>
          <p:cNvSpPr txBox="1"/>
          <p:nvPr/>
        </p:nvSpPr>
        <p:spPr>
          <a:xfrm>
            <a:off x="5272163" y="5038022"/>
            <a:ext cx="3941646" cy="891981"/>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Finalment clicar </a:t>
            </a:r>
            <a:r>
              <a:rPr lang="ca-ES" sz="1200" dirty="0" err="1" smtClean="0">
                <a:latin typeface="+mn-lt"/>
              </a:rPr>
              <a:t>Submit</a:t>
            </a:r>
            <a:r>
              <a:rPr lang="ca-ES" sz="1200" b="0" dirty="0" smtClean="0">
                <a:latin typeface="+mn-lt"/>
              </a:rPr>
              <a:t> per crear l’informe.</a:t>
            </a:r>
            <a:endParaRPr lang="ca-ES" sz="1200" b="0" i="1" dirty="0">
              <a:latin typeface="+mn-lt"/>
            </a:endParaRPr>
          </a:p>
        </p:txBody>
      </p:sp>
      <p:grpSp>
        <p:nvGrpSpPr>
          <p:cNvPr id="28" name="Group 27"/>
          <p:cNvGrpSpPr/>
          <p:nvPr/>
        </p:nvGrpSpPr>
        <p:grpSpPr>
          <a:xfrm>
            <a:off x="981075" y="1325156"/>
            <a:ext cx="3119412" cy="4604847"/>
            <a:chOff x="663575" y="1325156"/>
            <a:chExt cx="3119412" cy="4604847"/>
          </a:xfrm>
        </p:grpSpPr>
        <p:pic>
          <p:nvPicPr>
            <p:cNvPr id="29" name="Picture 2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3575" y="1325156"/>
              <a:ext cx="3119412" cy="46048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Rectangle 29"/>
            <p:cNvSpPr/>
            <p:nvPr/>
          </p:nvSpPr>
          <p:spPr bwMode="auto">
            <a:xfrm>
              <a:off x="1524000" y="3136900"/>
              <a:ext cx="1790700" cy="490679"/>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Rectangle 30"/>
            <p:cNvSpPr/>
            <p:nvPr/>
          </p:nvSpPr>
          <p:spPr bwMode="auto">
            <a:xfrm>
              <a:off x="663575" y="5668239"/>
              <a:ext cx="581025" cy="245340"/>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645874" y="115657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33" name="Oval 32"/>
          <p:cNvSpPr/>
          <p:nvPr/>
        </p:nvSpPr>
        <p:spPr bwMode="auto">
          <a:xfrm>
            <a:off x="645874" y="529603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34" name="Isosceles Triangle 33"/>
          <p:cNvSpPr/>
          <p:nvPr/>
        </p:nvSpPr>
        <p:spPr bwMode="auto">
          <a:xfrm rot="5400000">
            <a:off x="4464123" y="540755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6228778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197</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a:t>
            </a:r>
            <a:r>
              <a:rPr lang="ca-ES" sz="1600" dirty="0">
                <a:solidFill>
                  <a:schemeClr val="bg2">
                    <a:lumMod val="50000"/>
                  </a:schemeClr>
                </a:solidFill>
              </a:rPr>
              <a:t>.2.1 Project </a:t>
            </a:r>
            <a:r>
              <a:rPr lang="ca-ES" sz="1600" dirty="0" err="1" smtClean="0">
                <a:solidFill>
                  <a:schemeClr val="bg2">
                    <a:lumMod val="50000"/>
                  </a:schemeClr>
                </a:solidFill>
              </a:rPr>
              <a:t>Storyboard</a:t>
            </a:r>
            <a:r>
              <a:rPr lang="ca-ES" sz="1600" dirty="0" smtClean="0">
                <a:solidFill>
                  <a:schemeClr val="bg2">
                    <a:lumMod val="50000"/>
                  </a:schemeClr>
                </a:solidFill>
              </a:rPr>
              <a:t> (1/3)</a:t>
            </a:r>
            <a:endParaRPr lang="ca-ES" sz="1600" dirty="0">
              <a:solidFill>
                <a:schemeClr val="bg2">
                  <a:lumMod val="50000"/>
                </a:schemeClr>
              </a:solidFill>
            </a:endParaRPr>
          </a:p>
        </p:txBody>
      </p:sp>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58"/>
          <a:stretch/>
        </p:blipFill>
        <p:spPr bwMode="auto">
          <a:xfrm>
            <a:off x="2129685" y="2122637"/>
            <a:ext cx="5646630" cy="4043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168633" y="1784083"/>
            <a:ext cx="1568734" cy="338554"/>
          </a:xfrm>
          <a:prstGeom prst="rect">
            <a:avLst/>
          </a:prstGeom>
          <a:noFill/>
        </p:spPr>
        <p:txBody>
          <a:bodyPr wrap="square" rtlCol="0">
            <a:spAutoFit/>
          </a:bodyPr>
          <a:lstStyle/>
          <a:p>
            <a:r>
              <a:rPr lang="ca-ES" sz="1600" dirty="0" smtClean="0">
                <a:solidFill>
                  <a:schemeClr val="accent2"/>
                </a:solidFill>
              </a:rPr>
              <a:t>Vista General</a:t>
            </a:r>
            <a:endParaRPr lang="ca-ES" sz="1600" dirty="0">
              <a:solidFill>
                <a:schemeClr val="accent2"/>
              </a:solidFill>
            </a:endParaRPr>
          </a:p>
        </p:txBody>
      </p:sp>
      <p:sp>
        <p:nvSpPr>
          <p:cNvPr id="8" name="TextBox 7"/>
          <p:cNvSpPr txBox="1"/>
          <p:nvPr/>
        </p:nvSpPr>
        <p:spPr>
          <a:xfrm>
            <a:off x="755650" y="1388067"/>
            <a:ext cx="8405681" cy="323165"/>
          </a:xfrm>
          <a:prstGeom prst="rect">
            <a:avLst/>
          </a:prstGeom>
          <a:noFill/>
        </p:spPr>
        <p:txBody>
          <a:bodyPr wrap="square" rtlCol="0">
            <a:spAutoFit/>
          </a:bodyPr>
          <a:lstStyle/>
          <a:p>
            <a:pPr marL="285750" indent="-285750">
              <a:buFont typeface="Arial" pitchFamily="34" charset="0"/>
              <a:buChar char="•"/>
            </a:pPr>
            <a:r>
              <a:rPr lang="ca-ES" sz="1500" b="0" dirty="0" smtClean="0"/>
              <a:t>Informe general del projecte amb tots els paràmetres presentats en una sola pàgina</a:t>
            </a:r>
            <a:endParaRPr lang="ca-ES" sz="1500" b="0" dirty="0"/>
          </a:p>
        </p:txBody>
      </p:sp>
    </p:spTree>
    <p:extLst>
      <p:ext uri="{BB962C8B-B14F-4D97-AF65-F5344CB8AC3E}">
        <p14:creationId xmlns:p14="http://schemas.microsoft.com/office/powerpoint/2010/main" val="341656103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198</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a:t>
            </a:r>
            <a:r>
              <a:rPr lang="ca-ES" sz="1600" dirty="0">
                <a:solidFill>
                  <a:schemeClr val="bg2">
                    <a:lumMod val="50000"/>
                  </a:schemeClr>
                </a:solidFill>
              </a:rPr>
              <a:t>.2.1 Project </a:t>
            </a:r>
            <a:r>
              <a:rPr lang="ca-ES" sz="1600" dirty="0" err="1" smtClean="0">
                <a:solidFill>
                  <a:schemeClr val="bg2">
                    <a:lumMod val="50000"/>
                  </a:schemeClr>
                </a:solidFill>
              </a:rPr>
              <a:t>Storyboard</a:t>
            </a:r>
            <a:r>
              <a:rPr lang="ca-ES" sz="1600" dirty="0" smtClean="0">
                <a:solidFill>
                  <a:schemeClr val="bg2">
                    <a:lumMod val="50000"/>
                  </a:schemeClr>
                </a:solidFill>
              </a:rPr>
              <a:t> (2/3)</a:t>
            </a:r>
            <a:endParaRPr lang="ca-ES" sz="1600" dirty="0">
              <a:solidFill>
                <a:schemeClr val="bg2">
                  <a:lumMod val="50000"/>
                </a:schemeClr>
              </a:solidFill>
            </a:endParaRPr>
          </a:p>
        </p:txBody>
      </p:sp>
      <p:grpSp>
        <p:nvGrpSpPr>
          <p:cNvPr id="2" name="Group 1"/>
          <p:cNvGrpSpPr/>
          <p:nvPr/>
        </p:nvGrpSpPr>
        <p:grpSpPr>
          <a:xfrm>
            <a:off x="339811" y="1342328"/>
            <a:ext cx="9068023" cy="3428833"/>
            <a:chOff x="339811" y="1342328"/>
            <a:chExt cx="9068023" cy="3428833"/>
          </a:xfrm>
        </p:grpSpPr>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4995" y="1342328"/>
              <a:ext cx="8962839" cy="34288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bwMode="auto">
            <a:xfrm>
              <a:off x="1294718" y="3421541"/>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4</a:t>
              </a:r>
            </a:p>
          </p:txBody>
        </p:sp>
        <p:sp>
          <p:nvSpPr>
            <p:cNvPr id="8" name="Oval 7"/>
            <p:cNvSpPr/>
            <p:nvPr/>
          </p:nvSpPr>
          <p:spPr bwMode="auto">
            <a:xfrm>
              <a:off x="339811" y="1639423"/>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9" name="Oval 8"/>
            <p:cNvSpPr/>
            <p:nvPr/>
          </p:nvSpPr>
          <p:spPr bwMode="auto">
            <a:xfrm>
              <a:off x="2288704" y="2397913"/>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2</a:t>
              </a:r>
            </a:p>
          </p:txBody>
        </p:sp>
        <p:sp>
          <p:nvSpPr>
            <p:cNvPr id="10" name="Oval 9"/>
            <p:cNvSpPr/>
            <p:nvPr/>
          </p:nvSpPr>
          <p:spPr bwMode="auto">
            <a:xfrm>
              <a:off x="4819875" y="2399580"/>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3</a:t>
              </a:r>
            </a:p>
          </p:txBody>
        </p:sp>
        <p:sp>
          <p:nvSpPr>
            <p:cNvPr id="13" name="Oval 12"/>
            <p:cNvSpPr/>
            <p:nvPr/>
          </p:nvSpPr>
          <p:spPr bwMode="auto">
            <a:xfrm>
              <a:off x="1479251" y="4041320"/>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5</a:t>
              </a:r>
            </a:p>
          </p:txBody>
        </p:sp>
        <p:sp>
          <p:nvSpPr>
            <p:cNvPr id="15" name="Oval 14"/>
            <p:cNvSpPr/>
            <p:nvPr/>
          </p:nvSpPr>
          <p:spPr bwMode="auto">
            <a:xfrm>
              <a:off x="6465520" y="1703305"/>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6</a:t>
              </a:r>
            </a:p>
          </p:txBody>
        </p:sp>
        <p:sp>
          <p:nvSpPr>
            <p:cNvPr id="16" name="Oval 15"/>
            <p:cNvSpPr/>
            <p:nvPr/>
          </p:nvSpPr>
          <p:spPr bwMode="auto">
            <a:xfrm>
              <a:off x="8869263" y="1701488"/>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7</a:t>
              </a:r>
            </a:p>
          </p:txBody>
        </p:sp>
        <p:sp>
          <p:nvSpPr>
            <p:cNvPr id="25" name="Oval 24"/>
            <p:cNvSpPr/>
            <p:nvPr/>
          </p:nvSpPr>
          <p:spPr bwMode="auto">
            <a:xfrm>
              <a:off x="6145749" y="3266786"/>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smtClean="0">
                  <a:solidFill>
                    <a:schemeClr val="bg1"/>
                  </a:solidFill>
                </a:rPr>
                <a:t>8</a:t>
              </a:r>
              <a:endParaRPr lang="ca-ES" sz="1300" b="0" dirty="0">
                <a:solidFill>
                  <a:schemeClr val="bg1"/>
                </a:solidFill>
              </a:endParaRPr>
            </a:p>
          </p:txBody>
        </p:sp>
        <p:sp>
          <p:nvSpPr>
            <p:cNvPr id="26" name="Oval 25"/>
            <p:cNvSpPr/>
            <p:nvPr/>
          </p:nvSpPr>
          <p:spPr bwMode="auto">
            <a:xfrm>
              <a:off x="6052558" y="4050345"/>
              <a:ext cx="184533" cy="185749"/>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300" b="0" dirty="0">
                  <a:solidFill>
                    <a:schemeClr val="bg1"/>
                  </a:solidFill>
                </a:rPr>
                <a:t>9</a:t>
              </a:r>
            </a:p>
          </p:txBody>
        </p:sp>
      </p:grpSp>
      <p:grpSp>
        <p:nvGrpSpPr>
          <p:cNvPr id="9219" name="Group 9218"/>
          <p:cNvGrpSpPr/>
          <p:nvPr/>
        </p:nvGrpSpPr>
        <p:grpSpPr>
          <a:xfrm>
            <a:off x="636264" y="4889201"/>
            <a:ext cx="8475116" cy="1302970"/>
            <a:chOff x="636713" y="4848257"/>
            <a:chExt cx="8475116" cy="1302970"/>
          </a:xfrm>
        </p:grpSpPr>
        <p:sp>
          <p:nvSpPr>
            <p:cNvPr id="28" name="Rounded Rectangle 27"/>
            <p:cNvSpPr/>
            <p:nvPr/>
          </p:nvSpPr>
          <p:spPr bwMode="auto">
            <a:xfrm>
              <a:off x="636713" y="4848257"/>
              <a:ext cx="8474219" cy="1302970"/>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9" name="Rectangle 28"/>
            <p:cNvSpPr/>
            <p:nvPr/>
          </p:nvSpPr>
          <p:spPr>
            <a:xfrm>
              <a:off x="1105839" y="4976434"/>
              <a:ext cx="3381470" cy="1033159"/>
            </a:xfrm>
            <a:prstGeom prst="rect">
              <a:avLst/>
            </a:prstGeom>
            <a:noFill/>
            <a:ln>
              <a:noFill/>
            </a:ln>
          </p:spPr>
          <p:txBody>
            <a:bodyPr wrap="square" numCol="1">
              <a:noAutofit/>
            </a:bodyPr>
            <a:lstStyle/>
            <a:p>
              <a:r>
                <a:rPr lang="ca-ES" sz="1500" b="0" dirty="0" smtClean="0"/>
                <a:t>Informació general</a:t>
              </a:r>
            </a:p>
            <a:p>
              <a:r>
                <a:rPr lang="ca-ES" sz="1500" b="0" dirty="0" smtClean="0"/>
                <a:t>Dates de planificació i línia base</a:t>
              </a:r>
            </a:p>
            <a:p>
              <a:r>
                <a:rPr lang="ca-ES" sz="1500" b="0" dirty="0" smtClean="0"/>
                <a:t>Indicadors generals</a:t>
              </a:r>
              <a:endParaRPr lang="ca-ES" sz="1500" b="0" dirty="0"/>
            </a:p>
          </p:txBody>
        </p:sp>
        <p:sp>
          <p:nvSpPr>
            <p:cNvPr id="30" name="Oval 29"/>
            <p:cNvSpPr/>
            <p:nvPr/>
          </p:nvSpPr>
          <p:spPr bwMode="auto">
            <a:xfrm>
              <a:off x="782517" y="49512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1</a:t>
              </a:r>
            </a:p>
          </p:txBody>
        </p:sp>
        <p:sp>
          <p:nvSpPr>
            <p:cNvPr id="31" name="Oval 30"/>
            <p:cNvSpPr/>
            <p:nvPr/>
          </p:nvSpPr>
          <p:spPr bwMode="auto">
            <a:xfrm>
              <a:off x="783045" y="53116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2</a:t>
              </a:r>
            </a:p>
          </p:txBody>
        </p:sp>
        <p:sp>
          <p:nvSpPr>
            <p:cNvPr id="32" name="Oval 31"/>
            <p:cNvSpPr/>
            <p:nvPr/>
          </p:nvSpPr>
          <p:spPr bwMode="auto">
            <a:xfrm>
              <a:off x="782517" y="56721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3</a:t>
              </a:r>
            </a:p>
          </p:txBody>
        </p:sp>
        <p:sp>
          <p:nvSpPr>
            <p:cNvPr id="33" name="Rectangle 32"/>
            <p:cNvSpPr/>
            <p:nvPr/>
          </p:nvSpPr>
          <p:spPr>
            <a:xfrm>
              <a:off x="4486253" y="4963864"/>
              <a:ext cx="2300686" cy="1070869"/>
            </a:xfrm>
            <a:prstGeom prst="rect">
              <a:avLst/>
            </a:prstGeom>
            <a:noFill/>
            <a:ln>
              <a:noFill/>
            </a:ln>
          </p:spPr>
          <p:txBody>
            <a:bodyPr wrap="square" numCol="1">
              <a:noAutofit/>
            </a:bodyPr>
            <a:lstStyle/>
            <a:p>
              <a:r>
                <a:rPr lang="ca-ES" sz="1500" b="0" dirty="0" smtClean="0"/>
                <a:t>Objectiu del projecte</a:t>
              </a:r>
            </a:p>
            <a:p>
              <a:r>
                <a:rPr lang="ca-ES" sz="1500" b="0" dirty="0" smtClean="0"/>
                <a:t>Informació actual</a:t>
              </a:r>
            </a:p>
            <a:p>
              <a:r>
                <a:rPr lang="ca-ES" sz="1500" b="0" dirty="0" smtClean="0"/>
                <a:t>Hores de treball</a:t>
              </a:r>
              <a:endParaRPr lang="ca-ES" sz="1500" b="0" dirty="0"/>
            </a:p>
          </p:txBody>
        </p:sp>
        <p:sp>
          <p:nvSpPr>
            <p:cNvPr id="34" name="Oval 33"/>
            <p:cNvSpPr/>
            <p:nvPr/>
          </p:nvSpPr>
          <p:spPr bwMode="auto">
            <a:xfrm>
              <a:off x="4163459" y="49512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4</a:t>
              </a:r>
            </a:p>
          </p:txBody>
        </p:sp>
        <p:sp>
          <p:nvSpPr>
            <p:cNvPr id="35" name="Oval 34"/>
            <p:cNvSpPr/>
            <p:nvPr/>
          </p:nvSpPr>
          <p:spPr bwMode="auto">
            <a:xfrm>
              <a:off x="4163987" y="53116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5</a:t>
              </a:r>
            </a:p>
          </p:txBody>
        </p:sp>
        <p:sp>
          <p:nvSpPr>
            <p:cNvPr id="36" name="Oval 35"/>
            <p:cNvSpPr/>
            <p:nvPr/>
          </p:nvSpPr>
          <p:spPr bwMode="auto">
            <a:xfrm>
              <a:off x="4163459" y="56721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6</a:t>
              </a:r>
            </a:p>
          </p:txBody>
        </p:sp>
        <p:sp>
          <p:nvSpPr>
            <p:cNvPr id="37" name="Oval 36"/>
            <p:cNvSpPr/>
            <p:nvPr/>
          </p:nvSpPr>
          <p:spPr bwMode="auto">
            <a:xfrm>
              <a:off x="6874442" y="495129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7</a:t>
              </a:r>
              <a:endParaRPr lang="ca-ES" sz="1500" b="0" dirty="0">
                <a:solidFill>
                  <a:schemeClr val="bg1"/>
                </a:solidFill>
              </a:endParaRPr>
            </a:p>
          </p:txBody>
        </p:sp>
        <p:sp>
          <p:nvSpPr>
            <p:cNvPr id="38" name="Oval 37"/>
            <p:cNvSpPr/>
            <p:nvPr/>
          </p:nvSpPr>
          <p:spPr bwMode="auto">
            <a:xfrm>
              <a:off x="6874970" y="5311699"/>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8</a:t>
              </a:r>
              <a:endParaRPr lang="ca-ES" sz="1500" b="0" dirty="0">
                <a:solidFill>
                  <a:schemeClr val="bg1"/>
                </a:solidFill>
              </a:endParaRPr>
            </a:p>
          </p:txBody>
        </p:sp>
        <p:sp>
          <p:nvSpPr>
            <p:cNvPr id="39" name="Oval 38"/>
            <p:cNvSpPr/>
            <p:nvPr/>
          </p:nvSpPr>
          <p:spPr bwMode="auto">
            <a:xfrm>
              <a:off x="6874442" y="567210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9</a:t>
              </a:r>
              <a:endParaRPr lang="ca-ES" sz="1500" b="0" dirty="0">
                <a:solidFill>
                  <a:schemeClr val="bg1"/>
                </a:solidFill>
              </a:endParaRPr>
            </a:p>
          </p:txBody>
        </p:sp>
        <p:sp>
          <p:nvSpPr>
            <p:cNvPr id="40" name="Rectangle 39"/>
            <p:cNvSpPr/>
            <p:nvPr/>
          </p:nvSpPr>
          <p:spPr>
            <a:xfrm>
              <a:off x="7197764" y="4951295"/>
              <a:ext cx="1914065" cy="1083438"/>
            </a:xfrm>
            <a:prstGeom prst="rect">
              <a:avLst/>
            </a:prstGeom>
            <a:noFill/>
            <a:ln>
              <a:noFill/>
            </a:ln>
          </p:spPr>
          <p:txBody>
            <a:bodyPr wrap="square" numCol="1">
              <a:noAutofit/>
            </a:bodyPr>
            <a:lstStyle/>
            <a:p>
              <a:r>
                <a:rPr lang="ca-ES" sz="1500" b="0" dirty="0" smtClean="0"/>
                <a:t>Finances</a:t>
              </a:r>
            </a:p>
            <a:p>
              <a:r>
                <a:rPr lang="ca-ES" sz="1500" b="0" dirty="0" smtClean="0"/>
                <a:t>Èxits complerts</a:t>
              </a:r>
            </a:p>
            <a:p>
              <a:r>
                <a:rPr lang="ca-ES" sz="1500" b="0" dirty="0" smtClean="0"/>
                <a:t>Properes activitats</a:t>
              </a:r>
              <a:endParaRPr lang="ca-ES" sz="1500" b="0" dirty="0"/>
            </a:p>
          </p:txBody>
        </p:sp>
      </p:grpSp>
    </p:spTree>
    <p:extLst>
      <p:ext uri="{BB962C8B-B14F-4D97-AF65-F5344CB8AC3E}">
        <p14:creationId xmlns:p14="http://schemas.microsoft.com/office/powerpoint/2010/main" val="284830739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199</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a:t>
            </a:r>
            <a:r>
              <a:rPr lang="ca-ES" sz="1600" dirty="0">
                <a:solidFill>
                  <a:schemeClr val="bg2">
                    <a:lumMod val="50000"/>
                  </a:schemeClr>
                </a:solidFill>
              </a:rPr>
              <a:t>.2.1 Project </a:t>
            </a:r>
            <a:r>
              <a:rPr lang="ca-ES" sz="1600" dirty="0" err="1" smtClean="0">
                <a:solidFill>
                  <a:schemeClr val="bg2">
                    <a:lumMod val="50000"/>
                  </a:schemeClr>
                </a:solidFill>
              </a:rPr>
              <a:t>Storyboard</a:t>
            </a:r>
            <a:r>
              <a:rPr lang="ca-ES" sz="1600" dirty="0" smtClean="0">
                <a:solidFill>
                  <a:schemeClr val="bg2">
                    <a:lumMod val="50000"/>
                  </a:schemeClr>
                </a:solidFill>
              </a:rPr>
              <a:t> (3/3)</a:t>
            </a:r>
            <a:endParaRPr lang="ca-ES" sz="1600" dirty="0">
              <a:solidFill>
                <a:schemeClr val="bg2">
                  <a:lumMod val="50000"/>
                </a:schemeClr>
              </a:solidFill>
            </a:endParaRPr>
          </a:p>
        </p:txBody>
      </p:sp>
      <p:grpSp>
        <p:nvGrpSpPr>
          <p:cNvPr id="2" name="Group 1"/>
          <p:cNvGrpSpPr/>
          <p:nvPr/>
        </p:nvGrpSpPr>
        <p:grpSpPr>
          <a:xfrm>
            <a:off x="694398" y="4589051"/>
            <a:ext cx="8319358" cy="938394"/>
            <a:chOff x="538039" y="4548107"/>
            <a:chExt cx="8319358" cy="938394"/>
          </a:xfrm>
        </p:grpSpPr>
        <p:sp>
          <p:nvSpPr>
            <p:cNvPr id="16" name="Rounded Rectangle 15"/>
            <p:cNvSpPr/>
            <p:nvPr/>
          </p:nvSpPr>
          <p:spPr bwMode="auto">
            <a:xfrm>
              <a:off x="538039" y="4548107"/>
              <a:ext cx="8319358" cy="938394"/>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17" name="Rectangle 16"/>
            <p:cNvSpPr/>
            <p:nvPr/>
          </p:nvSpPr>
          <p:spPr>
            <a:xfrm>
              <a:off x="1082674" y="4651144"/>
              <a:ext cx="3891998" cy="710465"/>
            </a:xfrm>
            <a:prstGeom prst="rect">
              <a:avLst/>
            </a:prstGeom>
            <a:noFill/>
            <a:ln>
              <a:noFill/>
            </a:ln>
          </p:spPr>
          <p:txBody>
            <a:bodyPr wrap="square" numCol="1">
              <a:noAutofit/>
            </a:bodyPr>
            <a:lstStyle/>
            <a:p>
              <a:r>
                <a:rPr lang="ca-ES" sz="1500" b="0" dirty="0" smtClean="0"/>
                <a:t>Gràfic de riscos i problemes per gravetat</a:t>
              </a:r>
            </a:p>
            <a:p>
              <a:r>
                <a:rPr lang="ca-ES" sz="1500" b="0" dirty="0" smtClean="0"/>
                <a:t>Problemes actuals</a:t>
              </a:r>
            </a:p>
          </p:txBody>
        </p:sp>
        <p:sp>
          <p:nvSpPr>
            <p:cNvPr id="18" name="Oval 17"/>
            <p:cNvSpPr/>
            <p:nvPr/>
          </p:nvSpPr>
          <p:spPr bwMode="auto">
            <a:xfrm>
              <a:off x="731321" y="4659154"/>
              <a:ext cx="324000" cy="34205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10</a:t>
              </a:r>
              <a:endParaRPr lang="ca-ES" sz="1400" b="0" dirty="0">
                <a:solidFill>
                  <a:schemeClr val="bg1"/>
                </a:solidFill>
              </a:endParaRPr>
            </a:p>
          </p:txBody>
        </p:sp>
        <p:sp>
          <p:nvSpPr>
            <p:cNvPr id="19" name="Oval 18"/>
            <p:cNvSpPr/>
            <p:nvPr/>
          </p:nvSpPr>
          <p:spPr bwMode="auto">
            <a:xfrm>
              <a:off x="731321" y="5036689"/>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11</a:t>
              </a:r>
              <a:endParaRPr lang="ca-ES" sz="1400" b="0" dirty="0">
                <a:solidFill>
                  <a:schemeClr val="bg1"/>
                </a:solidFill>
              </a:endParaRPr>
            </a:p>
          </p:txBody>
        </p:sp>
        <p:sp>
          <p:nvSpPr>
            <p:cNvPr id="21" name="Rectangle 20"/>
            <p:cNvSpPr/>
            <p:nvPr/>
          </p:nvSpPr>
          <p:spPr>
            <a:xfrm>
              <a:off x="5297993" y="4634014"/>
              <a:ext cx="3559404" cy="727595"/>
            </a:xfrm>
            <a:prstGeom prst="rect">
              <a:avLst/>
            </a:prstGeom>
            <a:noFill/>
            <a:ln>
              <a:noFill/>
            </a:ln>
          </p:spPr>
          <p:txBody>
            <a:bodyPr wrap="square" numCol="1">
              <a:noAutofit/>
            </a:bodyPr>
            <a:lstStyle/>
            <a:p>
              <a:r>
                <a:rPr lang="ca-ES" sz="1500" b="0" dirty="0" smtClean="0"/>
                <a:t>Riscos actuals</a:t>
              </a:r>
            </a:p>
            <a:p>
              <a:r>
                <a:rPr lang="ca-ES" sz="1500" b="0" dirty="0" smtClean="0"/>
                <a:t>Anàlisi de valor acumulat per fases</a:t>
              </a:r>
            </a:p>
            <a:p>
              <a:endParaRPr lang="ca-ES" sz="1500" b="0" dirty="0"/>
            </a:p>
          </p:txBody>
        </p:sp>
        <p:sp>
          <p:nvSpPr>
            <p:cNvPr id="22" name="Oval 21"/>
            <p:cNvSpPr/>
            <p:nvPr/>
          </p:nvSpPr>
          <p:spPr bwMode="auto">
            <a:xfrm>
              <a:off x="4974672" y="4659154"/>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a:solidFill>
                    <a:schemeClr val="bg1"/>
                  </a:solidFill>
                </a:rPr>
                <a:t>12</a:t>
              </a:r>
            </a:p>
          </p:txBody>
        </p:sp>
        <p:sp>
          <p:nvSpPr>
            <p:cNvPr id="23" name="Oval 22"/>
            <p:cNvSpPr/>
            <p:nvPr/>
          </p:nvSpPr>
          <p:spPr bwMode="auto">
            <a:xfrm>
              <a:off x="4975200" y="5019559"/>
              <a:ext cx="324000"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400" b="0" dirty="0" smtClean="0">
                  <a:solidFill>
                    <a:schemeClr val="bg1"/>
                  </a:solidFill>
                </a:rPr>
                <a:t>13</a:t>
              </a:r>
              <a:endParaRPr lang="ca-ES" sz="1400" b="0" dirty="0">
                <a:solidFill>
                  <a:schemeClr val="bg1"/>
                </a:solidFill>
              </a:endParaRPr>
            </a:p>
          </p:txBody>
        </p:sp>
      </p:grpSp>
      <p:grpSp>
        <p:nvGrpSpPr>
          <p:cNvPr id="3" name="Group 2"/>
          <p:cNvGrpSpPr/>
          <p:nvPr/>
        </p:nvGrpSpPr>
        <p:grpSpPr>
          <a:xfrm>
            <a:off x="436728" y="1318882"/>
            <a:ext cx="8920131" cy="3069368"/>
            <a:chOff x="436728" y="1318882"/>
            <a:chExt cx="8920131" cy="3069368"/>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6728" y="1318882"/>
              <a:ext cx="8920131" cy="3069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1" name="Oval 30"/>
            <p:cNvSpPr/>
            <p:nvPr/>
          </p:nvSpPr>
          <p:spPr bwMode="auto">
            <a:xfrm>
              <a:off x="472148" y="1371401"/>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10</a:t>
              </a:r>
            </a:p>
          </p:txBody>
        </p:sp>
        <p:sp>
          <p:nvSpPr>
            <p:cNvPr id="32" name="Oval 31"/>
            <p:cNvSpPr/>
            <p:nvPr/>
          </p:nvSpPr>
          <p:spPr bwMode="auto">
            <a:xfrm>
              <a:off x="4248233" y="1354732"/>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11</a:t>
              </a:r>
            </a:p>
          </p:txBody>
        </p:sp>
        <p:sp>
          <p:nvSpPr>
            <p:cNvPr id="33" name="Oval 32"/>
            <p:cNvSpPr/>
            <p:nvPr/>
          </p:nvSpPr>
          <p:spPr bwMode="auto">
            <a:xfrm>
              <a:off x="4252932" y="2102794"/>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12</a:t>
              </a:r>
            </a:p>
          </p:txBody>
        </p:sp>
        <p:sp>
          <p:nvSpPr>
            <p:cNvPr id="34" name="Oval 33"/>
            <p:cNvSpPr/>
            <p:nvPr/>
          </p:nvSpPr>
          <p:spPr bwMode="auto">
            <a:xfrm>
              <a:off x="1958048" y="2971601"/>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13</a:t>
              </a:r>
            </a:p>
          </p:txBody>
        </p:sp>
      </p:grpSp>
    </p:spTree>
    <p:extLst>
      <p:ext uri="{BB962C8B-B14F-4D97-AF65-F5344CB8AC3E}">
        <p14:creationId xmlns:p14="http://schemas.microsoft.com/office/powerpoint/2010/main" val="56600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ca-ES" dirty="0" smtClean="0"/>
              <a:t>Índex</a:t>
            </a:r>
            <a:endParaRPr lang="ca-ES" dirty="0"/>
          </a:p>
        </p:txBody>
      </p:sp>
      <p:sp>
        <p:nvSpPr>
          <p:cNvPr id="7" name="6 Marcador de contenido"/>
          <p:cNvSpPr>
            <a:spLocks noGrp="1"/>
          </p:cNvSpPr>
          <p:nvPr>
            <p:ph idx="1"/>
          </p:nvPr>
        </p:nvSpPr>
        <p:spPr>
          <a:xfrm>
            <a:off x="755650" y="965200"/>
            <a:ext cx="8434520" cy="4975138"/>
          </a:xfrm>
        </p:spPr>
        <p:txBody>
          <a:bodyPr numCol="2"/>
          <a:lstStyle/>
          <a:p>
            <a:pPr marL="531813" indent="-444500">
              <a:lnSpc>
                <a:spcPct val="150000"/>
              </a:lnSpc>
              <a:buClr>
                <a:schemeClr val="accent1"/>
              </a:buClr>
              <a:buFont typeface="+mj-lt"/>
              <a:buAutoNum type="arabicPeriod"/>
            </a:pPr>
            <a:r>
              <a:rPr lang="ca-ES" sz="1600" b="1" dirty="0" smtClean="0">
                <a:hlinkClick r:id="rId2" action="ppaction://hlinksldjump"/>
              </a:rPr>
              <a:t>Procés</a:t>
            </a:r>
            <a:endParaRPr lang="ca-ES" sz="1600" b="1" dirty="0" smtClean="0"/>
          </a:p>
          <a:p>
            <a:pPr marL="487363" lvl="1" indent="46038">
              <a:buNone/>
            </a:pPr>
            <a:r>
              <a:rPr lang="ca-ES" sz="1200" dirty="0" smtClean="0">
                <a:solidFill>
                  <a:schemeClr val="accent5">
                    <a:lumMod val="75000"/>
                  </a:schemeClr>
                </a:solidFill>
              </a:rPr>
              <a:t>1.1. Objectius i consideracions</a:t>
            </a:r>
          </a:p>
          <a:p>
            <a:pPr marL="808038" lvl="1" indent="-274638">
              <a:buNone/>
            </a:pPr>
            <a:r>
              <a:rPr lang="ca-ES" sz="1200" dirty="0" smtClean="0">
                <a:solidFill>
                  <a:schemeClr val="accent5">
                    <a:lumMod val="75000"/>
                  </a:schemeClr>
                </a:solidFill>
              </a:rPr>
              <a:t>1.2. </a:t>
            </a:r>
            <a:r>
              <a:rPr lang="ca-ES" sz="1200" dirty="0">
                <a:solidFill>
                  <a:schemeClr val="accent5">
                    <a:lumMod val="75000"/>
                  </a:schemeClr>
                </a:solidFill>
              </a:rPr>
              <a:t>Visió general del procés gestionar de la demanda</a:t>
            </a:r>
          </a:p>
          <a:p>
            <a:pPr marL="808038" lvl="1" indent="-274638">
              <a:buNone/>
            </a:pPr>
            <a:r>
              <a:rPr lang="ca-ES" sz="1200" dirty="0" smtClean="0">
                <a:solidFill>
                  <a:schemeClr val="accent5">
                    <a:lumMod val="75000"/>
                  </a:schemeClr>
                </a:solidFill>
              </a:rPr>
              <a:t>1.3. </a:t>
            </a:r>
            <a:r>
              <a:rPr lang="ca-ES" sz="1200" dirty="0">
                <a:solidFill>
                  <a:schemeClr val="accent5">
                    <a:lumMod val="75000"/>
                  </a:schemeClr>
                </a:solidFill>
              </a:rPr>
              <a:t>Visió general del procés de Gestió y Cicle de vida del projectes</a:t>
            </a:r>
          </a:p>
          <a:p>
            <a:pPr marL="487363" lvl="1" indent="46038">
              <a:buNone/>
            </a:pPr>
            <a:r>
              <a:rPr lang="ca-ES" sz="1200" dirty="0" smtClean="0">
                <a:solidFill>
                  <a:schemeClr val="accent5">
                    <a:lumMod val="75000"/>
                  </a:schemeClr>
                </a:solidFill>
              </a:rPr>
              <a:t>1.4. El cas de sistemes d’informació</a:t>
            </a:r>
          </a:p>
          <a:p>
            <a:pPr marL="808038" lvl="1" indent="-274638">
              <a:buNone/>
            </a:pPr>
            <a:r>
              <a:rPr lang="ca-ES" sz="1200" dirty="0" smtClean="0">
                <a:solidFill>
                  <a:schemeClr val="accent5">
                    <a:lumMod val="75000"/>
                  </a:schemeClr>
                </a:solidFill>
              </a:rPr>
              <a:t>1.5. Requisits de qualitat en projectes de sistemes d’Informació</a:t>
            </a:r>
          </a:p>
          <a:p>
            <a:pPr marL="531813" indent="-444500">
              <a:lnSpc>
                <a:spcPct val="150000"/>
              </a:lnSpc>
              <a:buClr>
                <a:schemeClr val="accent1"/>
              </a:buClr>
              <a:buFont typeface="+mj-lt"/>
              <a:buAutoNum type="arabicPeriod"/>
            </a:pPr>
            <a:r>
              <a:rPr lang="ca-ES" sz="1600" b="1" dirty="0" smtClean="0">
                <a:hlinkClick r:id="rId3" action="ppaction://hlinksldjump"/>
              </a:rPr>
              <a:t>Introducció i conceptes</a:t>
            </a:r>
            <a:endParaRPr lang="ca-ES" sz="1600" b="1" dirty="0" smtClean="0"/>
          </a:p>
          <a:p>
            <a:pPr marL="487363" lvl="1" indent="46038">
              <a:buNone/>
            </a:pPr>
            <a:r>
              <a:rPr lang="ca-ES" sz="1200" dirty="0" smtClean="0">
                <a:solidFill>
                  <a:schemeClr val="accent5">
                    <a:lumMod val="75000"/>
                  </a:schemeClr>
                </a:solidFill>
              </a:rPr>
              <a:t>2.1. Abast de la Solució</a:t>
            </a:r>
          </a:p>
          <a:p>
            <a:pPr marL="487363" lvl="1" indent="46038">
              <a:buNone/>
            </a:pPr>
            <a:r>
              <a:rPr lang="ca-ES" sz="1200" dirty="0" smtClean="0">
                <a:solidFill>
                  <a:schemeClr val="accent5">
                    <a:lumMod val="75000"/>
                  </a:schemeClr>
                </a:solidFill>
              </a:rPr>
              <a:t>2.2. Conceptes principals</a:t>
            </a:r>
          </a:p>
          <a:p>
            <a:pPr marL="487363" lvl="1" indent="46038">
              <a:buNone/>
            </a:pPr>
            <a:r>
              <a:rPr lang="ca-ES" sz="1200" dirty="0" smtClean="0">
                <a:solidFill>
                  <a:schemeClr val="accent5">
                    <a:lumMod val="75000"/>
                  </a:schemeClr>
                </a:solidFill>
              </a:rPr>
              <a:t>2.3. Rols de l’eina</a:t>
            </a:r>
          </a:p>
          <a:p>
            <a:pPr marL="487363" lvl="1" indent="46038">
              <a:buNone/>
            </a:pPr>
            <a:r>
              <a:rPr lang="ca-ES" sz="1200" dirty="0" smtClean="0">
                <a:solidFill>
                  <a:schemeClr val="accent5">
                    <a:lumMod val="75000"/>
                  </a:schemeClr>
                </a:solidFill>
              </a:rPr>
              <a:t>2.4. Processos de gestió</a:t>
            </a:r>
          </a:p>
          <a:p>
            <a:pPr marL="487363" lvl="1" indent="46038">
              <a:buNone/>
            </a:pPr>
            <a:r>
              <a:rPr lang="ca-ES" sz="1200" dirty="0" smtClean="0">
                <a:solidFill>
                  <a:schemeClr val="accent5">
                    <a:lumMod val="75000"/>
                  </a:schemeClr>
                </a:solidFill>
              </a:rPr>
              <a:t>2.5. Accés a la Solució</a:t>
            </a:r>
          </a:p>
          <a:p>
            <a:pPr marL="487363" lvl="1" indent="46038">
              <a:buNone/>
            </a:pPr>
            <a:r>
              <a:rPr lang="ca-ES" sz="1200" dirty="0" smtClean="0">
                <a:solidFill>
                  <a:schemeClr val="accent5">
                    <a:lumMod val="75000"/>
                  </a:schemeClr>
                </a:solidFill>
              </a:rPr>
              <a:t>2.6. Navegació</a:t>
            </a:r>
          </a:p>
          <a:p>
            <a:pPr marL="487363" lvl="1" indent="46038">
              <a:buNone/>
            </a:pPr>
            <a:r>
              <a:rPr lang="ca-ES" sz="1200" dirty="0" smtClean="0">
                <a:solidFill>
                  <a:schemeClr val="accent5">
                    <a:lumMod val="75000"/>
                  </a:schemeClr>
                </a:solidFill>
              </a:rPr>
              <a:t>2.7. Material d’ajuda i suport</a:t>
            </a:r>
            <a:endParaRPr lang="ca-ES" sz="1200" b="1" dirty="0" smtClean="0"/>
          </a:p>
          <a:p>
            <a:pPr marL="531813" indent="-444500">
              <a:lnSpc>
                <a:spcPct val="150000"/>
              </a:lnSpc>
              <a:buClr>
                <a:schemeClr val="accent1"/>
              </a:buClr>
              <a:buFont typeface="+mj-lt"/>
              <a:buAutoNum type="arabicPeriod"/>
            </a:pPr>
            <a:r>
              <a:rPr lang="ca-ES" sz="1600" b="1" dirty="0" smtClean="0">
                <a:hlinkClick r:id="rId4" action="ppaction://hlinksldjump"/>
              </a:rPr>
              <a:t>Gestió d’idees</a:t>
            </a:r>
            <a:endParaRPr lang="ca-ES" sz="1600" b="1" dirty="0" smtClean="0"/>
          </a:p>
          <a:p>
            <a:pPr marL="487363" lvl="1" indent="46038">
              <a:buNone/>
            </a:pPr>
            <a:r>
              <a:rPr lang="ca-ES" sz="1200" dirty="0" smtClean="0">
                <a:solidFill>
                  <a:schemeClr val="accent5">
                    <a:lumMod val="75000"/>
                  </a:schemeClr>
                </a:solidFill>
              </a:rPr>
              <a:t>3.1. Dades i estructura bàsica d'una idea</a:t>
            </a:r>
          </a:p>
          <a:p>
            <a:pPr marL="487363" lvl="1" indent="46038">
              <a:buNone/>
            </a:pPr>
            <a:r>
              <a:rPr lang="ca-ES" sz="1200" dirty="0" smtClean="0">
                <a:solidFill>
                  <a:schemeClr val="accent5">
                    <a:lumMod val="75000"/>
                  </a:schemeClr>
                </a:solidFill>
              </a:rPr>
              <a:t>3.2. Procés que segueix una idea</a:t>
            </a:r>
          </a:p>
          <a:p>
            <a:pPr marL="531813" indent="-444500">
              <a:lnSpc>
                <a:spcPct val="150000"/>
              </a:lnSpc>
              <a:buClr>
                <a:schemeClr val="accent1"/>
              </a:buClr>
              <a:buFont typeface="+mj-lt"/>
              <a:buAutoNum type="arabicPeriod"/>
            </a:pPr>
            <a:r>
              <a:rPr lang="ca-ES" sz="1600" b="1" dirty="0" smtClean="0">
                <a:hlinkClick r:id="rId5" action="ppaction://hlinksldjump"/>
              </a:rPr>
              <a:t>Gestió de projectes</a:t>
            </a:r>
            <a:endParaRPr lang="ca-ES" sz="1600" b="1" dirty="0" smtClean="0"/>
          </a:p>
          <a:p>
            <a:pPr marL="487363" lvl="1" indent="46038">
              <a:buNone/>
            </a:pPr>
            <a:r>
              <a:rPr lang="ca-ES" sz="1200" dirty="0" smtClean="0">
                <a:solidFill>
                  <a:schemeClr val="accent5">
                    <a:lumMod val="75000"/>
                  </a:schemeClr>
                </a:solidFill>
              </a:rPr>
              <a:t>4.1. Dades i estructura bàsica d'un projecte</a:t>
            </a:r>
          </a:p>
          <a:p>
            <a:pPr marL="487363" lvl="1" indent="46038">
              <a:buNone/>
            </a:pPr>
            <a:r>
              <a:rPr lang="ca-ES" sz="1200" dirty="0" smtClean="0">
                <a:solidFill>
                  <a:schemeClr val="accent5">
                    <a:lumMod val="75000"/>
                  </a:schemeClr>
                </a:solidFill>
              </a:rPr>
              <a:t>4.2. Procés que segueix un projecte</a:t>
            </a:r>
          </a:p>
          <a:p>
            <a:pPr marL="487363" lvl="1" indent="46038">
              <a:buNone/>
            </a:pPr>
            <a:r>
              <a:rPr lang="ca-ES" sz="1200" dirty="0" smtClean="0">
                <a:solidFill>
                  <a:schemeClr val="accent5">
                    <a:lumMod val="75000"/>
                  </a:schemeClr>
                </a:solidFill>
              </a:rPr>
              <a:t>4.3. Informes i explotació de dades</a:t>
            </a:r>
          </a:p>
          <a:p>
            <a:pPr marL="531813" indent="-444500">
              <a:lnSpc>
                <a:spcPct val="150000"/>
              </a:lnSpc>
              <a:buClr>
                <a:schemeClr val="accent1"/>
              </a:buClr>
              <a:buFont typeface="+mj-lt"/>
              <a:buAutoNum type="arabicPeriod"/>
            </a:pPr>
            <a:r>
              <a:rPr lang="ca-ES" sz="1600" b="1" dirty="0" smtClean="0">
                <a:hlinkClick r:id="rId6" action="ppaction://hlinksldjump"/>
              </a:rPr>
              <a:t>Gestió de portfolis</a:t>
            </a:r>
            <a:endParaRPr lang="ca-ES" sz="1600" b="1" dirty="0" smtClean="0"/>
          </a:p>
          <a:p>
            <a:pPr marL="487363" lvl="1" indent="46038">
              <a:buNone/>
            </a:pPr>
            <a:r>
              <a:rPr lang="ca-ES" sz="1200" dirty="0" smtClean="0">
                <a:solidFill>
                  <a:schemeClr val="accent5">
                    <a:lumMod val="75000"/>
                  </a:schemeClr>
                </a:solidFill>
              </a:rPr>
              <a:t>5.1. Llista i representació del PAA</a:t>
            </a:r>
          </a:p>
          <a:p>
            <a:pPr marL="487363" lvl="1" indent="46038">
              <a:buNone/>
            </a:pPr>
            <a:r>
              <a:rPr lang="ca-ES" sz="1200" dirty="0" smtClean="0">
                <a:solidFill>
                  <a:schemeClr val="accent5">
                    <a:lumMod val="75000"/>
                  </a:schemeClr>
                </a:solidFill>
              </a:rPr>
              <a:t>5.2. Dades i estructura bàsica</a:t>
            </a:r>
          </a:p>
          <a:p>
            <a:pPr marL="487363" lvl="1" indent="46038">
              <a:buNone/>
            </a:pPr>
            <a:r>
              <a:rPr lang="ca-ES" sz="1200" dirty="0" smtClean="0">
                <a:solidFill>
                  <a:schemeClr val="accent5">
                    <a:lumMod val="75000"/>
                  </a:schemeClr>
                </a:solidFill>
              </a:rPr>
              <a:t>5.3. Creació de portfolis</a:t>
            </a:r>
          </a:p>
          <a:p>
            <a:pPr marL="487363" lvl="1" indent="46038">
              <a:buNone/>
            </a:pPr>
            <a:r>
              <a:rPr lang="ca-ES" sz="1200" dirty="0" smtClean="0">
                <a:solidFill>
                  <a:schemeClr val="accent5">
                    <a:lumMod val="75000"/>
                  </a:schemeClr>
                </a:solidFill>
              </a:rPr>
              <a:t>5.4. Assignació de idees a portfolis de PAA</a:t>
            </a:r>
          </a:p>
          <a:p>
            <a:pPr marL="487363" lvl="1" indent="46038">
              <a:buNone/>
            </a:pPr>
            <a:r>
              <a:rPr lang="ca-ES" sz="1200" dirty="0" smtClean="0">
                <a:solidFill>
                  <a:schemeClr val="accent5">
                    <a:lumMod val="75000"/>
                  </a:schemeClr>
                </a:solidFill>
              </a:rPr>
              <a:t>5.5. Anàlisi del portfoli </a:t>
            </a:r>
            <a:endParaRPr lang="ca-ES" sz="1200" dirty="0" smtClean="0"/>
          </a:p>
          <a:p>
            <a:pPr marL="531813" indent="-444500">
              <a:lnSpc>
                <a:spcPct val="150000"/>
              </a:lnSpc>
              <a:buClr>
                <a:schemeClr val="accent1"/>
              </a:buClr>
              <a:buFont typeface="+mj-lt"/>
              <a:buAutoNum type="arabicPeriod"/>
            </a:pPr>
            <a:r>
              <a:rPr lang="ca-ES" sz="1600" b="1" dirty="0" smtClean="0">
                <a:hlinkClick r:id="rId7" action="ppaction://hlinksldjump"/>
              </a:rPr>
              <a:t>Casos especials</a:t>
            </a:r>
            <a:endParaRPr lang="ca-ES" sz="1600" b="1" dirty="0" smtClean="0"/>
          </a:p>
          <a:p>
            <a:pPr marL="487363" lvl="1" indent="46038">
              <a:buNone/>
            </a:pPr>
            <a:r>
              <a:rPr lang="ca-ES" sz="1200" dirty="0" smtClean="0">
                <a:solidFill>
                  <a:schemeClr val="accent5">
                    <a:lumMod val="75000"/>
                  </a:schemeClr>
                </a:solidFill>
              </a:rPr>
              <a:t>6.1. Agregació d’idees</a:t>
            </a:r>
          </a:p>
          <a:p>
            <a:pPr marL="487363" lvl="1" indent="46038">
              <a:buNone/>
            </a:pPr>
            <a:r>
              <a:rPr lang="ca-ES" sz="1200" dirty="0" smtClean="0">
                <a:solidFill>
                  <a:schemeClr val="accent5">
                    <a:lumMod val="75000"/>
                  </a:schemeClr>
                </a:solidFill>
              </a:rPr>
              <a:t>6.2. Multiproveïdor i Programes</a:t>
            </a:r>
          </a:p>
          <a:p>
            <a:pPr marL="487363" lvl="1" indent="46038">
              <a:buNone/>
            </a:pPr>
            <a:r>
              <a:rPr lang="ca-ES" sz="1200" dirty="0" smtClean="0">
                <a:solidFill>
                  <a:schemeClr val="accent5">
                    <a:lumMod val="75000"/>
                  </a:schemeClr>
                </a:solidFill>
              </a:rPr>
              <a:t>6.3. Idea annexa (impacte econòmic)</a:t>
            </a:r>
          </a:p>
          <a:p>
            <a:pPr marL="487363" lvl="1" indent="46038">
              <a:buNone/>
            </a:pPr>
            <a:r>
              <a:rPr lang="ca-ES" sz="1200" dirty="0" smtClean="0">
                <a:solidFill>
                  <a:schemeClr val="accent5">
                    <a:lumMod val="75000"/>
                  </a:schemeClr>
                </a:solidFill>
              </a:rPr>
              <a:t>6.4 Aplicació no assignada</a:t>
            </a:r>
          </a:p>
          <a:p>
            <a:pPr marL="531813" indent="-444500">
              <a:lnSpc>
                <a:spcPct val="150000"/>
              </a:lnSpc>
              <a:buClr>
                <a:schemeClr val="accent1"/>
              </a:buClr>
              <a:buFont typeface="+mj-lt"/>
              <a:buAutoNum type="arabicPeriod"/>
            </a:pPr>
            <a:r>
              <a:rPr lang="ca-ES" sz="1600" b="1" dirty="0" smtClean="0">
                <a:hlinkClick r:id="rId8" action="ppaction://hlinksldjump"/>
              </a:rPr>
              <a:t>Explotació de dades transversal</a:t>
            </a:r>
            <a:endParaRPr lang="ca-ES" sz="1600" b="1" dirty="0" smtClean="0"/>
          </a:p>
          <a:p>
            <a:pPr marL="487363" lvl="1" indent="46038">
              <a:buNone/>
            </a:pPr>
            <a:r>
              <a:rPr lang="ca-ES" sz="1200" dirty="0" smtClean="0">
                <a:solidFill>
                  <a:schemeClr val="accent5">
                    <a:lumMod val="75000"/>
                  </a:schemeClr>
                </a:solidFill>
              </a:rPr>
              <a:t>7.1. Consulta i explotació de dades</a:t>
            </a:r>
          </a:p>
          <a:p>
            <a:pPr marL="487363" lvl="1" indent="46038">
              <a:buNone/>
            </a:pPr>
            <a:r>
              <a:rPr lang="ca-ES" sz="1200" dirty="0" smtClean="0">
                <a:solidFill>
                  <a:schemeClr val="accent5">
                    <a:lumMod val="75000"/>
                  </a:schemeClr>
                </a:solidFill>
              </a:rPr>
              <a:t>7.2. Generació d'informes</a:t>
            </a:r>
          </a:p>
        </p:txBody>
      </p:sp>
      <p:sp>
        <p:nvSpPr>
          <p:cNvPr id="4" name="Slide Number Placeholder 3"/>
          <p:cNvSpPr>
            <a:spLocks noGrp="1"/>
          </p:cNvSpPr>
          <p:nvPr>
            <p:ph type="sldNum" sz="quarter" idx="11"/>
          </p:nvPr>
        </p:nvSpPr>
        <p:spPr>
          <a:xfrm>
            <a:off x="3782987" y="6477002"/>
            <a:ext cx="2311400" cy="333375"/>
          </a:xfrm>
        </p:spPr>
        <p:txBody>
          <a:bodyPr/>
          <a:lstStyle/>
          <a:p>
            <a:pPr>
              <a:defRPr/>
            </a:pPr>
            <a:fld id="{5FA84ABE-F0E8-4FFB-AFBD-9B0427967E24}" type="slidenum">
              <a:rPr lang="ca-ES" noProof="0" smtClean="0"/>
              <a:pPr>
                <a:defRPr/>
              </a:pPr>
              <a:t>2</a:t>
            </a:fld>
            <a:endParaRPr lang="ca-ES" noProof="0" dirty="0"/>
          </a:p>
        </p:txBody>
      </p:sp>
    </p:spTree>
    <p:extLst>
      <p:ext uri="{BB962C8B-B14F-4D97-AF65-F5344CB8AC3E}">
        <p14:creationId xmlns:p14="http://schemas.microsoft.com/office/powerpoint/2010/main" val="1750169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sp>
        <p:nvSpPr>
          <p:cNvPr id="5" name="Rounded Rectangle 4"/>
          <p:cNvSpPr/>
          <p:nvPr/>
        </p:nvSpPr>
        <p:spPr bwMode="auto">
          <a:xfrm>
            <a:off x="8130076" y="165558"/>
            <a:ext cx="443004" cy="310299"/>
          </a:xfrm>
          <a:prstGeom prst="roundRect">
            <a:avLst/>
          </a:prstGeom>
          <a:solidFill>
            <a:schemeClr val="accent1">
              <a:lumMod val="50000"/>
              <a:alpha val="10000"/>
            </a:schemeClr>
          </a:solidFill>
          <a:ln w="12700">
            <a:solidFill>
              <a:schemeClr val="accent1">
                <a:lumMod val="50000"/>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RS</a:t>
            </a:r>
            <a:endParaRPr lang="ca-ES" sz="1200" dirty="0">
              <a:solidFill>
                <a:schemeClr val="bg1"/>
              </a:solidFill>
            </a:endParaRPr>
          </a:p>
        </p:txBody>
      </p:sp>
      <p:sp>
        <p:nvSpPr>
          <p:cNvPr id="6" name="Rounded Rectangle 5"/>
          <p:cNvSpPr/>
          <p:nvPr/>
        </p:nvSpPr>
        <p:spPr bwMode="auto">
          <a:xfrm>
            <a:off x="8603766" y="16555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GC</a:t>
            </a:r>
            <a:endParaRPr lang="ca-ES" sz="1200" dirty="0">
              <a:solidFill>
                <a:schemeClr val="bg1"/>
              </a:solidFill>
            </a:endParaRPr>
          </a:p>
        </p:txBody>
      </p:sp>
      <p:sp>
        <p:nvSpPr>
          <p:cNvPr id="7" name="Rounded Rectangle 6"/>
          <p:cNvSpPr/>
          <p:nvPr/>
        </p:nvSpPr>
        <p:spPr bwMode="auto">
          <a:xfrm>
            <a:off x="8130076" y="498888"/>
            <a:ext cx="443004" cy="310299"/>
          </a:xfrm>
          <a:prstGeom prst="roundRect">
            <a:avLst/>
          </a:prstGeom>
          <a:solidFill>
            <a:schemeClr val="accent1"/>
          </a:solidFill>
          <a:ln w="12700">
            <a:solidFill>
              <a:schemeClr val="accent1"/>
            </a:solidFill>
          </a:ln>
          <a:effectLst/>
          <a:ex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solidFill>
                  <a:schemeClr val="bg1"/>
                </a:solidFill>
              </a:rPr>
              <a:t>PR</a:t>
            </a:r>
            <a:endParaRPr kumimoji="0" lang="ca-ES" sz="1200" i="0" u="none" strike="noStrike" cap="none" normalizeH="0" baseline="0" dirty="0" smtClean="0">
              <a:ln>
                <a:noFill/>
              </a:ln>
              <a:solidFill>
                <a:schemeClr val="bg1"/>
              </a:solidFill>
              <a:effectLst/>
            </a:endParaRPr>
          </a:p>
        </p:txBody>
      </p:sp>
      <p:sp>
        <p:nvSpPr>
          <p:cNvPr id="8" name="Rounded Rectangle 7"/>
          <p:cNvSpPr/>
          <p:nvPr/>
        </p:nvSpPr>
        <p:spPr bwMode="auto">
          <a:xfrm>
            <a:off x="860376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GT</a:t>
            </a:r>
            <a:endParaRPr lang="ca-ES" sz="1200" dirty="0">
              <a:solidFill>
                <a:schemeClr val="bg1"/>
              </a:solidFill>
            </a:endParaRPr>
          </a:p>
        </p:txBody>
      </p:sp>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2.3.2 Proveïdor</a:t>
            </a:r>
            <a:endParaRPr lang="ca-ES" sz="1600" dirty="0">
              <a:solidFill>
                <a:schemeClr val="bg2">
                  <a:lumMod val="50000"/>
                </a:schemeClr>
              </a:solidFill>
            </a:endParaRPr>
          </a:p>
        </p:txBody>
      </p:sp>
      <p:sp>
        <p:nvSpPr>
          <p:cNvPr id="12" name="Rounded Rectangle 11">
            <a:hlinkClick r:id="rId2" action="ppaction://hlinksldjump"/>
          </p:cNvPr>
          <p:cNvSpPr/>
          <p:nvPr/>
        </p:nvSpPr>
        <p:spPr bwMode="auto">
          <a:xfrm>
            <a:off x="1545517" y="1433016"/>
            <a:ext cx="6814966" cy="4773494"/>
          </a:xfrm>
          <a:prstGeom prst="roundRect">
            <a:avLst>
              <a:gd name="adj" fmla="val 10091"/>
            </a:avLst>
          </a:prstGeom>
          <a:solidFill>
            <a:schemeClr val="accent1"/>
          </a:solidFill>
          <a:ln w="12700">
            <a:solidFill>
              <a:schemeClr val="accent1"/>
            </a:solidFill>
          </a:ln>
          <a:effectLst/>
          <a:extLst/>
        </p:spPr>
        <p:txBody>
          <a:bodyPr vert="horz" wrap="square" lIns="36000" tIns="45720" rIns="36000" bIns="45720" numCol="1" rtlCol="0" anchor="ctr" anchorCtr="0" compatLnSpc="1">
            <a:prstTxWarp prst="textNoShape">
              <a:avLst/>
            </a:prstTxWarp>
          </a:bodyPr>
          <a:lstStyle/>
          <a:p>
            <a:pPr algn="ctr"/>
            <a:endParaRPr lang="ca-ES" sz="1800" dirty="0">
              <a:solidFill>
                <a:schemeClr val="bg1"/>
              </a:solidFill>
            </a:endParaRPr>
          </a:p>
        </p:txBody>
      </p:sp>
      <p:sp>
        <p:nvSpPr>
          <p:cNvPr id="13" name="Rounded Rectangle 12"/>
          <p:cNvSpPr/>
          <p:nvPr/>
        </p:nvSpPr>
        <p:spPr bwMode="auto">
          <a:xfrm>
            <a:off x="5226336" y="1596788"/>
            <a:ext cx="2839493"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4" name="Rectangle 13">
            <a:hlinkClick r:id="rId2" action="ppaction://hlinksldjump"/>
          </p:cNvPr>
          <p:cNvSpPr/>
          <p:nvPr/>
        </p:nvSpPr>
        <p:spPr bwMode="auto">
          <a:xfrm>
            <a:off x="5731682" y="3166273"/>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err="1">
                <a:solidFill>
                  <a:schemeClr val="bg1">
                    <a:lumMod val="75000"/>
                  </a:schemeClr>
                </a:solidFill>
              </a:rPr>
              <a:t>Portfolis</a:t>
            </a:r>
            <a:endParaRPr lang="ca-ES" sz="1800" b="0" dirty="0">
              <a:solidFill>
                <a:schemeClr val="bg1">
                  <a:lumMod val="75000"/>
                </a:schemeClr>
              </a:solidFill>
            </a:endParaRPr>
          </a:p>
        </p:txBody>
      </p:sp>
      <p:sp>
        <p:nvSpPr>
          <p:cNvPr id="15" name="Rectangle 14">
            <a:hlinkClick r:id="rId2" action="ppaction://hlinksldjump"/>
          </p:cNvPr>
          <p:cNvSpPr/>
          <p:nvPr/>
        </p:nvSpPr>
        <p:spPr bwMode="auto">
          <a:xfrm>
            <a:off x="5731682" y="3589353"/>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Programes</a:t>
            </a:r>
          </a:p>
        </p:txBody>
      </p:sp>
      <p:sp>
        <p:nvSpPr>
          <p:cNvPr id="17" name="Rectangle 16">
            <a:hlinkClick r:id="rId2" action="ppaction://hlinksldjump"/>
          </p:cNvPr>
          <p:cNvSpPr/>
          <p:nvPr/>
        </p:nvSpPr>
        <p:spPr bwMode="auto">
          <a:xfrm>
            <a:off x="5731682" y="4428691"/>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Aplicacions</a:t>
            </a:r>
          </a:p>
        </p:txBody>
      </p:sp>
      <p:sp>
        <p:nvSpPr>
          <p:cNvPr id="18" name="Rounded Rectangle 17">
            <a:hlinkClick r:id="rId2" action="ppaction://hlinksldjump"/>
          </p:cNvPr>
          <p:cNvSpPr/>
          <p:nvPr/>
        </p:nvSpPr>
        <p:spPr bwMode="auto">
          <a:xfrm>
            <a:off x="5404136"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Visibilitat</a:t>
            </a:r>
          </a:p>
        </p:txBody>
      </p:sp>
      <p:sp>
        <p:nvSpPr>
          <p:cNvPr id="20" name="Rectangle 19">
            <a:hlinkClick r:id="rId2" action="ppaction://hlinksldjump"/>
          </p:cNvPr>
          <p:cNvSpPr/>
          <p:nvPr/>
        </p:nvSpPr>
        <p:spPr bwMode="auto">
          <a:xfrm>
            <a:off x="5731682" y="4851771"/>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Informes</a:t>
            </a:r>
          </a:p>
        </p:txBody>
      </p:sp>
      <p:sp>
        <p:nvSpPr>
          <p:cNvPr id="21" name="Rounded Rectangle 20"/>
          <p:cNvSpPr/>
          <p:nvPr/>
        </p:nvSpPr>
        <p:spPr bwMode="auto">
          <a:xfrm>
            <a:off x="1910688" y="1596788"/>
            <a:ext cx="2879677"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22" name="Rounded Rectangle 21">
            <a:hlinkClick r:id="rId2" action="ppaction://hlinksldjump"/>
          </p:cNvPr>
          <p:cNvSpPr/>
          <p:nvPr/>
        </p:nvSpPr>
        <p:spPr bwMode="auto">
          <a:xfrm>
            <a:off x="2108580"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Àmbits d’actuació</a:t>
            </a:r>
          </a:p>
        </p:txBody>
      </p:sp>
      <p:sp>
        <p:nvSpPr>
          <p:cNvPr id="23" name="Rectangle 22">
            <a:hlinkClick r:id="rId2" action="ppaction://hlinksldjump"/>
          </p:cNvPr>
          <p:cNvSpPr/>
          <p:nvPr/>
        </p:nvSpPr>
        <p:spPr bwMode="auto">
          <a:xfrm>
            <a:off x="2108580" y="3813091"/>
            <a:ext cx="2483893"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smtClean="0">
                <a:solidFill>
                  <a:schemeClr val="bg1">
                    <a:lumMod val="75000"/>
                  </a:schemeClr>
                </a:solidFill>
              </a:rPr>
              <a:t>Gestió de </a:t>
            </a:r>
            <a:r>
              <a:rPr lang="ca-ES" sz="1800" b="0" dirty="0" err="1" smtClean="0">
                <a:solidFill>
                  <a:schemeClr val="bg1">
                    <a:lumMod val="75000"/>
                  </a:schemeClr>
                </a:solidFill>
              </a:rPr>
              <a:t>portfolis</a:t>
            </a:r>
            <a:endParaRPr lang="ca-ES" sz="1800" b="0" dirty="0">
              <a:solidFill>
                <a:schemeClr val="bg1">
                  <a:lumMod val="75000"/>
                </a:schemeClr>
              </a:solidFill>
            </a:endParaRPr>
          </a:p>
        </p:txBody>
      </p:sp>
      <p:sp>
        <p:nvSpPr>
          <p:cNvPr id="24" name="Rectangle 23">
            <a:hlinkClick r:id="rId2" action="ppaction://hlinksldjump"/>
          </p:cNvPr>
          <p:cNvSpPr/>
          <p:nvPr/>
        </p:nvSpPr>
        <p:spPr bwMode="auto">
          <a:xfrm>
            <a:off x="2108581" y="5044291"/>
            <a:ext cx="2483891" cy="614151"/>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Explotació de dades transversal</a:t>
            </a:r>
          </a:p>
        </p:txBody>
      </p:sp>
      <p:sp>
        <p:nvSpPr>
          <p:cNvPr id="25" name="Rectangle 24">
            <a:hlinkClick r:id="rId2" action="ppaction://hlinksldjump"/>
          </p:cNvPr>
          <p:cNvSpPr/>
          <p:nvPr/>
        </p:nvSpPr>
        <p:spPr bwMode="auto">
          <a:xfrm>
            <a:off x="2108580" y="2579424"/>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Gestió d’idees</a:t>
            </a:r>
          </a:p>
        </p:txBody>
      </p:sp>
      <p:sp>
        <p:nvSpPr>
          <p:cNvPr id="26" name="Rectangle 25">
            <a:hlinkClick r:id="rId2" action="ppaction://hlinksldjump"/>
          </p:cNvPr>
          <p:cNvSpPr/>
          <p:nvPr/>
        </p:nvSpPr>
        <p:spPr bwMode="auto">
          <a:xfrm>
            <a:off x="2108580" y="3197491"/>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t>Gestió de projectes</a:t>
            </a:r>
            <a:endParaRPr lang="ca-ES" sz="1800" dirty="0"/>
          </a:p>
        </p:txBody>
      </p:sp>
      <p:sp>
        <p:nvSpPr>
          <p:cNvPr id="27" name="Rectangle 26">
            <a:hlinkClick r:id="rId2" action="ppaction://hlinksldjump"/>
          </p:cNvPr>
          <p:cNvSpPr/>
          <p:nvPr/>
        </p:nvSpPr>
        <p:spPr bwMode="auto">
          <a:xfrm>
            <a:off x="2108581" y="4428691"/>
            <a:ext cx="2483891"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Casos especials</a:t>
            </a:r>
          </a:p>
        </p:txBody>
      </p:sp>
      <p:sp>
        <p:nvSpPr>
          <p:cNvPr id="16" name="Rectangle 15">
            <a:hlinkClick r:id="rId2" action="ppaction://hlinksldjump"/>
          </p:cNvPr>
          <p:cNvSpPr/>
          <p:nvPr/>
        </p:nvSpPr>
        <p:spPr bwMode="auto">
          <a:xfrm>
            <a:off x="5731682" y="401243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Projectes</a:t>
            </a:r>
          </a:p>
        </p:txBody>
      </p:sp>
      <p:sp>
        <p:nvSpPr>
          <p:cNvPr id="19" name="Rectangle 18">
            <a:hlinkClick r:id="rId2" action="ppaction://hlinksldjump"/>
          </p:cNvPr>
          <p:cNvSpPr/>
          <p:nvPr/>
        </p:nvSpPr>
        <p:spPr bwMode="auto">
          <a:xfrm>
            <a:off x="5731682" y="274319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Idees</a:t>
            </a:r>
          </a:p>
        </p:txBody>
      </p:sp>
    </p:spTree>
    <p:extLst>
      <p:ext uri="{BB962C8B-B14F-4D97-AF65-F5344CB8AC3E}">
        <p14:creationId xmlns:p14="http://schemas.microsoft.com/office/powerpoint/2010/main" val="129119914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200</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7.2.2 </a:t>
            </a:r>
            <a:r>
              <a:rPr lang="ca-ES" sz="1600" dirty="0">
                <a:solidFill>
                  <a:schemeClr val="bg2">
                    <a:lumMod val="50000"/>
                  </a:schemeClr>
                </a:solidFill>
              </a:rPr>
              <a:t>Project Status </a:t>
            </a:r>
            <a:r>
              <a:rPr lang="ca-ES" sz="1600" dirty="0" err="1">
                <a:solidFill>
                  <a:schemeClr val="bg2">
                    <a:lumMod val="50000"/>
                  </a:schemeClr>
                </a:solidFill>
              </a:rPr>
              <a:t>Detail</a:t>
            </a:r>
            <a:r>
              <a:rPr lang="ca-ES" sz="1600" dirty="0">
                <a:solidFill>
                  <a:schemeClr val="bg2">
                    <a:lumMod val="50000"/>
                  </a:schemeClr>
                </a:solidFill>
              </a:rPr>
              <a:t> (</a:t>
            </a:r>
            <a:r>
              <a:rPr lang="ca-ES" sz="1600" dirty="0" smtClean="0">
                <a:solidFill>
                  <a:schemeClr val="bg2">
                    <a:lumMod val="50000"/>
                  </a:schemeClr>
                </a:solidFill>
              </a:rPr>
              <a:t>1/4)</a:t>
            </a:r>
            <a:endParaRPr lang="ca-ES" sz="1600" dirty="0">
              <a:solidFill>
                <a:schemeClr val="bg2">
                  <a:lumMod val="50000"/>
                </a:schemeClr>
              </a:solidFill>
            </a:endParaRPr>
          </a:p>
        </p:txBody>
      </p:sp>
      <p:sp>
        <p:nvSpPr>
          <p:cNvPr id="2" name="TextBox 1"/>
          <p:cNvSpPr txBox="1"/>
          <p:nvPr/>
        </p:nvSpPr>
        <p:spPr>
          <a:xfrm>
            <a:off x="4094127" y="2134353"/>
            <a:ext cx="1568734" cy="338554"/>
          </a:xfrm>
          <a:prstGeom prst="rect">
            <a:avLst/>
          </a:prstGeom>
          <a:noFill/>
        </p:spPr>
        <p:txBody>
          <a:bodyPr wrap="square" rtlCol="0">
            <a:spAutoFit/>
          </a:bodyPr>
          <a:lstStyle/>
          <a:p>
            <a:r>
              <a:rPr lang="ca-ES" sz="1600" dirty="0" smtClean="0">
                <a:solidFill>
                  <a:schemeClr val="accent2"/>
                </a:solidFill>
              </a:rPr>
              <a:t>Vista General</a:t>
            </a:r>
            <a:endParaRPr lang="ca-ES" sz="1600" dirty="0">
              <a:solidFill>
                <a:schemeClr val="accent2"/>
              </a:solidFill>
            </a:endParaRPr>
          </a:p>
        </p:txBody>
      </p:sp>
      <p:grpSp>
        <p:nvGrpSpPr>
          <p:cNvPr id="6" name="Group 5"/>
          <p:cNvGrpSpPr/>
          <p:nvPr/>
        </p:nvGrpSpPr>
        <p:grpSpPr>
          <a:xfrm>
            <a:off x="371144" y="2554751"/>
            <a:ext cx="9014701" cy="3021182"/>
            <a:chOff x="371144" y="2554751"/>
            <a:chExt cx="9014701" cy="3021182"/>
          </a:xfrm>
        </p:grpSpPr>
        <p:grpSp>
          <p:nvGrpSpPr>
            <p:cNvPr id="3" name="Group 2"/>
            <p:cNvGrpSpPr/>
            <p:nvPr/>
          </p:nvGrpSpPr>
          <p:grpSpPr>
            <a:xfrm>
              <a:off x="371144" y="2554751"/>
              <a:ext cx="4444148" cy="3021182"/>
              <a:chOff x="371144" y="2276103"/>
              <a:chExt cx="4444148" cy="3021182"/>
            </a:xfrm>
          </p:grpSpPr>
          <p:pic>
            <p:nvPicPr>
              <p:cNvPr id="7"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84791" y="2276103"/>
                <a:ext cx="4430501" cy="1750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1144" y="4026777"/>
                <a:ext cx="4444148" cy="12705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5" name="Group 14"/>
            <p:cNvGrpSpPr/>
            <p:nvPr/>
          </p:nvGrpSpPr>
          <p:grpSpPr>
            <a:xfrm>
              <a:off x="4995348" y="2554751"/>
              <a:ext cx="4390497" cy="1588782"/>
              <a:chOff x="434975" y="1709713"/>
              <a:chExt cx="8945827" cy="3237212"/>
            </a:xfrm>
          </p:grpSpPr>
          <p:pic>
            <p:nvPicPr>
              <p:cNvPr id="1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4975" y="1709713"/>
                <a:ext cx="8945827" cy="38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975" y="1951038"/>
                <a:ext cx="8945563" cy="29958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sp>
        <p:nvSpPr>
          <p:cNvPr id="5" name="TextBox 4"/>
          <p:cNvSpPr txBox="1"/>
          <p:nvPr/>
        </p:nvSpPr>
        <p:spPr>
          <a:xfrm>
            <a:off x="755650" y="1388067"/>
            <a:ext cx="8630065" cy="553998"/>
          </a:xfrm>
          <a:prstGeom prst="rect">
            <a:avLst/>
          </a:prstGeom>
          <a:noFill/>
        </p:spPr>
        <p:txBody>
          <a:bodyPr wrap="square" rtlCol="0">
            <a:spAutoFit/>
          </a:bodyPr>
          <a:lstStyle/>
          <a:p>
            <a:pPr marL="285750" indent="-285750">
              <a:buFont typeface="Arial" pitchFamily="34" charset="0"/>
              <a:buChar char="•"/>
            </a:pPr>
            <a:r>
              <a:rPr lang="ca-ES" sz="1500" b="0" dirty="0" smtClean="0"/>
              <a:t>Visió detallada de totes les dades del projecte i de l’estat en el que es troba. El seu volum de pàgines dependrà del nombre de dades introduïdes al projecte </a:t>
            </a:r>
            <a:r>
              <a:rPr lang="ca-ES" sz="1500" b="0" dirty="0"/>
              <a:t>(</a:t>
            </a:r>
            <a:r>
              <a:rPr lang="ca-ES" sz="1500" b="0" dirty="0" smtClean="0"/>
              <a:t>tasques, riscos, problemes,...)</a:t>
            </a:r>
            <a:endParaRPr lang="ca-ES" sz="1500" b="0" dirty="0"/>
          </a:p>
        </p:txBody>
      </p:sp>
    </p:spTree>
    <p:extLst>
      <p:ext uri="{BB962C8B-B14F-4D97-AF65-F5344CB8AC3E}">
        <p14:creationId xmlns:p14="http://schemas.microsoft.com/office/powerpoint/2010/main" val="283429480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201</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7.2.2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(2/4)</a:t>
            </a:r>
            <a:endParaRPr lang="ca-ES" sz="1600" dirty="0">
              <a:solidFill>
                <a:schemeClr val="bg2">
                  <a:lumMod val="50000"/>
                </a:schemeClr>
              </a:solidFill>
            </a:endParaRPr>
          </a:p>
        </p:txBody>
      </p:sp>
      <p:grpSp>
        <p:nvGrpSpPr>
          <p:cNvPr id="2" name="Group 1"/>
          <p:cNvGrpSpPr/>
          <p:nvPr/>
        </p:nvGrpSpPr>
        <p:grpSpPr>
          <a:xfrm>
            <a:off x="406400" y="1344282"/>
            <a:ext cx="8974138" cy="3546054"/>
            <a:chOff x="406400" y="1344282"/>
            <a:chExt cx="8974138" cy="3546054"/>
          </a:xfrm>
        </p:grpSpPr>
        <p:pic>
          <p:nvPicPr>
            <p:cNvPr id="717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904"/>
            <a:stretch/>
          </p:blipFill>
          <p:spPr bwMode="auto">
            <a:xfrm>
              <a:off x="406400" y="1344282"/>
              <a:ext cx="8974138" cy="3546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480722" y="210444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1</a:t>
              </a:r>
            </a:p>
          </p:txBody>
        </p:sp>
        <p:sp>
          <p:nvSpPr>
            <p:cNvPr id="10" name="Oval 9"/>
            <p:cNvSpPr/>
            <p:nvPr/>
          </p:nvSpPr>
          <p:spPr bwMode="auto">
            <a:xfrm>
              <a:off x="1460500" y="28192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2</a:t>
              </a:r>
            </a:p>
          </p:txBody>
        </p:sp>
        <p:sp>
          <p:nvSpPr>
            <p:cNvPr id="12" name="Oval 11"/>
            <p:cNvSpPr/>
            <p:nvPr/>
          </p:nvSpPr>
          <p:spPr bwMode="auto">
            <a:xfrm>
              <a:off x="6001015" y="1645714"/>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3</a:t>
              </a:r>
            </a:p>
          </p:txBody>
        </p:sp>
        <p:sp>
          <p:nvSpPr>
            <p:cNvPr id="13" name="Oval 12"/>
            <p:cNvSpPr/>
            <p:nvPr/>
          </p:nvSpPr>
          <p:spPr bwMode="auto">
            <a:xfrm>
              <a:off x="5562600" y="24255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4</a:t>
              </a:r>
              <a:endParaRPr kumimoji="0" lang="ca-ES" sz="1300" b="0" i="0" u="none" strike="noStrike" cap="none" normalizeH="0" baseline="0" dirty="0" smtClean="0">
                <a:ln>
                  <a:noFill/>
                </a:ln>
                <a:solidFill>
                  <a:schemeClr val="bg1"/>
                </a:solidFill>
                <a:effectLst/>
                <a:latin typeface="Arial" charset="0"/>
              </a:endParaRPr>
            </a:p>
          </p:txBody>
        </p:sp>
        <p:sp>
          <p:nvSpPr>
            <p:cNvPr id="15" name="Oval 14"/>
            <p:cNvSpPr/>
            <p:nvPr/>
          </p:nvSpPr>
          <p:spPr bwMode="auto">
            <a:xfrm>
              <a:off x="8997950" y="238435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5</a:t>
              </a:r>
              <a:endParaRPr kumimoji="0" lang="ca-ES" sz="1300" b="0" i="0" u="none" strike="noStrike" cap="none" normalizeH="0" baseline="0" dirty="0" smtClean="0">
                <a:ln>
                  <a:noFill/>
                </a:ln>
                <a:solidFill>
                  <a:schemeClr val="bg1"/>
                </a:solidFill>
                <a:effectLst/>
                <a:latin typeface="Arial" charset="0"/>
              </a:endParaRPr>
            </a:p>
          </p:txBody>
        </p:sp>
        <p:sp>
          <p:nvSpPr>
            <p:cNvPr id="16" name="Oval 15"/>
            <p:cNvSpPr/>
            <p:nvPr/>
          </p:nvSpPr>
          <p:spPr bwMode="auto">
            <a:xfrm>
              <a:off x="8997950" y="3466901"/>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6</a:t>
              </a:r>
              <a:endParaRPr kumimoji="0" lang="ca-ES" sz="1300" b="0" i="0" u="none" strike="noStrike" cap="none" normalizeH="0" baseline="0" dirty="0" smtClean="0">
                <a:ln>
                  <a:noFill/>
                </a:ln>
                <a:solidFill>
                  <a:schemeClr val="bg1"/>
                </a:solidFill>
                <a:effectLst/>
                <a:latin typeface="Arial" charset="0"/>
              </a:endParaRPr>
            </a:p>
          </p:txBody>
        </p:sp>
      </p:grpSp>
      <p:grpSp>
        <p:nvGrpSpPr>
          <p:cNvPr id="3" name="Group 2"/>
          <p:cNvGrpSpPr/>
          <p:nvPr/>
        </p:nvGrpSpPr>
        <p:grpSpPr>
          <a:xfrm>
            <a:off x="2109913" y="4975108"/>
            <a:ext cx="6564715" cy="1302970"/>
            <a:chOff x="2109913" y="4934164"/>
            <a:chExt cx="6564715" cy="1302970"/>
          </a:xfrm>
        </p:grpSpPr>
        <p:sp>
          <p:nvSpPr>
            <p:cNvPr id="18" name="Rounded Rectangle 17"/>
            <p:cNvSpPr/>
            <p:nvPr/>
          </p:nvSpPr>
          <p:spPr bwMode="auto">
            <a:xfrm>
              <a:off x="2109913" y="4934164"/>
              <a:ext cx="6564187" cy="1302970"/>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19" name="Rectangle 18"/>
            <p:cNvSpPr/>
            <p:nvPr/>
          </p:nvSpPr>
          <p:spPr>
            <a:xfrm>
              <a:off x="2559120" y="5062341"/>
              <a:ext cx="3187241" cy="1070869"/>
            </a:xfrm>
            <a:prstGeom prst="rect">
              <a:avLst/>
            </a:prstGeom>
            <a:noFill/>
            <a:ln>
              <a:noFill/>
            </a:ln>
          </p:spPr>
          <p:txBody>
            <a:bodyPr wrap="square" numCol="1">
              <a:noAutofit/>
            </a:bodyPr>
            <a:lstStyle/>
            <a:p>
              <a:r>
                <a:rPr lang="ca-ES" sz="1500" b="0" dirty="0" smtClean="0"/>
                <a:t>Informació general</a:t>
              </a:r>
            </a:p>
            <a:p>
              <a:r>
                <a:rPr lang="ca-ES" sz="1500" b="0" dirty="0" smtClean="0"/>
                <a:t>Informació actual</a:t>
              </a:r>
              <a:endParaRPr lang="ca-ES" sz="1500" b="0" dirty="0"/>
            </a:p>
            <a:p>
              <a:r>
                <a:rPr lang="ca-ES" sz="1500" b="0" dirty="0" smtClean="0"/>
                <a:t>Objectiu del projecte</a:t>
              </a:r>
              <a:endParaRPr lang="ca-ES" sz="1500" b="0" dirty="0"/>
            </a:p>
          </p:txBody>
        </p:sp>
        <p:sp>
          <p:nvSpPr>
            <p:cNvPr id="20" name="Oval 19"/>
            <p:cNvSpPr/>
            <p:nvPr/>
          </p:nvSpPr>
          <p:spPr bwMode="auto">
            <a:xfrm>
              <a:off x="2235798" y="504869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1</a:t>
              </a:r>
            </a:p>
          </p:txBody>
        </p:sp>
        <p:sp>
          <p:nvSpPr>
            <p:cNvPr id="21" name="Oval 20"/>
            <p:cNvSpPr/>
            <p:nvPr/>
          </p:nvSpPr>
          <p:spPr bwMode="auto">
            <a:xfrm>
              <a:off x="2236326" y="5409098"/>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2</a:t>
              </a:r>
            </a:p>
          </p:txBody>
        </p:sp>
        <p:sp>
          <p:nvSpPr>
            <p:cNvPr id="22" name="Oval 21"/>
            <p:cNvSpPr/>
            <p:nvPr/>
          </p:nvSpPr>
          <p:spPr bwMode="auto">
            <a:xfrm>
              <a:off x="2235798" y="5769503"/>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3</a:t>
              </a:r>
            </a:p>
          </p:txBody>
        </p:sp>
        <p:sp>
          <p:nvSpPr>
            <p:cNvPr id="23" name="Rectangle 22"/>
            <p:cNvSpPr/>
            <p:nvPr/>
          </p:nvSpPr>
          <p:spPr>
            <a:xfrm>
              <a:off x="5067806" y="5062341"/>
              <a:ext cx="3606822" cy="1070869"/>
            </a:xfrm>
            <a:prstGeom prst="rect">
              <a:avLst/>
            </a:prstGeom>
            <a:noFill/>
            <a:ln>
              <a:noFill/>
            </a:ln>
          </p:spPr>
          <p:txBody>
            <a:bodyPr wrap="square" numCol="1">
              <a:noAutofit/>
            </a:bodyPr>
            <a:lstStyle/>
            <a:p>
              <a:r>
                <a:rPr lang="ca-ES" sz="1500" b="0" dirty="0" smtClean="0"/>
                <a:t>Informació de dates i hores dedicades</a:t>
              </a:r>
            </a:p>
            <a:p>
              <a:r>
                <a:rPr lang="ca-ES" sz="1500" b="0" dirty="0" smtClean="0"/>
                <a:t>Indicadors generals</a:t>
              </a:r>
            </a:p>
            <a:p>
              <a:r>
                <a:rPr lang="ca-ES" sz="1500" b="0" dirty="0" smtClean="0"/>
                <a:t>Indicadors pel seguiment del projecte</a:t>
              </a:r>
              <a:endParaRPr lang="ca-ES" sz="1500" b="0" dirty="0"/>
            </a:p>
          </p:txBody>
        </p:sp>
        <p:sp>
          <p:nvSpPr>
            <p:cNvPr id="24" name="Oval 23"/>
            <p:cNvSpPr/>
            <p:nvPr/>
          </p:nvSpPr>
          <p:spPr bwMode="auto">
            <a:xfrm>
              <a:off x="4744484" y="5045211"/>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4</a:t>
              </a:r>
            </a:p>
          </p:txBody>
        </p:sp>
        <p:sp>
          <p:nvSpPr>
            <p:cNvPr id="25" name="Oval 24"/>
            <p:cNvSpPr/>
            <p:nvPr/>
          </p:nvSpPr>
          <p:spPr bwMode="auto">
            <a:xfrm>
              <a:off x="4745012" y="5405616"/>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5</a:t>
              </a:r>
            </a:p>
          </p:txBody>
        </p:sp>
        <p:sp>
          <p:nvSpPr>
            <p:cNvPr id="26" name="Oval 25"/>
            <p:cNvSpPr/>
            <p:nvPr/>
          </p:nvSpPr>
          <p:spPr bwMode="auto">
            <a:xfrm>
              <a:off x="4744484" y="5766021"/>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a:solidFill>
                    <a:schemeClr val="bg1"/>
                  </a:solidFill>
                </a:rPr>
                <a:t>6</a:t>
              </a:r>
            </a:p>
          </p:txBody>
        </p:sp>
      </p:grpSp>
    </p:spTree>
    <p:extLst>
      <p:ext uri="{BB962C8B-B14F-4D97-AF65-F5344CB8AC3E}">
        <p14:creationId xmlns:p14="http://schemas.microsoft.com/office/powerpoint/2010/main" val="418340620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202</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7.2.2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(3/4)</a:t>
            </a:r>
            <a:endParaRPr lang="ca-ES" sz="1600" dirty="0">
              <a:solidFill>
                <a:schemeClr val="bg2">
                  <a:lumMod val="50000"/>
                </a:schemeClr>
              </a:solidFill>
            </a:endParaRPr>
          </a:p>
        </p:txBody>
      </p:sp>
      <p:grpSp>
        <p:nvGrpSpPr>
          <p:cNvPr id="5" name="Group 4"/>
          <p:cNvGrpSpPr/>
          <p:nvPr/>
        </p:nvGrpSpPr>
        <p:grpSpPr>
          <a:xfrm>
            <a:off x="434711" y="1331583"/>
            <a:ext cx="8945827" cy="2557462"/>
            <a:chOff x="434711" y="1331583"/>
            <a:chExt cx="8945827" cy="2557462"/>
          </a:xfrm>
        </p:grpSpPr>
        <p:pic>
          <p:nvPicPr>
            <p:cNvPr id="7"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2589"/>
            <a:stretch/>
          </p:blipFill>
          <p:spPr bwMode="auto">
            <a:xfrm>
              <a:off x="434711" y="1331583"/>
              <a:ext cx="8945827" cy="25574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1229187" y="137253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7</a:t>
              </a:r>
            </a:p>
          </p:txBody>
        </p:sp>
        <p:sp>
          <p:nvSpPr>
            <p:cNvPr id="9" name="Oval 8"/>
            <p:cNvSpPr/>
            <p:nvPr/>
          </p:nvSpPr>
          <p:spPr bwMode="auto">
            <a:xfrm>
              <a:off x="1229187" y="218591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300" b="0" i="0" u="none" strike="noStrike" cap="none" normalizeH="0" baseline="0" dirty="0" smtClean="0">
                  <a:ln>
                    <a:noFill/>
                  </a:ln>
                  <a:solidFill>
                    <a:schemeClr val="bg1"/>
                  </a:solidFill>
                  <a:effectLst/>
                  <a:latin typeface="Arial" charset="0"/>
                </a:rPr>
                <a:t>8</a:t>
              </a:r>
            </a:p>
          </p:txBody>
        </p:sp>
      </p:grpSp>
      <p:grpSp>
        <p:nvGrpSpPr>
          <p:cNvPr id="2" name="Group 1"/>
          <p:cNvGrpSpPr/>
          <p:nvPr/>
        </p:nvGrpSpPr>
        <p:grpSpPr>
          <a:xfrm>
            <a:off x="2074509" y="4034854"/>
            <a:ext cx="5666230" cy="905636"/>
            <a:chOff x="1785449" y="3993910"/>
            <a:chExt cx="5666230" cy="905636"/>
          </a:xfrm>
        </p:grpSpPr>
        <p:sp>
          <p:nvSpPr>
            <p:cNvPr id="23" name="Rounded Rectangle 22"/>
            <p:cNvSpPr/>
            <p:nvPr/>
          </p:nvSpPr>
          <p:spPr bwMode="auto">
            <a:xfrm>
              <a:off x="1785449" y="3993910"/>
              <a:ext cx="5666230" cy="905636"/>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4" name="Rectangle 23"/>
            <p:cNvSpPr/>
            <p:nvPr/>
          </p:nvSpPr>
          <p:spPr>
            <a:xfrm>
              <a:off x="2234656" y="4122087"/>
              <a:ext cx="5217022" cy="671677"/>
            </a:xfrm>
            <a:prstGeom prst="rect">
              <a:avLst/>
            </a:prstGeom>
            <a:noFill/>
            <a:ln>
              <a:noFill/>
            </a:ln>
          </p:spPr>
          <p:txBody>
            <a:bodyPr wrap="square" numCol="1">
              <a:noAutofit/>
            </a:bodyPr>
            <a:lstStyle/>
            <a:p>
              <a:r>
                <a:rPr lang="ca-ES" sz="1500" b="0" dirty="0" smtClean="0"/>
                <a:t>Informació general de la línia base a seguir pel proveïdor</a:t>
              </a:r>
            </a:p>
            <a:p>
              <a:r>
                <a:rPr lang="ca-ES" sz="1500" b="0" dirty="0" smtClean="0"/>
                <a:t>Informació de fites</a:t>
              </a:r>
            </a:p>
          </p:txBody>
        </p:sp>
        <p:sp>
          <p:nvSpPr>
            <p:cNvPr id="25" name="Oval 24"/>
            <p:cNvSpPr/>
            <p:nvPr/>
          </p:nvSpPr>
          <p:spPr bwMode="auto">
            <a:xfrm>
              <a:off x="1911333" y="4108439"/>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7</a:t>
              </a:r>
              <a:endParaRPr lang="ca-ES" sz="1500" b="0" dirty="0">
                <a:solidFill>
                  <a:schemeClr val="bg1"/>
                </a:solidFill>
              </a:endParaRPr>
            </a:p>
          </p:txBody>
        </p:sp>
        <p:sp>
          <p:nvSpPr>
            <p:cNvPr id="26" name="Oval 25"/>
            <p:cNvSpPr/>
            <p:nvPr/>
          </p:nvSpPr>
          <p:spPr bwMode="auto">
            <a:xfrm>
              <a:off x="1911861" y="446884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8</a:t>
              </a:r>
              <a:endParaRPr lang="ca-ES" sz="1500" b="0" dirty="0">
                <a:solidFill>
                  <a:schemeClr val="bg1"/>
                </a:solidFill>
              </a:endParaRPr>
            </a:p>
          </p:txBody>
        </p:sp>
      </p:grpSp>
    </p:spTree>
    <p:extLst>
      <p:ext uri="{BB962C8B-B14F-4D97-AF65-F5344CB8AC3E}">
        <p14:creationId xmlns:p14="http://schemas.microsoft.com/office/powerpoint/2010/main" val="286320694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203</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7</a:t>
            </a:r>
            <a:r>
              <a:rPr lang="ca-ES" dirty="0" smtClean="0"/>
              <a:t>. Explotació de dades transversal</a:t>
            </a:r>
            <a:br>
              <a:rPr lang="ca-ES" dirty="0" smtClean="0"/>
            </a:br>
            <a:r>
              <a:rPr lang="ca-ES" sz="1700" dirty="0" smtClean="0"/>
              <a:t>7.2 Generació d’informes</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7.2.2 </a:t>
            </a:r>
            <a:r>
              <a:rPr lang="ca-ES" sz="1600" dirty="0">
                <a:solidFill>
                  <a:schemeClr val="bg2">
                    <a:lumMod val="50000"/>
                  </a:schemeClr>
                </a:solidFill>
              </a:rPr>
              <a:t>Project Status </a:t>
            </a:r>
            <a:r>
              <a:rPr lang="ca-ES" sz="1600" dirty="0" err="1" smtClean="0">
                <a:solidFill>
                  <a:schemeClr val="bg2">
                    <a:lumMod val="50000"/>
                  </a:schemeClr>
                </a:solidFill>
              </a:rPr>
              <a:t>Detail</a:t>
            </a:r>
            <a:r>
              <a:rPr lang="ca-ES" sz="1600" dirty="0" smtClean="0">
                <a:solidFill>
                  <a:schemeClr val="bg2">
                    <a:lumMod val="50000"/>
                  </a:schemeClr>
                </a:solidFill>
              </a:rPr>
              <a:t> (4/4)</a:t>
            </a:r>
            <a:endParaRPr lang="ca-ES" sz="1600" dirty="0">
              <a:solidFill>
                <a:schemeClr val="bg2">
                  <a:lumMod val="50000"/>
                </a:schemeClr>
              </a:solidFill>
            </a:endParaRPr>
          </a:p>
        </p:txBody>
      </p:sp>
      <p:grpSp>
        <p:nvGrpSpPr>
          <p:cNvPr id="2" name="Group 1"/>
          <p:cNvGrpSpPr/>
          <p:nvPr/>
        </p:nvGrpSpPr>
        <p:grpSpPr>
          <a:xfrm>
            <a:off x="434975" y="1344257"/>
            <a:ext cx="8945827" cy="3237212"/>
            <a:chOff x="434975" y="1344257"/>
            <a:chExt cx="8945827" cy="3237212"/>
          </a:xfrm>
        </p:grpSpPr>
        <p:grpSp>
          <p:nvGrpSpPr>
            <p:cNvPr id="9" name="Group 8"/>
            <p:cNvGrpSpPr/>
            <p:nvPr/>
          </p:nvGrpSpPr>
          <p:grpSpPr>
            <a:xfrm>
              <a:off x="434975" y="1344257"/>
              <a:ext cx="8945827" cy="3237212"/>
              <a:chOff x="434975" y="1709713"/>
              <a:chExt cx="8945827" cy="3237212"/>
            </a:xfrm>
          </p:grpSpPr>
          <p:pic>
            <p:nvPicPr>
              <p:cNvPr id="10"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4975" y="1709713"/>
                <a:ext cx="8945827" cy="381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975" y="1951038"/>
                <a:ext cx="8945563" cy="29958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7" name="Oval 16"/>
            <p:cNvSpPr/>
            <p:nvPr/>
          </p:nvSpPr>
          <p:spPr bwMode="auto">
            <a:xfrm>
              <a:off x="1322559" y="1372538"/>
              <a:ext cx="186744" cy="187974"/>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300" b="0" dirty="0">
                  <a:solidFill>
                    <a:schemeClr val="bg1"/>
                  </a:solidFill>
                </a:rPr>
                <a:t>9</a:t>
              </a:r>
              <a:endParaRPr kumimoji="0" lang="ca-ES" sz="1300" b="0" i="0" u="none" strike="noStrike" cap="none" normalizeH="0" baseline="0" dirty="0" smtClean="0">
                <a:ln>
                  <a:noFill/>
                </a:ln>
                <a:solidFill>
                  <a:schemeClr val="bg1"/>
                </a:solidFill>
                <a:effectLst/>
                <a:latin typeface="Arial" charset="0"/>
              </a:endParaRPr>
            </a:p>
          </p:txBody>
        </p:sp>
        <p:sp>
          <p:nvSpPr>
            <p:cNvPr id="18" name="Oval 17"/>
            <p:cNvSpPr/>
            <p:nvPr/>
          </p:nvSpPr>
          <p:spPr bwMode="auto">
            <a:xfrm>
              <a:off x="1322559" y="2722530"/>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10</a:t>
              </a:r>
            </a:p>
          </p:txBody>
        </p:sp>
        <p:sp>
          <p:nvSpPr>
            <p:cNvPr id="19" name="Oval 18"/>
            <p:cNvSpPr/>
            <p:nvPr/>
          </p:nvSpPr>
          <p:spPr bwMode="auto">
            <a:xfrm>
              <a:off x="1322559" y="3855293"/>
              <a:ext cx="186744" cy="187974"/>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bg1"/>
                  </a:solidFill>
                  <a:effectLst/>
                  <a:latin typeface="Arial" charset="0"/>
                </a:rPr>
                <a:t>11</a:t>
              </a:r>
            </a:p>
          </p:txBody>
        </p:sp>
      </p:grpSp>
      <p:grpSp>
        <p:nvGrpSpPr>
          <p:cNvPr id="3" name="Group 2"/>
          <p:cNvGrpSpPr/>
          <p:nvPr/>
        </p:nvGrpSpPr>
        <p:grpSpPr>
          <a:xfrm>
            <a:off x="3455943" y="4716720"/>
            <a:ext cx="2903891" cy="1192761"/>
            <a:chOff x="2074509" y="4675776"/>
            <a:chExt cx="2903891" cy="1192761"/>
          </a:xfrm>
        </p:grpSpPr>
        <p:sp>
          <p:nvSpPr>
            <p:cNvPr id="21" name="Rounded Rectangle 20"/>
            <p:cNvSpPr/>
            <p:nvPr/>
          </p:nvSpPr>
          <p:spPr bwMode="auto">
            <a:xfrm>
              <a:off x="2074509" y="4675776"/>
              <a:ext cx="2903891" cy="1192761"/>
            </a:xfrm>
            <a:prstGeom prst="roundRect">
              <a:avLst/>
            </a:prstGeom>
            <a:solidFill>
              <a:schemeClr val="bg2">
                <a:lumMod val="20000"/>
                <a:lumOff val="80000"/>
              </a:schemeClr>
            </a:solidFill>
            <a:ln w="254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500" b="0" i="0" u="none" strike="noStrike" cap="none" normalizeH="0" baseline="0" dirty="0" smtClean="0">
                <a:ln>
                  <a:noFill/>
                </a:ln>
                <a:solidFill>
                  <a:schemeClr val="tx1"/>
                </a:solidFill>
                <a:effectLst/>
                <a:latin typeface="Arial" charset="0"/>
              </a:endParaRPr>
            </a:p>
          </p:txBody>
        </p:sp>
        <p:sp>
          <p:nvSpPr>
            <p:cNvPr id="22" name="Rectangle 21"/>
            <p:cNvSpPr/>
            <p:nvPr/>
          </p:nvSpPr>
          <p:spPr>
            <a:xfrm>
              <a:off x="2523716" y="4749362"/>
              <a:ext cx="2383908" cy="1064584"/>
            </a:xfrm>
            <a:prstGeom prst="rect">
              <a:avLst/>
            </a:prstGeom>
            <a:noFill/>
            <a:ln>
              <a:noFill/>
            </a:ln>
          </p:spPr>
          <p:txBody>
            <a:bodyPr wrap="square" numCol="1">
              <a:noAutofit/>
            </a:bodyPr>
            <a:lstStyle/>
            <a:p>
              <a:r>
                <a:rPr lang="ca-ES" sz="1500" b="0" dirty="0" smtClean="0"/>
                <a:t>Llista de riscos</a:t>
              </a:r>
            </a:p>
            <a:p>
              <a:r>
                <a:rPr lang="ca-ES" sz="1500" b="0" dirty="0" smtClean="0"/>
                <a:t>Llista de problemes</a:t>
              </a:r>
            </a:p>
            <a:p>
              <a:r>
                <a:rPr lang="ca-ES" sz="1500" b="0" dirty="0" smtClean="0"/>
                <a:t>Llista de petició de canvis</a:t>
              </a:r>
            </a:p>
          </p:txBody>
        </p:sp>
        <p:sp>
          <p:nvSpPr>
            <p:cNvPr id="23" name="Oval 22"/>
            <p:cNvSpPr/>
            <p:nvPr/>
          </p:nvSpPr>
          <p:spPr bwMode="auto">
            <a:xfrm>
              <a:off x="2200393" y="4735714"/>
              <a:ext cx="322794" cy="324920"/>
            </a:xfrm>
            <a:prstGeom prst="ellipse">
              <a:avLst/>
            </a:prstGeom>
            <a:solidFill>
              <a:schemeClr val="accent1">
                <a:lumMod val="75000"/>
              </a:schemeClr>
            </a:solidFill>
            <a:ln w="12700">
              <a:noFill/>
            </a:ln>
            <a:effectLst/>
            <a:extLst/>
          </p:spPr>
          <p:txBody>
            <a:bodyPr vert="horz" wrap="square" lIns="46800" tIns="45720" rIns="46800" bIns="45720" numCol="1" rtlCol="0" anchor="ctr" anchorCtr="0" compatLnSpc="1">
              <a:prstTxWarp prst="textNoShape">
                <a:avLst/>
              </a:prstTxWarp>
            </a:bodyPr>
            <a:lstStyle/>
            <a:p>
              <a:pPr algn="ctr"/>
              <a:r>
                <a:rPr lang="ca-ES" sz="1500" b="0" dirty="0" smtClean="0">
                  <a:solidFill>
                    <a:schemeClr val="bg1"/>
                  </a:solidFill>
                </a:rPr>
                <a:t>9</a:t>
              </a:r>
              <a:endParaRPr lang="ca-ES" sz="1500" b="0" dirty="0">
                <a:solidFill>
                  <a:schemeClr val="bg1"/>
                </a:solidFill>
              </a:endParaRPr>
            </a:p>
          </p:txBody>
        </p:sp>
        <p:sp>
          <p:nvSpPr>
            <p:cNvPr id="24" name="Oval 23"/>
            <p:cNvSpPr/>
            <p:nvPr/>
          </p:nvSpPr>
          <p:spPr bwMode="auto">
            <a:xfrm>
              <a:off x="2200921" y="5096119"/>
              <a:ext cx="322794"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500" b="0" dirty="0" smtClean="0">
                  <a:solidFill>
                    <a:schemeClr val="bg1"/>
                  </a:solidFill>
                </a:rPr>
                <a:t>10</a:t>
              </a:r>
              <a:endParaRPr lang="ca-ES" sz="1500" b="0" dirty="0">
                <a:solidFill>
                  <a:schemeClr val="bg1"/>
                </a:solidFill>
              </a:endParaRPr>
            </a:p>
          </p:txBody>
        </p:sp>
        <p:sp>
          <p:nvSpPr>
            <p:cNvPr id="25" name="Oval 24"/>
            <p:cNvSpPr/>
            <p:nvPr/>
          </p:nvSpPr>
          <p:spPr bwMode="auto">
            <a:xfrm>
              <a:off x="2200922" y="5449646"/>
              <a:ext cx="322794" cy="324920"/>
            </a:xfrm>
            <a:prstGeom prst="ellipse">
              <a:avLst/>
            </a:prstGeom>
            <a:solidFill>
              <a:schemeClr val="accent1">
                <a:lumMod val="7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500" b="0" dirty="0" smtClean="0">
                  <a:solidFill>
                    <a:schemeClr val="bg1"/>
                  </a:solidFill>
                </a:rPr>
                <a:t>11</a:t>
              </a:r>
              <a:endParaRPr lang="ca-ES" sz="1500" b="0" dirty="0">
                <a:solidFill>
                  <a:schemeClr val="bg1"/>
                </a:solidFill>
              </a:endParaRPr>
            </a:p>
          </p:txBody>
        </p:sp>
      </p:grpSp>
    </p:spTree>
    <p:extLst>
      <p:ext uri="{BB962C8B-B14F-4D97-AF65-F5344CB8AC3E}">
        <p14:creationId xmlns:p14="http://schemas.microsoft.com/office/powerpoint/2010/main" val="228412975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79140"/>
            <a:ext cx="5828179" cy="577850"/>
          </a:xfrm>
        </p:spPr>
        <p:txBody>
          <a:bodyPr/>
          <a:lstStyle/>
          <a:p>
            <a:pPr marL="87313" algn="r">
              <a:lnSpc>
                <a:spcPct val="150000"/>
              </a:lnSpc>
              <a:buClr>
                <a:schemeClr val="accent1"/>
              </a:buClr>
            </a:pPr>
            <a:r>
              <a:rPr lang="ca-ES" sz="2400" b="1" dirty="0" smtClean="0">
                <a:solidFill>
                  <a:schemeClr val="accent5">
                    <a:lumMod val="50000"/>
                  </a:schemeClr>
                </a:solidFill>
                <a:latin typeface="Arial" pitchFamily="34" charset="0"/>
                <a:cs typeface="Arial" pitchFamily="34" charset="0"/>
              </a:rPr>
              <a:t>Annex</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67250192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2705940" y="1273683"/>
            <a:ext cx="6455391" cy="1169268"/>
          </a:xfrm>
          <a:custGeom>
            <a:avLst/>
            <a:gdLst>
              <a:gd name="connsiteX0" fmla="*/ 0 w 2561975"/>
              <a:gd name="connsiteY0" fmla="*/ 0 h 2854799"/>
              <a:gd name="connsiteX1" fmla="*/ 2561975 w 2561975"/>
              <a:gd name="connsiteY1" fmla="*/ 0 h 2854799"/>
              <a:gd name="connsiteX2" fmla="*/ 2561975 w 2561975"/>
              <a:gd name="connsiteY2" fmla="*/ 2854799 h 2854799"/>
              <a:gd name="connsiteX3" fmla="*/ 0 w 2561975"/>
              <a:gd name="connsiteY3" fmla="*/ 2854799 h 2854799"/>
              <a:gd name="connsiteX4" fmla="*/ 0 w 2561975"/>
              <a:gd name="connsiteY4" fmla="*/ 0 h 2854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975" h="2854799">
                <a:moveTo>
                  <a:pt x="0" y="0"/>
                </a:moveTo>
                <a:lnTo>
                  <a:pt x="2561975" y="0"/>
                </a:lnTo>
                <a:lnTo>
                  <a:pt x="2561975" y="2854799"/>
                </a:lnTo>
                <a:lnTo>
                  <a:pt x="0" y="2854799"/>
                </a:lnTo>
                <a:lnTo>
                  <a:pt x="0" y="0"/>
                </a:lnTo>
                <a:close/>
              </a:path>
            </a:pathLst>
          </a:custGeom>
        </p:spPr>
        <p:style>
          <a:lnRef idx="2">
            <a:schemeClr val="accent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ctr" anchorCtr="0">
            <a:noAutofit/>
          </a:bodyPr>
          <a:lstStyle/>
          <a:p>
            <a:pPr marL="114300" lvl="1" indent="-114300" algn="l" defTabSz="666750" rtl="0">
              <a:lnSpc>
                <a:spcPct val="90000"/>
              </a:lnSpc>
              <a:spcBef>
                <a:spcPct val="0"/>
              </a:spcBef>
              <a:spcAft>
                <a:spcPct val="15000"/>
              </a:spcAft>
              <a:buChar char="••"/>
            </a:pPr>
            <a:r>
              <a:rPr lang="ca-ES" sz="1500" b="0" kern="1200" noProof="0" dirty="0" smtClean="0"/>
              <a:t>Mètode utilitzat per a la mesura dels rendiments.</a:t>
            </a:r>
          </a:p>
          <a:p>
            <a:pPr marL="114300" lvl="1" indent="-114300" algn="l" defTabSz="666750" rtl="0">
              <a:lnSpc>
                <a:spcPct val="90000"/>
              </a:lnSpc>
              <a:spcBef>
                <a:spcPct val="0"/>
              </a:spcBef>
              <a:spcAft>
                <a:spcPct val="15000"/>
              </a:spcAft>
              <a:buChar char="••"/>
            </a:pPr>
            <a:endParaRPr lang="ca-ES" sz="1500" b="0" kern="1200" noProof="0" dirty="0"/>
          </a:p>
          <a:p>
            <a:pPr marL="114300" lvl="1" indent="-114300" algn="l" defTabSz="666750" rtl="0">
              <a:lnSpc>
                <a:spcPct val="90000"/>
              </a:lnSpc>
              <a:spcBef>
                <a:spcPct val="0"/>
              </a:spcBef>
              <a:spcAft>
                <a:spcPct val="15000"/>
              </a:spcAft>
              <a:buChar char="••"/>
            </a:pPr>
            <a:r>
              <a:rPr lang="ca-ES" sz="1500" b="0" kern="1200" noProof="0" dirty="0" smtClean="0"/>
              <a:t>Integra l’abast del projecte, els costos i la planificació temporal.</a:t>
            </a:r>
            <a:endParaRPr lang="ca-ES" sz="1500" b="0" kern="1200" noProof="0" dirty="0"/>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 </a:t>
            </a:r>
            <a:r>
              <a:rPr lang="ca-ES" dirty="0"/>
              <a:t>Mètode del valor guanyat (EVM) </a:t>
            </a:r>
            <a:r>
              <a:rPr lang="ca-ES" dirty="0" smtClean="0"/>
              <a:t/>
            </a:r>
            <a:br>
              <a:rPr lang="ca-ES" dirty="0" smtClean="0"/>
            </a:br>
            <a:r>
              <a:rPr lang="en-US" sz="1800" dirty="0"/>
              <a:t>Earned Value Analysis</a:t>
            </a:r>
            <a:endParaRPr lang="ca-ES" sz="1700" dirty="0"/>
          </a:p>
        </p:txBody>
      </p:sp>
      <p:sp>
        <p:nvSpPr>
          <p:cNvPr id="13" name="Freeform 12"/>
          <p:cNvSpPr/>
          <p:nvPr/>
        </p:nvSpPr>
        <p:spPr>
          <a:xfrm>
            <a:off x="916103" y="2579589"/>
            <a:ext cx="1789837" cy="3343540"/>
          </a:xfrm>
          <a:custGeom>
            <a:avLst/>
            <a:gdLst>
              <a:gd name="connsiteX0" fmla="*/ 0 w 4102635"/>
              <a:gd name="connsiteY0" fmla="*/ 0 h 432000"/>
              <a:gd name="connsiteX1" fmla="*/ 4102635 w 4102635"/>
              <a:gd name="connsiteY1" fmla="*/ 0 h 432000"/>
              <a:gd name="connsiteX2" fmla="*/ 4102635 w 4102635"/>
              <a:gd name="connsiteY2" fmla="*/ 432000 h 432000"/>
              <a:gd name="connsiteX3" fmla="*/ 0 w 4102635"/>
              <a:gd name="connsiteY3" fmla="*/ 432000 h 432000"/>
              <a:gd name="connsiteX4" fmla="*/ 0 w 4102635"/>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2635" h="432000">
                <a:moveTo>
                  <a:pt x="0" y="0"/>
                </a:moveTo>
                <a:lnTo>
                  <a:pt x="4102635" y="0"/>
                </a:lnTo>
                <a:lnTo>
                  <a:pt x="4102635" y="432000"/>
                </a:lnTo>
                <a:lnTo>
                  <a:pt x="0" y="432000"/>
                </a:lnTo>
                <a:lnTo>
                  <a:pt x="0" y="0"/>
                </a:lnTo>
                <a:close/>
              </a:path>
            </a:pathLst>
          </a:custGeom>
          <a:solidFill>
            <a:schemeClr val="bg1">
              <a:lumMod val="95000"/>
            </a:schemeClr>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60960" rIns="106680" bIns="60960" numCol="1" spcCol="1270" anchor="ctr" anchorCtr="0">
            <a:noAutofit/>
          </a:bodyPr>
          <a:lstStyle/>
          <a:p>
            <a:pPr lvl="0" algn="ctr" defTabSz="666750" rtl="0">
              <a:lnSpc>
                <a:spcPct val="90000"/>
              </a:lnSpc>
              <a:spcBef>
                <a:spcPct val="0"/>
              </a:spcBef>
              <a:spcAft>
                <a:spcPct val="35000"/>
              </a:spcAft>
            </a:pPr>
            <a:r>
              <a:rPr lang="ca-ES" sz="1500" b="0" kern="1200" noProof="0" dirty="0" smtClean="0"/>
              <a:t>Conceptes bàsics</a:t>
            </a:r>
            <a:endParaRPr lang="ca-ES" sz="1500" b="0" kern="1200" noProof="0" dirty="0"/>
          </a:p>
        </p:txBody>
      </p:sp>
      <p:sp>
        <p:nvSpPr>
          <p:cNvPr id="15" name="Freeform 14"/>
          <p:cNvSpPr/>
          <p:nvPr/>
        </p:nvSpPr>
        <p:spPr>
          <a:xfrm>
            <a:off x="2705940" y="2579589"/>
            <a:ext cx="6455391" cy="3343539"/>
          </a:xfrm>
          <a:custGeom>
            <a:avLst/>
            <a:gdLst>
              <a:gd name="connsiteX0" fmla="*/ 0 w 4102635"/>
              <a:gd name="connsiteY0" fmla="*/ 0 h 3705750"/>
              <a:gd name="connsiteX1" fmla="*/ 4102635 w 4102635"/>
              <a:gd name="connsiteY1" fmla="*/ 0 h 3705750"/>
              <a:gd name="connsiteX2" fmla="*/ 4102635 w 4102635"/>
              <a:gd name="connsiteY2" fmla="*/ 3705750 h 3705750"/>
              <a:gd name="connsiteX3" fmla="*/ 0 w 4102635"/>
              <a:gd name="connsiteY3" fmla="*/ 3705750 h 3705750"/>
              <a:gd name="connsiteX4" fmla="*/ 0 w 4102635"/>
              <a:gd name="connsiteY4" fmla="*/ 0 h 370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2635" h="3705750">
                <a:moveTo>
                  <a:pt x="0" y="0"/>
                </a:moveTo>
                <a:lnTo>
                  <a:pt x="4102635" y="0"/>
                </a:lnTo>
                <a:lnTo>
                  <a:pt x="4102635" y="3705750"/>
                </a:lnTo>
                <a:lnTo>
                  <a:pt x="0" y="3705750"/>
                </a:lnTo>
                <a:lnTo>
                  <a:pt x="0" y="0"/>
                </a:lnTo>
                <a:close/>
              </a:path>
            </a:pathLst>
          </a:custGeom>
        </p:spPr>
        <p:style>
          <a:lnRef idx="2">
            <a:schemeClr val="accent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rtl="0">
              <a:lnSpc>
                <a:spcPct val="90000"/>
              </a:lnSpc>
              <a:spcBef>
                <a:spcPct val="0"/>
              </a:spcBef>
              <a:spcAft>
                <a:spcPct val="15000"/>
              </a:spcAft>
              <a:buChar char="••"/>
            </a:pPr>
            <a:r>
              <a:rPr lang="ca-ES" sz="1500" b="0" kern="1200" noProof="0" dirty="0" smtClean="0">
                <a:solidFill>
                  <a:schemeClr val="accent1">
                    <a:lumMod val="50000"/>
                  </a:schemeClr>
                </a:solidFill>
              </a:rPr>
              <a:t>Valor planificat </a:t>
            </a:r>
            <a:r>
              <a:rPr lang="ca-ES" sz="1500" b="0" kern="1200" noProof="0" dirty="0" smtClean="0"/>
              <a:t>(</a:t>
            </a:r>
            <a:r>
              <a:rPr lang="en-US" sz="1500" b="0" kern="1200" noProof="0" dirty="0" smtClean="0"/>
              <a:t>Planned value</a:t>
            </a:r>
            <a:r>
              <a:rPr lang="ca-ES" sz="1500" b="0" kern="1200" noProof="0" dirty="0" smtClean="0"/>
              <a:t>): PV</a:t>
            </a:r>
            <a:endParaRPr lang="ca-ES" sz="1500" b="0" kern="1200" noProof="0" dirty="0"/>
          </a:p>
          <a:p>
            <a:pPr marL="228600" lvl="2" indent="-114300" algn="l" defTabSz="666750" rtl="0">
              <a:lnSpc>
                <a:spcPct val="90000"/>
              </a:lnSpc>
              <a:spcBef>
                <a:spcPct val="0"/>
              </a:spcBef>
              <a:spcAft>
                <a:spcPct val="15000"/>
              </a:spcAft>
              <a:buChar char="••"/>
            </a:pPr>
            <a:r>
              <a:rPr lang="ca-ES" sz="1500" b="0" i="1" kern="1200" noProof="0" dirty="0" smtClean="0"/>
              <a:t>BCWS</a:t>
            </a:r>
            <a:r>
              <a:rPr lang="ca-ES" sz="1500" b="0" kern="1200" noProof="0" dirty="0" smtClean="0"/>
              <a:t> (</a:t>
            </a:r>
            <a:r>
              <a:rPr lang="ca-ES" sz="1500" b="0" kern="1200" noProof="0" dirty="0" err="1" smtClean="0"/>
              <a:t>Budgeted</a:t>
            </a:r>
            <a:r>
              <a:rPr lang="ca-ES" sz="1500" b="0" kern="1200" noProof="0" dirty="0" smtClean="0"/>
              <a:t> cost of </a:t>
            </a:r>
            <a:r>
              <a:rPr lang="ca-ES" sz="1500" b="0" kern="1200" noProof="0" dirty="0" err="1" smtClean="0"/>
              <a:t>work</a:t>
            </a:r>
            <a:r>
              <a:rPr lang="ca-ES" sz="1500" b="0" kern="1200" noProof="0" dirty="0" smtClean="0"/>
              <a:t> </a:t>
            </a:r>
            <a:r>
              <a:rPr lang="ca-ES" sz="1500" b="0" kern="1200" noProof="0" dirty="0" err="1" smtClean="0"/>
              <a:t>Scheduled</a:t>
            </a:r>
            <a:r>
              <a:rPr lang="ca-ES" sz="1500" b="0" kern="1200" noProof="0" dirty="0" smtClean="0"/>
              <a:t>)</a:t>
            </a:r>
            <a:endParaRPr lang="ca-ES" sz="1500" b="0" kern="1200" noProof="0" dirty="0"/>
          </a:p>
          <a:p>
            <a:pPr marL="228600" lvl="2" indent="-114300" algn="l" defTabSz="666750" rtl="0">
              <a:lnSpc>
                <a:spcPct val="90000"/>
              </a:lnSpc>
              <a:spcBef>
                <a:spcPct val="0"/>
              </a:spcBef>
              <a:spcAft>
                <a:spcPct val="15000"/>
              </a:spcAft>
              <a:buChar char="••"/>
            </a:pPr>
            <a:r>
              <a:rPr lang="ca-ES" sz="1500" b="0" kern="1200" noProof="0" dirty="0" smtClean="0"/>
              <a:t>Part del pressupost aprovat per a ser gastat durant un període de temps.</a:t>
            </a:r>
            <a:endParaRPr lang="ca-ES" sz="1500" b="0" kern="1200" noProof="0" dirty="0"/>
          </a:p>
          <a:p>
            <a:pPr marL="228600" lvl="2" indent="-114300" algn="l" defTabSz="666750" rtl="0">
              <a:lnSpc>
                <a:spcPct val="90000"/>
              </a:lnSpc>
              <a:spcBef>
                <a:spcPct val="0"/>
              </a:spcBef>
              <a:spcAft>
                <a:spcPct val="15000"/>
              </a:spcAft>
              <a:buChar char="••"/>
            </a:pPr>
            <a:endParaRPr lang="ca-ES" sz="1500" b="0" kern="1200" noProof="0" dirty="0"/>
          </a:p>
          <a:p>
            <a:pPr marL="114300" lvl="1" indent="-114300" algn="l" defTabSz="666750" rtl="0">
              <a:lnSpc>
                <a:spcPct val="90000"/>
              </a:lnSpc>
              <a:spcBef>
                <a:spcPct val="0"/>
              </a:spcBef>
              <a:spcAft>
                <a:spcPct val="15000"/>
              </a:spcAft>
              <a:buChar char="••"/>
            </a:pPr>
            <a:r>
              <a:rPr lang="ca-ES" sz="1500" b="0" kern="1200" noProof="0" dirty="0" smtClean="0">
                <a:solidFill>
                  <a:schemeClr val="accent1">
                    <a:lumMod val="50000"/>
                  </a:schemeClr>
                </a:solidFill>
              </a:rPr>
              <a:t>Cost real </a:t>
            </a:r>
            <a:r>
              <a:rPr lang="ca-ES" sz="1500" b="0" kern="1200" noProof="0" dirty="0" smtClean="0"/>
              <a:t>(Actual Cost): AC</a:t>
            </a:r>
            <a:endParaRPr lang="ca-ES" sz="1500" b="0" kern="1200" noProof="0" dirty="0"/>
          </a:p>
          <a:p>
            <a:pPr marL="228600" lvl="2" indent="-114300" algn="l" defTabSz="666750" rtl="0">
              <a:lnSpc>
                <a:spcPct val="90000"/>
              </a:lnSpc>
              <a:spcBef>
                <a:spcPct val="0"/>
              </a:spcBef>
              <a:spcAft>
                <a:spcPct val="15000"/>
              </a:spcAft>
              <a:buChar char="••"/>
            </a:pPr>
            <a:r>
              <a:rPr lang="ca-ES" sz="1500" b="0" i="1" kern="1200" noProof="0" dirty="0" smtClean="0"/>
              <a:t>ACWP</a:t>
            </a:r>
            <a:r>
              <a:rPr lang="ca-ES" sz="1500" b="0" kern="1200" noProof="0" dirty="0" smtClean="0"/>
              <a:t> (Actual cost of </a:t>
            </a:r>
            <a:r>
              <a:rPr lang="ca-ES" sz="1500" b="0" kern="1200" noProof="0" dirty="0" err="1" smtClean="0"/>
              <a:t>work</a:t>
            </a:r>
            <a:r>
              <a:rPr lang="ca-ES" sz="1500" b="0" kern="1200" noProof="0" dirty="0" smtClean="0"/>
              <a:t> </a:t>
            </a:r>
            <a:r>
              <a:rPr lang="ca-ES" sz="1500" b="0" kern="1200" noProof="0" dirty="0" err="1" smtClean="0"/>
              <a:t>performed</a:t>
            </a:r>
            <a:r>
              <a:rPr lang="ca-ES" sz="1500" b="0" kern="1200" noProof="0" dirty="0" smtClean="0"/>
              <a:t>)</a:t>
            </a:r>
            <a:endParaRPr lang="ca-ES" sz="1500" b="0" kern="1200" noProof="0" dirty="0"/>
          </a:p>
          <a:p>
            <a:pPr marL="228600" lvl="2" indent="-114300" algn="l" defTabSz="666750" rtl="0">
              <a:lnSpc>
                <a:spcPct val="90000"/>
              </a:lnSpc>
              <a:spcBef>
                <a:spcPct val="0"/>
              </a:spcBef>
              <a:spcAft>
                <a:spcPct val="15000"/>
              </a:spcAft>
              <a:buChar char="••"/>
            </a:pPr>
            <a:r>
              <a:rPr lang="ca-ES" sz="1500" b="0" kern="1200" noProof="0" dirty="0" smtClean="0"/>
              <a:t>Cost real incorregut en realitzar el treball a una data determinada.</a:t>
            </a:r>
            <a:endParaRPr lang="ca-ES" sz="1500" b="0" kern="1200" noProof="0" dirty="0"/>
          </a:p>
          <a:p>
            <a:pPr marL="228600" lvl="2" indent="-114300" algn="l" defTabSz="666750" rtl="0">
              <a:lnSpc>
                <a:spcPct val="90000"/>
              </a:lnSpc>
              <a:spcBef>
                <a:spcPct val="0"/>
              </a:spcBef>
              <a:spcAft>
                <a:spcPct val="15000"/>
              </a:spcAft>
              <a:buChar char="••"/>
            </a:pPr>
            <a:endParaRPr lang="ca-ES" sz="1500" b="0" kern="1200" noProof="0" dirty="0"/>
          </a:p>
          <a:p>
            <a:pPr marL="114300" lvl="1" indent="-114300" algn="l" defTabSz="666750" rtl="0">
              <a:lnSpc>
                <a:spcPct val="90000"/>
              </a:lnSpc>
              <a:spcBef>
                <a:spcPct val="0"/>
              </a:spcBef>
              <a:spcAft>
                <a:spcPct val="15000"/>
              </a:spcAft>
              <a:buChar char="••"/>
            </a:pPr>
            <a:r>
              <a:rPr lang="ca-ES" sz="1500" b="0" kern="1200" noProof="0" dirty="0" smtClean="0">
                <a:solidFill>
                  <a:schemeClr val="accent1">
                    <a:lumMod val="50000"/>
                  </a:schemeClr>
                </a:solidFill>
              </a:rPr>
              <a:t>Valor Guanyat </a:t>
            </a:r>
            <a:r>
              <a:rPr lang="ca-ES" sz="1500" b="0" kern="1200" noProof="0" dirty="0" smtClean="0"/>
              <a:t>(</a:t>
            </a:r>
            <a:r>
              <a:rPr lang="en-US" sz="1500" b="0" kern="1200" noProof="0" dirty="0" smtClean="0"/>
              <a:t>Earned Value</a:t>
            </a:r>
            <a:r>
              <a:rPr lang="ca-ES" sz="1500" b="0" kern="1200" noProof="0" dirty="0" smtClean="0"/>
              <a:t>): EV</a:t>
            </a:r>
            <a:endParaRPr lang="ca-ES" sz="1500" b="0" kern="1200" noProof="0" dirty="0"/>
          </a:p>
          <a:p>
            <a:pPr marL="228600" lvl="2" indent="-114300" algn="l" defTabSz="666750" rtl="0">
              <a:lnSpc>
                <a:spcPct val="90000"/>
              </a:lnSpc>
              <a:spcBef>
                <a:spcPct val="0"/>
              </a:spcBef>
              <a:spcAft>
                <a:spcPct val="15000"/>
              </a:spcAft>
              <a:buChar char="••"/>
            </a:pPr>
            <a:r>
              <a:rPr lang="ca-ES" sz="1500" b="0" i="1" kern="1200" noProof="0" dirty="0" smtClean="0"/>
              <a:t>BCWP</a:t>
            </a:r>
            <a:r>
              <a:rPr lang="ca-ES" sz="1500" b="0" kern="1200" noProof="0" dirty="0" smtClean="0"/>
              <a:t> (</a:t>
            </a:r>
            <a:r>
              <a:rPr lang="ca-ES" sz="1500" b="0" kern="1200" noProof="0" dirty="0" err="1" smtClean="0"/>
              <a:t>Budgeted</a:t>
            </a:r>
            <a:r>
              <a:rPr lang="ca-ES" sz="1500" b="0" kern="1200" noProof="0" dirty="0" smtClean="0"/>
              <a:t> cost of </a:t>
            </a:r>
            <a:r>
              <a:rPr lang="ca-ES" sz="1500" b="0" kern="1200" noProof="0" dirty="0" err="1" smtClean="0"/>
              <a:t>work</a:t>
            </a:r>
            <a:r>
              <a:rPr lang="ca-ES" sz="1500" b="0" kern="1200" noProof="0" dirty="0" smtClean="0"/>
              <a:t> </a:t>
            </a:r>
            <a:r>
              <a:rPr lang="ca-ES" sz="1500" b="0" kern="1200" noProof="0" dirty="0" err="1" smtClean="0"/>
              <a:t>performed</a:t>
            </a:r>
            <a:r>
              <a:rPr lang="ca-ES" sz="1500" b="0" kern="1200" noProof="0" dirty="0" smtClean="0"/>
              <a:t>)</a:t>
            </a:r>
            <a:endParaRPr lang="ca-ES" sz="1500" b="0" kern="1200" noProof="0" dirty="0"/>
          </a:p>
          <a:p>
            <a:pPr marL="228600" lvl="2" indent="-114300" algn="l" defTabSz="666750" rtl="0">
              <a:lnSpc>
                <a:spcPct val="90000"/>
              </a:lnSpc>
              <a:spcBef>
                <a:spcPct val="0"/>
              </a:spcBef>
              <a:spcAft>
                <a:spcPct val="15000"/>
              </a:spcAft>
              <a:buChar char="••"/>
            </a:pPr>
            <a:r>
              <a:rPr lang="ca-ES" sz="1500" b="0" kern="1200" noProof="0" dirty="0" smtClean="0"/>
              <a:t>Cost pressupostat per  realitzar el treball fet a una data determinada: Resulta d’aplicar al pressupost total el percentatge del treball realitzat.</a:t>
            </a:r>
            <a:endParaRPr lang="ca-ES" sz="1500" b="0" kern="1200" noProof="0" dirty="0"/>
          </a:p>
        </p:txBody>
      </p:sp>
      <p:sp>
        <p:nvSpPr>
          <p:cNvPr id="6" name="Freeform 5"/>
          <p:cNvSpPr/>
          <p:nvPr/>
        </p:nvSpPr>
        <p:spPr>
          <a:xfrm>
            <a:off x="916103" y="1273682"/>
            <a:ext cx="1789837" cy="1169268"/>
          </a:xfrm>
          <a:custGeom>
            <a:avLst/>
            <a:gdLst>
              <a:gd name="connsiteX0" fmla="*/ 0 w 2561975"/>
              <a:gd name="connsiteY0" fmla="*/ 0 h 1024790"/>
              <a:gd name="connsiteX1" fmla="*/ 2561975 w 2561975"/>
              <a:gd name="connsiteY1" fmla="*/ 0 h 1024790"/>
              <a:gd name="connsiteX2" fmla="*/ 2561975 w 2561975"/>
              <a:gd name="connsiteY2" fmla="*/ 1024790 h 1024790"/>
              <a:gd name="connsiteX3" fmla="*/ 0 w 2561975"/>
              <a:gd name="connsiteY3" fmla="*/ 1024790 h 1024790"/>
              <a:gd name="connsiteX4" fmla="*/ 0 w 2561975"/>
              <a:gd name="connsiteY4" fmla="*/ 0 h 1024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975" h="1024790">
                <a:moveTo>
                  <a:pt x="0" y="0"/>
                </a:moveTo>
                <a:lnTo>
                  <a:pt x="2561975" y="0"/>
                </a:lnTo>
                <a:lnTo>
                  <a:pt x="2561975" y="1024790"/>
                </a:lnTo>
                <a:lnTo>
                  <a:pt x="0" y="1024790"/>
                </a:lnTo>
                <a:lnTo>
                  <a:pt x="0" y="0"/>
                </a:lnTo>
                <a:close/>
              </a:path>
            </a:pathLst>
          </a:custGeom>
          <a:solidFill>
            <a:schemeClr val="bg1">
              <a:lumMod val="95000"/>
            </a:schemeClr>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60960" rIns="106680" bIns="60960" numCol="1" spcCol="1270" anchor="ctr" anchorCtr="0">
            <a:noAutofit/>
          </a:bodyPr>
          <a:lstStyle/>
          <a:p>
            <a:pPr lvl="0" algn="ctr" defTabSz="666750" rtl="0">
              <a:lnSpc>
                <a:spcPct val="90000"/>
              </a:lnSpc>
              <a:spcBef>
                <a:spcPct val="0"/>
              </a:spcBef>
              <a:spcAft>
                <a:spcPct val="35000"/>
              </a:spcAft>
            </a:pPr>
            <a:r>
              <a:rPr lang="ca-ES" sz="1500" b="0" kern="1200" noProof="0" dirty="0" smtClean="0"/>
              <a:t>Característiques</a:t>
            </a:r>
            <a:endParaRPr lang="ca-ES" sz="1500" b="0" kern="1200" noProof="0" dirty="0"/>
          </a:p>
        </p:txBody>
      </p:sp>
    </p:spTree>
    <p:extLst>
      <p:ext uri="{BB962C8B-B14F-4D97-AF65-F5344CB8AC3E}">
        <p14:creationId xmlns:p14="http://schemas.microsoft.com/office/powerpoint/2010/main" val="414303586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206</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 Mètode del valor guanyat (EVM) </a:t>
            </a:r>
            <a:br>
              <a:rPr lang="ca-ES" dirty="0" smtClean="0"/>
            </a:br>
            <a:r>
              <a:rPr lang="ca-ES" sz="1800" dirty="0" smtClean="0"/>
              <a:t>Valors de mesura de progrés</a:t>
            </a:r>
            <a:endParaRPr lang="ca-ES" sz="1700" dirty="0"/>
          </a:p>
        </p:txBody>
      </p:sp>
      <p:grpSp>
        <p:nvGrpSpPr>
          <p:cNvPr id="2" name="Group 1"/>
          <p:cNvGrpSpPr/>
          <p:nvPr/>
        </p:nvGrpSpPr>
        <p:grpSpPr>
          <a:xfrm>
            <a:off x="557909" y="1285265"/>
            <a:ext cx="6450156" cy="4350240"/>
            <a:chOff x="779949" y="1394447"/>
            <a:chExt cx="6450156" cy="4350240"/>
          </a:xfrm>
        </p:grpSpPr>
        <p:sp>
          <p:nvSpPr>
            <p:cNvPr id="3" name="Freeform 2"/>
            <p:cNvSpPr/>
            <p:nvPr/>
          </p:nvSpPr>
          <p:spPr>
            <a:xfrm>
              <a:off x="779949" y="1674887"/>
              <a:ext cx="6450156" cy="4069800"/>
            </a:xfrm>
            <a:custGeom>
              <a:avLst/>
              <a:gdLst>
                <a:gd name="connsiteX0" fmla="*/ 0 w 6450156"/>
                <a:gd name="connsiteY0" fmla="*/ 0 h 4069800"/>
                <a:gd name="connsiteX1" fmla="*/ 6450156 w 6450156"/>
                <a:gd name="connsiteY1" fmla="*/ 0 h 4069800"/>
                <a:gd name="connsiteX2" fmla="*/ 6450156 w 6450156"/>
                <a:gd name="connsiteY2" fmla="*/ 4069800 h 4069800"/>
                <a:gd name="connsiteX3" fmla="*/ 0 w 6450156"/>
                <a:gd name="connsiteY3" fmla="*/ 4069800 h 4069800"/>
                <a:gd name="connsiteX4" fmla="*/ 0 w 6450156"/>
                <a:gd name="connsiteY4" fmla="*/ 0 h 406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156" h="4069800">
                  <a:moveTo>
                    <a:pt x="0" y="0"/>
                  </a:moveTo>
                  <a:lnTo>
                    <a:pt x="6450156" y="0"/>
                  </a:lnTo>
                  <a:lnTo>
                    <a:pt x="6450156" y="4069800"/>
                  </a:lnTo>
                  <a:lnTo>
                    <a:pt x="0" y="4069800"/>
                  </a:lnTo>
                  <a:lnTo>
                    <a:pt x="0" y="0"/>
                  </a:lnTo>
                  <a:close/>
                </a:path>
              </a:pathLst>
            </a:custGeom>
            <a:solidFill>
              <a:schemeClr val="bg1">
                <a:lumMod val="95000"/>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00604" tIns="395732" rIns="500604" bIns="135128" numCol="1" spcCol="1270" anchor="t" anchorCtr="0">
              <a:noAutofit/>
            </a:bodyPr>
            <a:lstStyle/>
            <a:p>
              <a:pPr marL="171450" lvl="1" indent="-171450" algn="l" defTabSz="844550" rtl="0">
                <a:lnSpc>
                  <a:spcPct val="90000"/>
                </a:lnSpc>
                <a:spcBef>
                  <a:spcPct val="0"/>
                </a:spcBef>
                <a:spcAft>
                  <a:spcPct val="15000"/>
                </a:spcAft>
                <a:buChar char="••"/>
              </a:pPr>
              <a:endParaRPr lang="ca-ES" sz="1600" b="0" kern="1200" noProof="0" dirty="0" smtClean="0"/>
            </a:p>
            <a:p>
              <a:pPr marL="171450" lvl="1" indent="-171450" algn="l" defTabSz="844550" rtl="0">
                <a:lnSpc>
                  <a:spcPct val="90000"/>
                </a:lnSpc>
                <a:spcBef>
                  <a:spcPct val="0"/>
                </a:spcBef>
                <a:spcAft>
                  <a:spcPct val="15000"/>
                </a:spcAft>
                <a:buChar char="••"/>
              </a:pPr>
              <a:r>
                <a:rPr lang="ca-ES" sz="1600" b="0" kern="1200" noProof="0" dirty="0" smtClean="0"/>
                <a:t>Variació de cost</a:t>
              </a:r>
              <a:endParaRPr lang="ca-ES" sz="1600" b="0" kern="1200" noProof="0" dirty="0"/>
            </a:p>
            <a:p>
              <a:pPr marL="342900" lvl="2" indent="-171450" algn="l" defTabSz="844550" rtl="0">
                <a:lnSpc>
                  <a:spcPct val="90000"/>
                </a:lnSpc>
                <a:spcBef>
                  <a:spcPct val="0"/>
                </a:spcBef>
                <a:spcAft>
                  <a:spcPct val="15000"/>
                </a:spcAft>
                <a:buChar char="••"/>
              </a:pPr>
              <a:r>
                <a:rPr lang="ca-ES" sz="1600" b="0" i="1" kern="1200" noProof="0" dirty="0" smtClean="0"/>
                <a:t>CV = EV – AC 		(BCWP – ACWP)</a:t>
              </a:r>
              <a:endParaRPr lang="ca-ES" sz="1600" b="0" kern="1200" noProof="0" dirty="0"/>
            </a:p>
            <a:p>
              <a:pPr marL="171450" lvl="1" indent="-171450" algn="l" defTabSz="844550" rtl="0">
                <a:lnSpc>
                  <a:spcPct val="90000"/>
                </a:lnSpc>
                <a:spcBef>
                  <a:spcPct val="0"/>
                </a:spcBef>
                <a:spcAft>
                  <a:spcPct val="15000"/>
                </a:spcAft>
                <a:buChar char="••"/>
              </a:pPr>
              <a:r>
                <a:rPr lang="ca-ES" sz="1600" b="0" kern="1200" noProof="0" dirty="0" smtClean="0"/>
                <a:t>Variació de temps</a:t>
              </a:r>
              <a:endParaRPr lang="ca-ES" sz="1600" b="0" kern="1200" noProof="0" dirty="0"/>
            </a:p>
            <a:p>
              <a:pPr marL="342900" lvl="2" indent="-171450" algn="l" defTabSz="844550" rtl="0">
                <a:lnSpc>
                  <a:spcPct val="90000"/>
                </a:lnSpc>
                <a:spcBef>
                  <a:spcPct val="0"/>
                </a:spcBef>
                <a:spcAft>
                  <a:spcPct val="15000"/>
                </a:spcAft>
                <a:buChar char="••"/>
              </a:pPr>
              <a:r>
                <a:rPr lang="ca-ES" sz="1600" b="0" i="1" kern="1200" noProof="0" dirty="0" smtClean="0"/>
                <a:t>SV = EV – PV		(BCWP – BCWS)</a:t>
              </a:r>
              <a:endParaRPr lang="ca-ES" sz="1600" b="0" kern="1200" noProof="0" dirty="0"/>
            </a:p>
            <a:p>
              <a:pPr marL="171450" lvl="1" indent="-171450" algn="l" defTabSz="844550" rtl="0">
                <a:lnSpc>
                  <a:spcPct val="90000"/>
                </a:lnSpc>
                <a:spcBef>
                  <a:spcPct val="0"/>
                </a:spcBef>
                <a:spcAft>
                  <a:spcPct val="15000"/>
                </a:spcAft>
                <a:buChar char="••"/>
              </a:pPr>
              <a:r>
                <a:rPr lang="ca-ES" sz="1600" b="0" kern="1200" noProof="0" dirty="0" smtClean="0"/>
                <a:t>Variació de pressupost</a:t>
              </a:r>
              <a:endParaRPr lang="ca-ES" sz="1600" b="0" kern="1200" noProof="0" dirty="0"/>
            </a:p>
            <a:p>
              <a:pPr marL="342900" lvl="2" indent="-171450" algn="l" defTabSz="844550" rtl="0">
                <a:lnSpc>
                  <a:spcPct val="90000"/>
                </a:lnSpc>
                <a:spcBef>
                  <a:spcPct val="0"/>
                </a:spcBef>
                <a:spcAft>
                  <a:spcPct val="15000"/>
                </a:spcAft>
                <a:buChar char="••"/>
              </a:pPr>
              <a:r>
                <a:rPr lang="ca-ES" sz="1600" b="0" i="1" kern="1200" noProof="0" dirty="0" smtClean="0"/>
                <a:t>BV = PV – AC		(BCWS – ACWP)</a:t>
              </a:r>
              <a:endParaRPr lang="ca-ES" sz="1600" b="0" kern="1200" noProof="0" dirty="0"/>
            </a:p>
            <a:p>
              <a:pPr marL="171450" lvl="1" indent="-171450" algn="l" defTabSz="844550" rtl="0">
                <a:lnSpc>
                  <a:spcPct val="90000"/>
                </a:lnSpc>
                <a:spcBef>
                  <a:spcPct val="0"/>
                </a:spcBef>
                <a:spcAft>
                  <a:spcPct val="15000"/>
                </a:spcAft>
                <a:buChar char="••"/>
              </a:pPr>
              <a:r>
                <a:rPr lang="ca-ES" sz="1600" b="0" kern="1200" noProof="0" dirty="0" smtClean="0"/>
                <a:t>Índex de </a:t>
              </a:r>
              <a:r>
                <a:rPr lang="ca-ES" sz="1600" b="0" i="0" kern="1200" noProof="0" dirty="0" smtClean="0"/>
                <a:t>rendiment de costos</a:t>
              </a:r>
              <a:endParaRPr lang="ca-ES" sz="1600" b="0" i="0" kern="1200" noProof="0" dirty="0"/>
            </a:p>
            <a:p>
              <a:pPr marL="342900" lvl="2" indent="-171450" algn="l" defTabSz="844550" rtl="0">
                <a:lnSpc>
                  <a:spcPct val="90000"/>
                </a:lnSpc>
                <a:spcBef>
                  <a:spcPct val="0"/>
                </a:spcBef>
                <a:spcAft>
                  <a:spcPct val="15000"/>
                </a:spcAft>
                <a:buChar char="••"/>
              </a:pPr>
              <a:r>
                <a:rPr lang="ca-ES" sz="1600" b="0" i="1" kern="1200" noProof="0" dirty="0" smtClean="0"/>
                <a:t>CPI = EV / AC		(BCWP / ACWP)</a:t>
              </a:r>
              <a:endParaRPr lang="ca-ES" sz="1600" b="0" i="0" kern="1200" noProof="0" dirty="0"/>
            </a:p>
            <a:p>
              <a:pPr marL="171450" lvl="1" indent="-171450" algn="l" defTabSz="844550" rtl="0">
                <a:lnSpc>
                  <a:spcPct val="90000"/>
                </a:lnSpc>
                <a:spcBef>
                  <a:spcPct val="0"/>
                </a:spcBef>
                <a:spcAft>
                  <a:spcPct val="15000"/>
                </a:spcAft>
                <a:buChar char="••"/>
              </a:pPr>
              <a:r>
                <a:rPr lang="ca-ES" sz="1600" b="0" kern="1200" noProof="0" dirty="0" smtClean="0"/>
                <a:t>Índex de rendiment de temps</a:t>
              </a:r>
              <a:endParaRPr lang="ca-ES" sz="1600" b="0" kern="1200" noProof="0" dirty="0"/>
            </a:p>
            <a:p>
              <a:pPr marL="342900" lvl="2" indent="-171450" algn="l" defTabSz="844550" rtl="0">
                <a:lnSpc>
                  <a:spcPct val="90000"/>
                </a:lnSpc>
                <a:spcBef>
                  <a:spcPct val="0"/>
                </a:spcBef>
                <a:spcAft>
                  <a:spcPct val="15000"/>
                </a:spcAft>
                <a:buChar char="••"/>
              </a:pPr>
              <a:r>
                <a:rPr lang="ca-ES" sz="1600" b="0" i="1" kern="1200" noProof="0" dirty="0" smtClean="0"/>
                <a:t>SPI = EV / PV		(BCWP / BCWS)</a:t>
              </a:r>
              <a:endParaRPr lang="ca-ES" sz="1600" b="0" kern="1200" noProof="0" dirty="0"/>
            </a:p>
            <a:p>
              <a:pPr marL="171450" lvl="1" indent="-171450" algn="l" defTabSz="844550" rtl="0">
                <a:lnSpc>
                  <a:spcPct val="90000"/>
                </a:lnSpc>
                <a:spcBef>
                  <a:spcPct val="0"/>
                </a:spcBef>
                <a:spcAft>
                  <a:spcPct val="15000"/>
                </a:spcAft>
                <a:buChar char="••"/>
              </a:pPr>
              <a:r>
                <a:rPr lang="ca-ES" sz="1600" b="0" kern="1200" noProof="0" dirty="0" smtClean="0"/>
                <a:t>Índex de rendiment del pressupost</a:t>
              </a:r>
              <a:endParaRPr lang="ca-ES" sz="1600" b="0" kern="1200" noProof="0" dirty="0"/>
            </a:p>
            <a:p>
              <a:pPr marL="342900" lvl="2" indent="-171450" algn="l" defTabSz="844550" rtl="0">
                <a:lnSpc>
                  <a:spcPct val="90000"/>
                </a:lnSpc>
                <a:spcBef>
                  <a:spcPct val="0"/>
                </a:spcBef>
                <a:spcAft>
                  <a:spcPct val="15000"/>
                </a:spcAft>
                <a:buChar char="••"/>
              </a:pPr>
              <a:r>
                <a:rPr lang="ca-ES" sz="1600" b="0" i="1" kern="1200" noProof="0" dirty="0" smtClean="0"/>
                <a:t>BPI = PV / AC		(BCWS / ACWP)</a:t>
              </a:r>
              <a:endParaRPr lang="ca-ES" sz="1600" b="0" kern="1200" noProof="0" dirty="0"/>
            </a:p>
          </p:txBody>
        </p:sp>
        <p:sp>
          <p:nvSpPr>
            <p:cNvPr id="5" name="Freeform 4"/>
            <p:cNvSpPr/>
            <p:nvPr/>
          </p:nvSpPr>
          <p:spPr>
            <a:xfrm>
              <a:off x="1102456" y="1394447"/>
              <a:ext cx="5125733" cy="560880"/>
            </a:xfrm>
            <a:custGeom>
              <a:avLst/>
              <a:gdLst>
                <a:gd name="connsiteX0" fmla="*/ 0 w 5125733"/>
                <a:gd name="connsiteY0" fmla="*/ 93482 h 560880"/>
                <a:gd name="connsiteX1" fmla="*/ 93482 w 5125733"/>
                <a:gd name="connsiteY1" fmla="*/ 0 h 560880"/>
                <a:gd name="connsiteX2" fmla="*/ 5032251 w 5125733"/>
                <a:gd name="connsiteY2" fmla="*/ 0 h 560880"/>
                <a:gd name="connsiteX3" fmla="*/ 5125733 w 5125733"/>
                <a:gd name="connsiteY3" fmla="*/ 93482 h 560880"/>
                <a:gd name="connsiteX4" fmla="*/ 5125733 w 5125733"/>
                <a:gd name="connsiteY4" fmla="*/ 467398 h 560880"/>
                <a:gd name="connsiteX5" fmla="*/ 5032251 w 5125733"/>
                <a:gd name="connsiteY5" fmla="*/ 560880 h 560880"/>
                <a:gd name="connsiteX6" fmla="*/ 93482 w 5125733"/>
                <a:gd name="connsiteY6" fmla="*/ 560880 h 560880"/>
                <a:gd name="connsiteX7" fmla="*/ 0 w 5125733"/>
                <a:gd name="connsiteY7" fmla="*/ 467398 h 560880"/>
                <a:gd name="connsiteX8" fmla="*/ 0 w 5125733"/>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5733" h="560880">
                  <a:moveTo>
                    <a:pt x="0" y="93482"/>
                  </a:moveTo>
                  <a:cubicBezTo>
                    <a:pt x="0" y="41853"/>
                    <a:pt x="41853" y="0"/>
                    <a:pt x="93482" y="0"/>
                  </a:cubicBezTo>
                  <a:lnTo>
                    <a:pt x="5032251" y="0"/>
                  </a:lnTo>
                  <a:cubicBezTo>
                    <a:pt x="5083880" y="0"/>
                    <a:pt x="5125733" y="41853"/>
                    <a:pt x="5125733" y="93482"/>
                  </a:cubicBezTo>
                  <a:lnTo>
                    <a:pt x="5125733" y="467398"/>
                  </a:lnTo>
                  <a:cubicBezTo>
                    <a:pt x="5125733" y="519027"/>
                    <a:pt x="5083880" y="560880"/>
                    <a:pt x="5032251" y="560880"/>
                  </a:cubicBezTo>
                  <a:lnTo>
                    <a:pt x="93482" y="560880"/>
                  </a:lnTo>
                  <a:cubicBezTo>
                    <a:pt x="41853" y="560880"/>
                    <a:pt x="0" y="519027"/>
                    <a:pt x="0" y="467398"/>
                  </a:cubicBezTo>
                  <a:lnTo>
                    <a:pt x="0" y="9348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98040" tIns="27380" rIns="198040" bIns="27380" numCol="1" spcCol="1270" anchor="ctr" anchorCtr="0">
              <a:noAutofit/>
            </a:bodyPr>
            <a:lstStyle/>
            <a:p>
              <a:pPr lvl="0" algn="l" defTabSz="844550" rtl="0">
                <a:lnSpc>
                  <a:spcPct val="90000"/>
                </a:lnSpc>
                <a:spcBef>
                  <a:spcPct val="0"/>
                </a:spcBef>
                <a:spcAft>
                  <a:spcPct val="35000"/>
                </a:spcAft>
              </a:pPr>
              <a:r>
                <a:rPr lang="ca-ES" sz="1600" b="0" kern="1200" noProof="0" dirty="0" smtClean="0"/>
                <a:t>Valors utilitzats per mesurar el progrés</a:t>
              </a:r>
              <a:endParaRPr lang="ca-ES" sz="1600" b="0" kern="1200" noProof="0" dirty="0"/>
            </a:p>
          </p:txBody>
        </p:sp>
      </p:grpSp>
      <p:grpSp>
        <p:nvGrpSpPr>
          <p:cNvPr id="10" name="Group 9"/>
          <p:cNvGrpSpPr/>
          <p:nvPr/>
        </p:nvGrpSpPr>
        <p:grpSpPr>
          <a:xfrm>
            <a:off x="7382879" y="2475117"/>
            <a:ext cx="2029354" cy="1556008"/>
            <a:chOff x="7604919" y="2584299"/>
            <a:chExt cx="2029354" cy="1556008"/>
          </a:xfrm>
        </p:grpSpPr>
        <p:sp>
          <p:nvSpPr>
            <p:cNvPr id="12" name="Freeform 11"/>
            <p:cNvSpPr/>
            <p:nvPr/>
          </p:nvSpPr>
          <p:spPr>
            <a:xfrm>
              <a:off x="7604919" y="2584299"/>
              <a:ext cx="2029354" cy="518400"/>
            </a:xfrm>
            <a:custGeom>
              <a:avLst/>
              <a:gdLst>
                <a:gd name="connsiteX0" fmla="*/ 0 w 2029354"/>
                <a:gd name="connsiteY0" fmla="*/ 0 h 518400"/>
                <a:gd name="connsiteX1" fmla="*/ 2029354 w 2029354"/>
                <a:gd name="connsiteY1" fmla="*/ 0 h 518400"/>
                <a:gd name="connsiteX2" fmla="*/ 2029354 w 2029354"/>
                <a:gd name="connsiteY2" fmla="*/ 518400 h 518400"/>
                <a:gd name="connsiteX3" fmla="*/ 0 w 2029354"/>
                <a:gd name="connsiteY3" fmla="*/ 518400 h 518400"/>
                <a:gd name="connsiteX4" fmla="*/ 0 w 2029354"/>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54" h="518400">
                  <a:moveTo>
                    <a:pt x="0" y="0"/>
                  </a:moveTo>
                  <a:lnTo>
                    <a:pt x="2029354" y="0"/>
                  </a:lnTo>
                  <a:lnTo>
                    <a:pt x="2029354" y="518400"/>
                  </a:lnTo>
                  <a:lnTo>
                    <a:pt x="0" y="518400"/>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es-ES_tradnl" sz="1800" b="1" i="1" kern="1200" smtClean="0"/>
                <a:t>xPI:</a:t>
              </a:r>
              <a:endParaRPr lang="en-GB" sz="1800" kern="1200"/>
            </a:p>
          </p:txBody>
        </p:sp>
        <p:sp>
          <p:nvSpPr>
            <p:cNvPr id="14" name="Freeform 13"/>
            <p:cNvSpPr/>
            <p:nvPr/>
          </p:nvSpPr>
          <p:spPr>
            <a:xfrm>
              <a:off x="7604919" y="3102698"/>
              <a:ext cx="2029354" cy="1037609"/>
            </a:xfrm>
            <a:custGeom>
              <a:avLst/>
              <a:gdLst>
                <a:gd name="connsiteX0" fmla="*/ 0 w 2029354"/>
                <a:gd name="connsiteY0" fmla="*/ 0 h 1037609"/>
                <a:gd name="connsiteX1" fmla="*/ 2029354 w 2029354"/>
                <a:gd name="connsiteY1" fmla="*/ 0 h 1037609"/>
                <a:gd name="connsiteX2" fmla="*/ 2029354 w 2029354"/>
                <a:gd name="connsiteY2" fmla="*/ 1037609 h 1037609"/>
                <a:gd name="connsiteX3" fmla="*/ 0 w 2029354"/>
                <a:gd name="connsiteY3" fmla="*/ 1037609 h 1037609"/>
                <a:gd name="connsiteX4" fmla="*/ 0 w 2029354"/>
                <a:gd name="connsiteY4" fmla="*/ 0 h 103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54" h="1037609">
                  <a:moveTo>
                    <a:pt x="0" y="0"/>
                  </a:moveTo>
                  <a:lnTo>
                    <a:pt x="2029354" y="0"/>
                  </a:lnTo>
                  <a:lnTo>
                    <a:pt x="2029354" y="1037609"/>
                  </a:lnTo>
                  <a:lnTo>
                    <a:pt x="0" y="1037609"/>
                  </a:lnTo>
                  <a:lnTo>
                    <a:pt x="0" y="0"/>
                  </a:lnTo>
                  <a:close/>
                </a:path>
              </a:pathLst>
            </a:custGeom>
            <a:solidFill>
              <a:schemeClr val="bg1">
                <a:lumMod val="95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ca-ES" sz="1800" b="0" kern="1200" noProof="0" dirty="0" smtClean="0"/>
                <a:t>= 1 En línia</a:t>
              </a:r>
              <a:endParaRPr lang="ca-ES" sz="1800" b="0" kern="1200" noProof="0" dirty="0"/>
            </a:p>
            <a:p>
              <a:pPr marL="171450" lvl="1" indent="-171450" algn="l" defTabSz="800100" rtl="0">
                <a:lnSpc>
                  <a:spcPct val="90000"/>
                </a:lnSpc>
                <a:spcBef>
                  <a:spcPct val="0"/>
                </a:spcBef>
                <a:spcAft>
                  <a:spcPct val="15000"/>
                </a:spcAft>
                <a:buChar char="••"/>
              </a:pPr>
              <a:r>
                <a:rPr lang="ca-ES" sz="1800" b="0" kern="1200" noProof="0" dirty="0" smtClean="0"/>
                <a:t>&gt; 1 Bon resultat</a:t>
              </a:r>
              <a:endParaRPr lang="ca-ES" sz="1800" b="0" kern="1200" noProof="0" dirty="0"/>
            </a:p>
            <a:p>
              <a:pPr marL="171450" lvl="1" indent="-171450" algn="l" defTabSz="800100" rtl="0">
                <a:lnSpc>
                  <a:spcPct val="90000"/>
                </a:lnSpc>
                <a:spcBef>
                  <a:spcPct val="0"/>
                </a:spcBef>
                <a:spcAft>
                  <a:spcPct val="15000"/>
                </a:spcAft>
                <a:buChar char="••"/>
              </a:pPr>
              <a:r>
                <a:rPr lang="ca-ES" sz="1800" b="0" kern="1200" noProof="0" dirty="0" smtClean="0"/>
                <a:t>&lt; 1 Mal resultat</a:t>
              </a:r>
              <a:endParaRPr lang="ca-ES" sz="1800" b="0" kern="1200" noProof="0" dirty="0"/>
            </a:p>
          </p:txBody>
        </p:sp>
      </p:grpSp>
    </p:spTree>
    <p:extLst>
      <p:ext uri="{BB962C8B-B14F-4D97-AF65-F5344CB8AC3E}">
        <p14:creationId xmlns:p14="http://schemas.microsoft.com/office/powerpoint/2010/main" val="366558613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207</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 Mètode del valor guanyat (EVM) </a:t>
            </a:r>
            <a:br>
              <a:rPr lang="ca-ES" dirty="0" smtClean="0"/>
            </a:br>
            <a:r>
              <a:rPr lang="ca-ES" sz="1800" dirty="0" err="1" smtClean="0"/>
              <a:t>Estimated</a:t>
            </a:r>
            <a:r>
              <a:rPr lang="ca-ES" sz="1800" dirty="0" smtClean="0"/>
              <a:t> cost </a:t>
            </a:r>
            <a:r>
              <a:rPr lang="ca-ES" sz="1800" dirty="0" err="1" smtClean="0"/>
              <a:t>at</a:t>
            </a:r>
            <a:r>
              <a:rPr lang="ca-ES" sz="1800" dirty="0" smtClean="0"/>
              <a:t> </a:t>
            </a:r>
            <a:r>
              <a:rPr lang="ca-ES" sz="1800" dirty="0" err="1" smtClean="0"/>
              <a:t>completion</a:t>
            </a:r>
            <a:endParaRPr lang="ca-ES" sz="1700" dirty="0"/>
          </a:p>
        </p:txBody>
      </p:sp>
      <p:grpSp>
        <p:nvGrpSpPr>
          <p:cNvPr id="6" name="Group 5"/>
          <p:cNvGrpSpPr/>
          <p:nvPr/>
        </p:nvGrpSpPr>
        <p:grpSpPr>
          <a:xfrm>
            <a:off x="3285439" y="2287723"/>
            <a:ext cx="6360301" cy="3515100"/>
            <a:chOff x="3285439" y="2287723"/>
            <a:chExt cx="6360301" cy="3515100"/>
          </a:xfrm>
        </p:grpSpPr>
        <p:sp>
          <p:nvSpPr>
            <p:cNvPr id="7" name="Rectangle 6"/>
            <p:cNvSpPr/>
            <p:nvPr/>
          </p:nvSpPr>
          <p:spPr>
            <a:xfrm>
              <a:off x="3285439" y="2287723"/>
              <a:ext cx="6360301" cy="3515100"/>
            </a:xfrm>
            <a:prstGeom prst="rect">
              <a:avLst/>
            </a:prstGeom>
            <a:solidFill>
              <a:schemeClr val="bg1">
                <a:lumMod val="95000"/>
              </a:schemeClr>
            </a:solidFill>
          </p:spPr>
        </p:sp>
        <p:sp>
          <p:nvSpPr>
            <p:cNvPr id="8" name="Freeform 7"/>
            <p:cNvSpPr/>
            <p:nvPr/>
          </p:nvSpPr>
          <p:spPr>
            <a:xfrm>
              <a:off x="3286536" y="3673681"/>
              <a:ext cx="1486365" cy="743182"/>
            </a:xfrm>
            <a:custGeom>
              <a:avLst/>
              <a:gdLst>
                <a:gd name="connsiteX0" fmla="*/ 0 w 1486365"/>
                <a:gd name="connsiteY0" fmla="*/ 74318 h 743182"/>
                <a:gd name="connsiteX1" fmla="*/ 74318 w 1486365"/>
                <a:gd name="connsiteY1" fmla="*/ 0 h 743182"/>
                <a:gd name="connsiteX2" fmla="*/ 1412047 w 1486365"/>
                <a:gd name="connsiteY2" fmla="*/ 0 h 743182"/>
                <a:gd name="connsiteX3" fmla="*/ 1486365 w 1486365"/>
                <a:gd name="connsiteY3" fmla="*/ 74318 h 743182"/>
                <a:gd name="connsiteX4" fmla="*/ 1486365 w 1486365"/>
                <a:gd name="connsiteY4" fmla="*/ 668864 h 743182"/>
                <a:gd name="connsiteX5" fmla="*/ 1412047 w 1486365"/>
                <a:gd name="connsiteY5" fmla="*/ 743182 h 743182"/>
                <a:gd name="connsiteX6" fmla="*/ 74318 w 1486365"/>
                <a:gd name="connsiteY6" fmla="*/ 743182 h 743182"/>
                <a:gd name="connsiteX7" fmla="*/ 0 w 1486365"/>
                <a:gd name="connsiteY7" fmla="*/ 668864 h 743182"/>
                <a:gd name="connsiteX8" fmla="*/ 0 w 1486365"/>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365" h="743182">
                  <a:moveTo>
                    <a:pt x="0" y="74318"/>
                  </a:moveTo>
                  <a:cubicBezTo>
                    <a:pt x="0" y="33273"/>
                    <a:pt x="33273" y="0"/>
                    <a:pt x="74318" y="0"/>
                  </a:cubicBezTo>
                  <a:lnTo>
                    <a:pt x="1412047" y="0"/>
                  </a:lnTo>
                  <a:cubicBezTo>
                    <a:pt x="1453092" y="0"/>
                    <a:pt x="1486365" y="33273"/>
                    <a:pt x="1486365" y="74318"/>
                  </a:cubicBezTo>
                  <a:lnTo>
                    <a:pt x="1486365" y="668864"/>
                  </a:lnTo>
                  <a:cubicBezTo>
                    <a:pt x="1486365" y="709909"/>
                    <a:pt x="1453092" y="743182"/>
                    <a:pt x="1412047" y="743182"/>
                  </a:cubicBezTo>
                  <a:lnTo>
                    <a:pt x="74318" y="743182"/>
                  </a:lnTo>
                  <a:cubicBezTo>
                    <a:pt x="33273" y="743182"/>
                    <a:pt x="0" y="709909"/>
                    <a:pt x="0" y="668864"/>
                  </a:cubicBezTo>
                  <a:lnTo>
                    <a:pt x="0" y="74318"/>
                  </a:lnTo>
                  <a:close/>
                </a:path>
              </a:pathLst>
            </a:custGeom>
            <a:solidFill>
              <a:srgbClr val="FFCC99"/>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752" tIns="28752" rIns="28752" bIns="28752" numCol="1" spcCol="1270" anchor="ctr" anchorCtr="0">
              <a:noAutofit/>
            </a:bodyPr>
            <a:lstStyle/>
            <a:p>
              <a:pPr lvl="0" algn="ctr" defTabSz="488950" rtl="0">
                <a:lnSpc>
                  <a:spcPct val="90000"/>
                </a:lnSpc>
                <a:spcBef>
                  <a:spcPct val="0"/>
                </a:spcBef>
                <a:spcAft>
                  <a:spcPct val="35000"/>
                </a:spcAft>
              </a:pPr>
              <a:r>
                <a:rPr lang="ca-ES" sz="1100" b="1" kern="1200" noProof="0" dirty="0" smtClean="0"/>
                <a:t>Alternatives de càlcul</a:t>
              </a:r>
              <a:endParaRPr lang="ca-ES" sz="1100" b="1" kern="1200" noProof="0" dirty="0"/>
            </a:p>
          </p:txBody>
        </p:sp>
        <p:sp>
          <p:nvSpPr>
            <p:cNvPr id="9" name="Freeform 8"/>
            <p:cNvSpPr/>
            <p:nvPr/>
          </p:nvSpPr>
          <p:spPr>
            <a:xfrm rot="17796459">
              <a:off x="4406438" y="3432802"/>
              <a:ext cx="1327471" cy="38056"/>
            </a:xfrm>
            <a:custGeom>
              <a:avLst/>
              <a:gdLst>
                <a:gd name="connsiteX0" fmla="*/ 0 w 1327471"/>
                <a:gd name="connsiteY0" fmla="*/ 19028 h 38056"/>
                <a:gd name="connsiteX1" fmla="*/ 1327471 w 1327471"/>
                <a:gd name="connsiteY1" fmla="*/ 19028 h 38056"/>
              </a:gdLst>
              <a:ahLst/>
              <a:cxnLst>
                <a:cxn ang="0">
                  <a:pos x="connsiteX0" y="connsiteY0"/>
                </a:cxn>
                <a:cxn ang="0">
                  <a:pos x="connsiteX1" y="connsiteY1"/>
                </a:cxn>
              </a:cxnLst>
              <a:rect l="l" t="t" r="r" b="b"/>
              <a:pathLst>
                <a:path w="1327471" h="38056">
                  <a:moveTo>
                    <a:pt x="0" y="19028"/>
                  </a:moveTo>
                  <a:lnTo>
                    <a:pt x="1327471" y="190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43249" tIns="-14159" rIns="643248" bIns="-14159"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22" name="Freeform 21"/>
            <p:cNvSpPr/>
            <p:nvPr/>
          </p:nvSpPr>
          <p:spPr>
            <a:xfrm>
              <a:off x="5367447" y="2486796"/>
              <a:ext cx="1486365" cy="743182"/>
            </a:xfrm>
            <a:custGeom>
              <a:avLst/>
              <a:gdLst>
                <a:gd name="connsiteX0" fmla="*/ 0 w 1486365"/>
                <a:gd name="connsiteY0" fmla="*/ 74318 h 743182"/>
                <a:gd name="connsiteX1" fmla="*/ 74318 w 1486365"/>
                <a:gd name="connsiteY1" fmla="*/ 0 h 743182"/>
                <a:gd name="connsiteX2" fmla="*/ 1412047 w 1486365"/>
                <a:gd name="connsiteY2" fmla="*/ 0 h 743182"/>
                <a:gd name="connsiteX3" fmla="*/ 1486365 w 1486365"/>
                <a:gd name="connsiteY3" fmla="*/ 74318 h 743182"/>
                <a:gd name="connsiteX4" fmla="*/ 1486365 w 1486365"/>
                <a:gd name="connsiteY4" fmla="*/ 668864 h 743182"/>
                <a:gd name="connsiteX5" fmla="*/ 1412047 w 1486365"/>
                <a:gd name="connsiteY5" fmla="*/ 743182 h 743182"/>
                <a:gd name="connsiteX6" fmla="*/ 74318 w 1486365"/>
                <a:gd name="connsiteY6" fmla="*/ 743182 h 743182"/>
                <a:gd name="connsiteX7" fmla="*/ 0 w 1486365"/>
                <a:gd name="connsiteY7" fmla="*/ 668864 h 743182"/>
                <a:gd name="connsiteX8" fmla="*/ 0 w 1486365"/>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365" h="743182">
                  <a:moveTo>
                    <a:pt x="0" y="74318"/>
                  </a:moveTo>
                  <a:cubicBezTo>
                    <a:pt x="0" y="33273"/>
                    <a:pt x="33273" y="0"/>
                    <a:pt x="74318" y="0"/>
                  </a:cubicBezTo>
                  <a:lnTo>
                    <a:pt x="1412047" y="0"/>
                  </a:lnTo>
                  <a:cubicBezTo>
                    <a:pt x="1453092" y="0"/>
                    <a:pt x="1486365" y="33273"/>
                    <a:pt x="1486365" y="74318"/>
                  </a:cubicBezTo>
                  <a:lnTo>
                    <a:pt x="1486365" y="668864"/>
                  </a:lnTo>
                  <a:cubicBezTo>
                    <a:pt x="1486365" y="709909"/>
                    <a:pt x="1453092" y="743182"/>
                    <a:pt x="1412047" y="743182"/>
                  </a:cubicBezTo>
                  <a:lnTo>
                    <a:pt x="74318" y="743182"/>
                  </a:lnTo>
                  <a:cubicBezTo>
                    <a:pt x="33273" y="743182"/>
                    <a:pt x="0" y="709909"/>
                    <a:pt x="0" y="668864"/>
                  </a:cubicBezTo>
                  <a:lnTo>
                    <a:pt x="0" y="7431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117" tIns="28117" rIns="28117" bIns="28117" numCol="1" spcCol="1270" anchor="ctr" anchorCtr="0">
              <a:noAutofit/>
            </a:bodyPr>
            <a:lstStyle/>
            <a:p>
              <a:pPr lvl="0" algn="l" defTabSz="444500" rtl="0">
                <a:lnSpc>
                  <a:spcPct val="90000"/>
                </a:lnSpc>
                <a:spcBef>
                  <a:spcPct val="0"/>
                </a:spcBef>
                <a:spcAft>
                  <a:spcPct val="35000"/>
                </a:spcAft>
              </a:pPr>
              <a:r>
                <a:rPr lang="ca-ES" sz="1000" kern="1200" noProof="0" dirty="0" smtClean="0"/>
                <a:t>Incorregut  més </a:t>
              </a:r>
              <a:r>
                <a:rPr lang="ca-ES" sz="1000" b="1" kern="1200" noProof="0" dirty="0" smtClean="0">
                  <a:solidFill>
                    <a:srgbClr val="C00000"/>
                  </a:solidFill>
                </a:rPr>
                <a:t>una nova estimació</a:t>
              </a:r>
              <a:r>
                <a:rPr lang="ca-ES" sz="1000" kern="1200" noProof="0" dirty="0" smtClean="0"/>
                <a:t> per a la resta del treball</a:t>
              </a:r>
              <a:endParaRPr lang="ca-ES" sz="1000" kern="1200" noProof="0" dirty="0"/>
            </a:p>
          </p:txBody>
        </p:sp>
        <p:sp>
          <p:nvSpPr>
            <p:cNvPr id="23" name="Freeform 22"/>
            <p:cNvSpPr/>
            <p:nvPr/>
          </p:nvSpPr>
          <p:spPr>
            <a:xfrm>
              <a:off x="6853813" y="2839359"/>
              <a:ext cx="594546" cy="38056"/>
            </a:xfrm>
            <a:custGeom>
              <a:avLst/>
              <a:gdLst>
                <a:gd name="connsiteX0" fmla="*/ 0 w 594546"/>
                <a:gd name="connsiteY0" fmla="*/ 19028 h 38056"/>
                <a:gd name="connsiteX1" fmla="*/ 594546 w 594546"/>
                <a:gd name="connsiteY1" fmla="*/ 19028 h 38056"/>
              </a:gdLst>
              <a:ahLst/>
              <a:cxnLst>
                <a:cxn ang="0">
                  <a:pos x="connsiteX0" y="connsiteY0"/>
                </a:cxn>
                <a:cxn ang="0">
                  <a:pos x="connsiteX1" y="connsiteY1"/>
                </a:cxn>
              </a:cxnLst>
              <a:rect l="l" t="t" r="r" b="b"/>
              <a:pathLst>
                <a:path w="594546" h="38056">
                  <a:moveTo>
                    <a:pt x="0" y="19028"/>
                  </a:moveTo>
                  <a:lnTo>
                    <a:pt x="594546" y="19028"/>
                  </a:lnTo>
                </a:path>
              </a:pathLst>
            </a:custGeom>
            <a:noFill/>
            <a:ln>
              <a:tailEnd type="triangle"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5109" tIns="4165" rIns="295110" bIns="4164"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24" name="Freeform 23"/>
            <p:cNvSpPr/>
            <p:nvPr/>
          </p:nvSpPr>
          <p:spPr>
            <a:xfrm>
              <a:off x="7448359" y="2486796"/>
              <a:ext cx="2196283" cy="743182"/>
            </a:xfrm>
            <a:custGeom>
              <a:avLst/>
              <a:gdLst>
                <a:gd name="connsiteX0" fmla="*/ 0 w 2196283"/>
                <a:gd name="connsiteY0" fmla="*/ 74318 h 743182"/>
                <a:gd name="connsiteX1" fmla="*/ 74318 w 2196283"/>
                <a:gd name="connsiteY1" fmla="*/ 0 h 743182"/>
                <a:gd name="connsiteX2" fmla="*/ 2121965 w 2196283"/>
                <a:gd name="connsiteY2" fmla="*/ 0 h 743182"/>
                <a:gd name="connsiteX3" fmla="*/ 2196283 w 2196283"/>
                <a:gd name="connsiteY3" fmla="*/ 74318 h 743182"/>
                <a:gd name="connsiteX4" fmla="*/ 2196283 w 2196283"/>
                <a:gd name="connsiteY4" fmla="*/ 668864 h 743182"/>
                <a:gd name="connsiteX5" fmla="*/ 2121965 w 2196283"/>
                <a:gd name="connsiteY5" fmla="*/ 743182 h 743182"/>
                <a:gd name="connsiteX6" fmla="*/ 74318 w 2196283"/>
                <a:gd name="connsiteY6" fmla="*/ 743182 h 743182"/>
                <a:gd name="connsiteX7" fmla="*/ 0 w 2196283"/>
                <a:gd name="connsiteY7" fmla="*/ 668864 h 743182"/>
                <a:gd name="connsiteX8" fmla="*/ 0 w 2196283"/>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6283" h="743182">
                  <a:moveTo>
                    <a:pt x="0" y="74318"/>
                  </a:moveTo>
                  <a:cubicBezTo>
                    <a:pt x="0" y="33273"/>
                    <a:pt x="33273" y="0"/>
                    <a:pt x="74318" y="0"/>
                  </a:cubicBezTo>
                  <a:lnTo>
                    <a:pt x="2121965" y="0"/>
                  </a:lnTo>
                  <a:cubicBezTo>
                    <a:pt x="2163010" y="0"/>
                    <a:pt x="2196283" y="33273"/>
                    <a:pt x="2196283" y="74318"/>
                  </a:cubicBezTo>
                  <a:lnTo>
                    <a:pt x="2196283" y="668864"/>
                  </a:lnTo>
                  <a:cubicBezTo>
                    <a:pt x="2196283" y="709909"/>
                    <a:pt x="2163010" y="743182"/>
                    <a:pt x="2121965" y="743182"/>
                  </a:cubicBezTo>
                  <a:lnTo>
                    <a:pt x="74318" y="743182"/>
                  </a:lnTo>
                  <a:cubicBezTo>
                    <a:pt x="33273" y="743182"/>
                    <a:pt x="0" y="709909"/>
                    <a:pt x="0" y="668864"/>
                  </a:cubicBezTo>
                  <a:lnTo>
                    <a:pt x="0" y="7431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752" tIns="28752" rIns="28752" bIns="28752" numCol="1" spcCol="1270" anchor="ctr" anchorCtr="0">
              <a:noAutofit/>
            </a:bodyPr>
            <a:lstStyle/>
            <a:p>
              <a:pPr lvl="0" algn="ctr" defTabSz="488950" rtl="0">
                <a:lnSpc>
                  <a:spcPct val="90000"/>
                </a:lnSpc>
                <a:spcBef>
                  <a:spcPct val="0"/>
                </a:spcBef>
                <a:spcAft>
                  <a:spcPct val="35000"/>
                </a:spcAft>
              </a:pPr>
              <a:r>
                <a:rPr lang="ca-ES" sz="1100" b="1" i="1" kern="1200" noProof="0" smtClean="0">
                  <a:solidFill>
                    <a:schemeClr val="accent1">
                      <a:lumMod val="50000"/>
                    </a:schemeClr>
                  </a:solidFill>
                </a:rPr>
                <a:t>EAC = AC + ETC</a:t>
              </a:r>
              <a:endParaRPr lang="ca-ES" sz="1100" kern="1200" noProof="0">
                <a:solidFill>
                  <a:schemeClr val="accent1">
                    <a:lumMod val="50000"/>
                  </a:schemeClr>
                </a:solidFill>
              </a:endParaRPr>
            </a:p>
          </p:txBody>
        </p:sp>
        <p:sp>
          <p:nvSpPr>
            <p:cNvPr id="25" name="Freeform 24"/>
            <p:cNvSpPr/>
            <p:nvPr/>
          </p:nvSpPr>
          <p:spPr>
            <a:xfrm rot="21568760">
              <a:off x="4772889" y="4023543"/>
              <a:ext cx="594570" cy="38056"/>
            </a:xfrm>
            <a:custGeom>
              <a:avLst/>
              <a:gdLst>
                <a:gd name="connsiteX0" fmla="*/ 0 w 594570"/>
                <a:gd name="connsiteY0" fmla="*/ 19028 h 38056"/>
                <a:gd name="connsiteX1" fmla="*/ 594570 w 594570"/>
                <a:gd name="connsiteY1" fmla="*/ 19028 h 38056"/>
              </a:gdLst>
              <a:ahLst/>
              <a:cxnLst>
                <a:cxn ang="0">
                  <a:pos x="connsiteX0" y="connsiteY0"/>
                </a:cxn>
                <a:cxn ang="0">
                  <a:pos x="connsiteX1" y="connsiteY1"/>
                </a:cxn>
              </a:cxnLst>
              <a:rect l="l" t="t" r="r" b="b"/>
              <a:pathLst>
                <a:path w="594570" h="38056">
                  <a:moveTo>
                    <a:pt x="0" y="19028"/>
                  </a:moveTo>
                  <a:lnTo>
                    <a:pt x="594570" y="190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5121" tIns="4164" rIns="295120" bIns="4164"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26" name="Freeform 25"/>
            <p:cNvSpPr/>
            <p:nvPr/>
          </p:nvSpPr>
          <p:spPr>
            <a:xfrm>
              <a:off x="5367447" y="3668278"/>
              <a:ext cx="1486365" cy="743182"/>
            </a:xfrm>
            <a:custGeom>
              <a:avLst/>
              <a:gdLst>
                <a:gd name="connsiteX0" fmla="*/ 0 w 1486365"/>
                <a:gd name="connsiteY0" fmla="*/ 74318 h 743182"/>
                <a:gd name="connsiteX1" fmla="*/ 74318 w 1486365"/>
                <a:gd name="connsiteY1" fmla="*/ 0 h 743182"/>
                <a:gd name="connsiteX2" fmla="*/ 1412047 w 1486365"/>
                <a:gd name="connsiteY2" fmla="*/ 0 h 743182"/>
                <a:gd name="connsiteX3" fmla="*/ 1486365 w 1486365"/>
                <a:gd name="connsiteY3" fmla="*/ 74318 h 743182"/>
                <a:gd name="connsiteX4" fmla="*/ 1486365 w 1486365"/>
                <a:gd name="connsiteY4" fmla="*/ 668864 h 743182"/>
                <a:gd name="connsiteX5" fmla="*/ 1412047 w 1486365"/>
                <a:gd name="connsiteY5" fmla="*/ 743182 h 743182"/>
                <a:gd name="connsiteX6" fmla="*/ 74318 w 1486365"/>
                <a:gd name="connsiteY6" fmla="*/ 743182 h 743182"/>
                <a:gd name="connsiteX7" fmla="*/ 0 w 1486365"/>
                <a:gd name="connsiteY7" fmla="*/ 668864 h 743182"/>
                <a:gd name="connsiteX8" fmla="*/ 0 w 1486365"/>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365" h="743182">
                  <a:moveTo>
                    <a:pt x="0" y="74318"/>
                  </a:moveTo>
                  <a:cubicBezTo>
                    <a:pt x="0" y="33273"/>
                    <a:pt x="33273" y="0"/>
                    <a:pt x="74318" y="0"/>
                  </a:cubicBezTo>
                  <a:lnTo>
                    <a:pt x="1412047" y="0"/>
                  </a:lnTo>
                  <a:cubicBezTo>
                    <a:pt x="1453092" y="0"/>
                    <a:pt x="1486365" y="33273"/>
                    <a:pt x="1486365" y="74318"/>
                  </a:cubicBezTo>
                  <a:lnTo>
                    <a:pt x="1486365" y="668864"/>
                  </a:lnTo>
                  <a:cubicBezTo>
                    <a:pt x="1486365" y="709909"/>
                    <a:pt x="1453092" y="743182"/>
                    <a:pt x="1412047" y="743182"/>
                  </a:cubicBezTo>
                  <a:lnTo>
                    <a:pt x="74318" y="743182"/>
                  </a:lnTo>
                  <a:cubicBezTo>
                    <a:pt x="33273" y="743182"/>
                    <a:pt x="0" y="709909"/>
                    <a:pt x="0" y="668864"/>
                  </a:cubicBezTo>
                  <a:lnTo>
                    <a:pt x="0" y="7431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117" tIns="28117" rIns="28117" bIns="28117" numCol="1" spcCol="1270" anchor="ctr" anchorCtr="0">
              <a:noAutofit/>
            </a:bodyPr>
            <a:lstStyle/>
            <a:p>
              <a:pPr lvl="0" algn="l" defTabSz="444500" rtl="0">
                <a:lnSpc>
                  <a:spcPct val="90000"/>
                </a:lnSpc>
                <a:spcBef>
                  <a:spcPct val="0"/>
                </a:spcBef>
                <a:spcAft>
                  <a:spcPct val="35000"/>
                </a:spcAft>
              </a:pPr>
              <a:r>
                <a:rPr lang="ca-ES" sz="1000" kern="1200" noProof="0" dirty="0" smtClean="0"/>
                <a:t>Incorregut més </a:t>
              </a:r>
              <a:r>
                <a:rPr lang="ca-ES" sz="1000" b="1" kern="1200" noProof="0" dirty="0" smtClean="0">
                  <a:solidFill>
                    <a:srgbClr val="C00000"/>
                  </a:solidFill>
                </a:rPr>
                <a:t>la resta del pressupost</a:t>
              </a:r>
              <a:endParaRPr lang="ca-ES" sz="1000" b="1" kern="1200" noProof="0" dirty="0">
                <a:solidFill>
                  <a:srgbClr val="C00000"/>
                </a:solidFill>
              </a:endParaRPr>
            </a:p>
          </p:txBody>
        </p:sp>
        <p:sp>
          <p:nvSpPr>
            <p:cNvPr id="27" name="Freeform 26"/>
            <p:cNvSpPr/>
            <p:nvPr/>
          </p:nvSpPr>
          <p:spPr>
            <a:xfrm>
              <a:off x="6853813" y="4020841"/>
              <a:ext cx="594546" cy="38056"/>
            </a:xfrm>
            <a:custGeom>
              <a:avLst/>
              <a:gdLst>
                <a:gd name="connsiteX0" fmla="*/ 0 w 594546"/>
                <a:gd name="connsiteY0" fmla="*/ 19028 h 38056"/>
                <a:gd name="connsiteX1" fmla="*/ 594546 w 594546"/>
                <a:gd name="connsiteY1" fmla="*/ 19028 h 38056"/>
              </a:gdLst>
              <a:ahLst/>
              <a:cxnLst>
                <a:cxn ang="0">
                  <a:pos x="connsiteX0" y="connsiteY0"/>
                </a:cxn>
                <a:cxn ang="0">
                  <a:pos x="connsiteX1" y="connsiteY1"/>
                </a:cxn>
              </a:cxnLst>
              <a:rect l="l" t="t" r="r" b="b"/>
              <a:pathLst>
                <a:path w="594546" h="38056">
                  <a:moveTo>
                    <a:pt x="0" y="19028"/>
                  </a:moveTo>
                  <a:lnTo>
                    <a:pt x="594546" y="19028"/>
                  </a:lnTo>
                </a:path>
              </a:pathLst>
            </a:custGeom>
            <a:noFill/>
            <a:ln>
              <a:tailEnd type="triangle"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5109" tIns="4165" rIns="295110" bIns="4164"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28" name="Freeform 27"/>
            <p:cNvSpPr/>
            <p:nvPr/>
          </p:nvSpPr>
          <p:spPr>
            <a:xfrm>
              <a:off x="7448359" y="3668278"/>
              <a:ext cx="2183158" cy="743182"/>
            </a:xfrm>
            <a:custGeom>
              <a:avLst/>
              <a:gdLst>
                <a:gd name="connsiteX0" fmla="*/ 0 w 2183158"/>
                <a:gd name="connsiteY0" fmla="*/ 74318 h 743182"/>
                <a:gd name="connsiteX1" fmla="*/ 74318 w 2183158"/>
                <a:gd name="connsiteY1" fmla="*/ 0 h 743182"/>
                <a:gd name="connsiteX2" fmla="*/ 2108840 w 2183158"/>
                <a:gd name="connsiteY2" fmla="*/ 0 h 743182"/>
                <a:gd name="connsiteX3" fmla="*/ 2183158 w 2183158"/>
                <a:gd name="connsiteY3" fmla="*/ 74318 h 743182"/>
                <a:gd name="connsiteX4" fmla="*/ 2183158 w 2183158"/>
                <a:gd name="connsiteY4" fmla="*/ 668864 h 743182"/>
                <a:gd name="connsiteX5" fmla="*/ 2108840 w 2183158"/>
                <a:gd name="connsiteY5" fmla="*/ 743182 h 743182"/>
                <a:gd name="connsiteX6" fmla="*/ 74318 w 2183158"/>
                <a:gd name="connsiteY6" fmla="*/ 743182 h 743182"/>
                <a:gd name="connsiteX7" fmla="*/ 0 w 2183158"/>
                <a:gd name="connsiteY7" fmla="*/ 668864 h 743182"/>
                <a:gd name="connsiteX8" fmla="*/ 0 w 2183158"/>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3158" h="743182">
                  <a:moveTo>
                    <a:pt x="0" y="74318"/>
                  </a:moveTo>
                  <a:cubicBezTo>
                    <a:pt x="0" y="33273"/>
                    <a:pt x="33273" y="0"/>
                    <a:pt x="74318" y="0"/>
                  </a:cubicBezTo>
                  <a:lnTo>
                    <a:pt x="2108840" y="0"/>
                  </a:lnTo>
                  <a:cubicBezTo>
                    <a:pt x="2149885" y="0"/>
                    <a:pt x="2183158" y="33273"/>
                    <a:pt x="2183158" y="74318"/>
                  </a:cubicBezTo>
                  <a:lnTo>
                    <a:pt x="2183158" y="668864"/>
                  </a:lnTo>
                  <a:cubicBezTo>
                    <a:pt x="2183158" y="709909"/>
                    <a:pt x="2149885" y="743182"/>
                    <a:pt x="2108840" y="743182"/>
                  </a:cubicBezTo>
                  <a:lnTo>
                    <a:pt x="74318" y="743182"/>
                  </a:lnTo>
                  <a:cubicBezTo>
                    <a:pt x="33273" y="743182"/>
                    <a:pt x="0" y="709909"/>
                    <a:pt x="0" y="668864"/>
                  </a:cubicBezTo>
                  <a:lnTo>
                    <a:pt x="0" y="7431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752" tIns="28752" rIns="28752" bIns="28752" numCol="1" spcCol="1270" anchor="ctr" anchorCtr="0">
              <a:noAutofit/>
            </a:bodyPr>
            <a:lstStyle/>
            <a:p>
              <a:pPr lvl="0" algn="ctr" defTabSz="488950" rtl="0">
                <a:lnSpc>
                  <a:spcPct val="90000"/>
                </a:lnSpc>
                <a:spcBef>
                  <a:spcPct val="0"/>
                </a:spcBef>
                <a:spcAft>
                  <a:spcPct val="35000"/>
                </a:spcAft>
              </a:pPr>
              <a:r>
                <a:rPr lang="ca-ES" sz="1100" b="1" i="1" kern="1200" noProof="0" smtClean="0">
                  <a:solidFill>
                    <a:schemeClr val="accent1">
                      <a:lumMod val="50000"/>
                    </a:schemeClr>
                  </a:solidFill>
                </a:rPr>
                <a:t>EAC = AC + (BAC - EV)</a:t>
              </a:r>
              <a:endParaRPr lang="ca-ES" sz="1100" kern="1200" noProof="0">
                <a:solidFill>
                  <a:schemeClr val="accent1">
                    <a:lumMod val="50000"/>
                  </a:schemeClr>
                </a:solidFill>
              </a:endParaRPr>
            </a:p>
          </p:txBody>
        </p:sp>
        <p:sp>
          <p:nvSpPr>
            <p:cNvPr id="29" name="Freeform 28"/>
            <p:cNvSpPr/>
            <p:nvPr/>
          </p:nvSpPr>
          <p:spPr>
            <a:xfrm rot="3665842">
              <a:off x="4455113" y="4564695"/>
              <a:ext cx="1230122" cy="38056"/>
            </a:xfrm>
            <a:custGeom>
              <a:avLst/>
              <a:gdLst>
                <a:gd name="connsiteX0" fmla="*/ 0 w 1230122"/>
                <a:gd name="connsiteY0" fmla="*/ 19028 h 38056"/>
                <a:gd name="connsiteX1" fmla="*/ 1230122 w 1230122"/>
                <a:gd name="connsiteY1" fmla="*/ 19028 h 38056"/>
              </a:gdLst>
              <a:ahLst/>
              <a:cxnLst>
                <a:cxn ang="0">
                  <a:pos x="connsiteX0" y="connsiteY0"/>
                </a:cxn>
                <a:cxn ang="0">
                  <a:pos x="connsiteX1" y="connsiteY1"/>
                </a:cxn>
              </a:cxnLst>
              <a:rect l="l" t="t" r="r" b="b"/>
              <a:pathLst>
                <a:path w="1230122" h="38056">
                  <a:moveTo>
                    <a:pt x="0" y="19028"/>
                  </a:moveTo>
                  <a:lnTo>
                    <a:pt x="1230122" y="1902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97008" tIns="-11725" rIns="597007" bIns="-11725"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30" name="Freeform 29"/>
            <p:cNvSpPr/>
            <p:nvPr/>
          </p:nvSpPr>
          <p:spPr>
            <a:xfrm>
              <a:off x="5367447" y="4690660"/>
              <a:ext cx="1486365" cy="863028"/>
            </a:xfrm>
            <a:custGeom>
              <a:avLst/>
              <a:gdLst>
                <a:gd name="connsiteX0" fmla="*/ 0 w 1486365"/>
                <a:gd name="connsiteY0" fmla="*/ 86303 h 863028"/>
                <a:gd name="connsiteX1" fmla="*/ 86303 w 1486365"/>
                <a:gd name="connsiteY1" fmla="*/ 0 h 863028"/>
                <a:gd name="connsiteX2" fmla="*/ 1400062 w 1486365"/>
                <a:gd name="connsiteY2" fmla="*/ 0 h 863028"/>
                <a:gd name="connsiteX3" fmla="*/ 1486365 w 1486365"/>
                <a:gd name="connsiteY3" fmla="*/ 86303 h 863028"/>
                <a:gd name="connsiteX4" fmla="*/ 1486365 w 1486365"/>
                <a:gd name="connsiteY4" fmla="*/ 776725 h 863028"/>
                <a:gd name="connsiteX5" fmla="*/ 1400062 w 1486365"/>
                <a:gd name="connsiteY5" fmla="*/ 863028 h 863028"/>
                <a:gd name="connsiteX6" fmla="*/ 86303 w 1486365"/>
                <a:gd name="connsiteY6" fmla="*/ 863028 h 863028"/>
                <a:gd name="connsiteX7" fmla="*/ 0 w 1486365"/>
                <a:gd name="connsiteY7" fmla="*/ 776725 h 863028"/>
                <a:gd name="connsiteX8" fmla="*/ 0 w 1486365"/>
                <a:gd name="connsiteY8" fmla="*/ 86303 h 86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365" h="863028">
                  <a:moveTo>
                    <a:pt x="0" y="86303"/>
                  </a:moveTo>
                  <a:cubicBezTo>
                    <a:pt x="0" y="38639"/>
                    <a:pt x="38639" y="0"/>
                    <a:pt x="86303" y="0"/>
                  </a:cubicBezTo>
                  <a:lnTo>
                    <a:pt x="1400062" y="0"/>
                  </a:lnTo>
                  <a:cubicBezTo>
                    <a:pt x="1447726" y="0"/>
                    <a:pt x="1486365" y="38639"/>
                    <a:pt x="1486365" y="86303"/>
                  </a:cubicBezTo>
                  <a:lnTo>
                    <a:pt x="1486365" y="776725"/>
                  </a:lnTo>
                  <a:cubicBezTo>
                    <a:pt x="1486365" y="824389"/>
                    <a:pt x="1447726" y="863028"/>
                    <a:pt x="1400062" y="863028"/>
                  </a:cubicBezTo>
                  <a:lnTo>
                    <a:pt x="86303" y="863028"/>
                  </a:lnTo>
                  <a:cubicBezTo>
                    <a:pt x="38639" y="863028"/>
                    <a:pt x="0" y="824389"/>
                    <a:pt x="0" y="776725"/>
                  </a:cubicBezTo>
                  <a:lnTo>
                    <a:pt x="0" y="8630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1627" tIns="31627" rIns="31627" bIns="31627" numCol="1" spcCol="1270" anchor="ctr" anchorCtr="0">
              <a:noAutofit/>
            </a:bodyPr>
            <a:lstStyle/>
            <a:p>
              <a:pPr lvl="0" algn="l" defTabSz="444500" rtl="0">
                <a:lnSpc>
                  <a:spcPct val="90000"/>
                </a:lnSpc>
                <a:spcBef>
                  <a:spcPct val="0"/>
                </a:spcBef>
                <a:spcAft>
                  <a:spcPct val="35000"/>
                </a:spcAft>
              </a:pPr>
              <a:r>
                <a:rPr lang="ca-ES" sz="1000" kern="1200" noProof="0" dirty="0" smtClean="0"/>
                <a:t>Incorregut més la resta del pressupost </a:t>
              </a:r>
              <a:r>
                <a:rPr lang="ca-ES" sz="1000" b="1" kern="1200" noProof="0" dirty="0" smtClean="0">
                  <a:solidFill>
                    <a:srgbClr val="C00000"/>
                  </a:solidFill>
                </a:rPr>
                <a:t>modificat pel rendiment de costos fins a la data</a:t>
              </a:r>
              <a:endParaRPr lang="ca-ES" sz="1000" b="1" kern="1200" noProof="0" dirty="0">
                <a:solidFill>
                  <a:srgbClr val="C00000"/>
                </a:solidFill>
              </a:endParaRPr>
            </a:p>
          </p:txBody>
        </p:sp>
        <p:sp>
          <p:nvSpPr>
            <p:cNvPr id="31" name="Freeform 30"/>
            <p:cNvSpPr/>
            <p:nvPr/>
          </p:nvSpPr>
          <p:spPr>
            <a:xfrm>
              <a:off x="6853813" y="5103146"/>
              <a:ext cx="594546" cy="38056"/>
            </a:xfrm>
            <a:custGeom>
              <a:avLst/>
              <a:gdLst>
                <a:gd name="connsiteX0" fmla="*/ 0 w 594546"/>
                <a:gd name="connsiteY0" fmla="*/ 19028 h 38056"/>
                <a:gd name="connsiteX1" fmla="*/ 594546 w 594546"/>
                <a:gd name="connsiteY1" fmla="*/ 19028 h 38056"/>
              </a:gdLst>
              <a:ahLst/>
              <a:cxnLst>
                <a:cxn ang="0">
                  <a:pos x="connsiteX0" y="connsiteY0"/>
                </a:cxn>
                <a:cxn ang="0">
                  <a:pos x="connsiteX1" y="connsiteY1"/>
                </a:cxn>
              </a:cxnLst>
              <a:rect l="l" t="t" r="r" b="b"/>
              <a:pathLst>
                <a:path w="594546" h="38056">
                  <a:moveTo>
                    <a:pt x="0" y="19028"/>
                  </a:moveTo>
                  <a:lnTo>
                    <a:pt x="594546" y="19028"/>
                  </a:lnTo>
                </a:path>
              </a:pathLst>
            </a:custGeom>
            <a:noFill/>
            <a:ln>
              <a:tailEnd type="triangle"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95109" tIns="4164" rIns="295110" bIns="4165" numCol="1" spcCol="1270" anchor="ctr" anchorCtr="0">
              <a:noAutofit/>
            </a:bodyPr>
            <a:lstStyle/>
            <a:p>
              <a:pPr lvl="0" algn="ctr" defTabSz="444500">
                <a:lnSpc>
                  <a:spcPct val="90000"/>
                </a:lnSpc>
                <a:spcBef>
                  <a:spcPct val="0"/>
                </a:spcBef>
                <a:spcAft>
                  <a:spcPct val="35000"/>
                </a:spcAft>
              </a:pPr>
              <a:endParaRPr lang="ca-ES" sz="1000" kern="1200" noProof="0"/>
            </a:p>
          </p:txBody>
        </p:sp>
        <p:sp>
          <p:nvSpPr>
            <p:cNvPr id="32" name="Freeform 31"/>
            <p:cNvSpPr/>
            <p:nvPr/>
          </p:nvSpPr>
          <p:spPr>
            <a:xfrm>
              <a:off x="7448359" y="4750583"/>
              <a:ext cx="2191289" cy="743182"/>
            </a:xfrm>
            <a:custGeom>
              <a:avLst/>
              <a:gdLst>
                <a:gd name="connsiteX0" fmla="*/ 0 w 2191289"/>
                <a:gd name="connsiteY0" fmla="*/ 74318 h 743182"/>
                <a:gd name="connsiteX1" fmla="*/ 74318 w 2191289"/>
                <a:gd name="connsiteY1" fmla="*/ 0 h 743182"/>
                <a:gd name="connsiteX2" fmla="*/ 2116971 w 2191289"/>
                <a:gd name="connsiteY2" fmla="*/ 0 h 743182"/>
                <a:gd name="connsiteX3" fmla="*/ 2191289 w 2191289"/>
                <a:gd name="connsiteY3" fmla="*/ 74318 h 743182"/>
                <a:gd name="connsiteX4" fmla="*/ 2191289 w 2191289"/>
                <a:gd name="connsiteY4" fmla="*/ 668864 h 743182"/>
                <a:gd name="connsiteX5" fmla="*/ 2116971 w 2191289"/>
                <a:gd name="connsiteY5" fmla="*/ 743182 h 743182"/>
                <a:gd name="connsiteX6" fmla="*/ 74318 w 2191289"/>
                <a:gd name="connsiteY6" fmla="*/ 743182 h 743182"/>
                <a:gd name="connsiteX7" fmla="*/ 0 w 2191289"/>
                <a:gd name="connsiteY7" fmla="*/ 668864 h 743182"/>
                <a:gd name="connsiteX8" fmla="*/ 0 w 2191289"/>
                <a:gd name="connsiteY8" fmla="*/ 74318 h 74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1289" h="743182">
                  <a:moveTo>
                    <a:pt x="0" y="74318"/>
                  </a:moveTo>
                  <a:cubicBezTo>
                    <a:pt x="0" y="33273"/>
                    <a:pt x="33273" y="0"/>
                    <a:pt x="74318" y="0"/>
                  </a:cubicBezTo>
                  <a:lnTo>
                    <a:pt x="2116971" y="0"/>
                  </a:lnTo>
                  <a:cubicBezTo>
                    <a:pt x="2158016" y="0"/>
                    <a:pt x="2191289" y="33273"/>
                    <a:pt x="2191289" y="74318"/>
                  </a:cubicBezTo>
                  <a:lnTo>
                    <a:pt x="2191289" y="668864"/>
                  </a:lnTo>
                  <a:cubicBezTo>
                    <a:pt x="2191289" y="709909"/>
                    <a:pt x="2158016" y="743182"/>
                    <a:pt x="2116971" y="743182"/>
                  </a:cubicBezTo>
                  <a:lnTo>
                    <a:pt x="74318" y="743182"/>
                  </a:lnTo>
                  <a:cubicBezTo>
                    <a:pt x="33273" y="743182"/>
                    <a:pt x="0" y="709909"/>
                    <a:pt x="0" y="668864"/>
                  </a:cubicBezTo>
                  <a:lnTo>
                    <a:pt x="0" y="74318"/>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8752" tIns="28752" rIns="28752" bIns="28752" numCol="1" spcCol="1270" anchor="ctr" anchorCtr="0">
              <a:noAutofit/>
            </a:bodyPr>
            <a:lstStyle/>
            <a:p>
              <a:pPr lvl="0" algn="ctr" defTabSz="488950" rtl="0">
                <a:lnSpc>
                  <a:spcPct val="90000"/>
                </a:lnSpc>
                <a:spcBef>
                  <a:spcPct val="0"/>
                </a:spcBef>
                <a:spcAft>
                  <a:spcPct val="35000"/>
                </a:spcAft>
              </a:pPr>
              <a:r>
                <a:rPr lang="ca-ES" sz="1100" b="1" i="1" kern="1200" noProof="0" smtClean="0">
                  <a:solidFill>
                    <a:schemeClr val="accent1">
                      <a:lumMod val="50000"/>
                    </a:schemeClr>
                  </a:solidFill>
                </a:rPr>
                <a:t>EAC = AC + (BAC - EV) / CPI</a:t>
              </a:r>
              <a:endParaRPr lang="ca-ES" sz="1100" kern="1200" noProof="0">
                <a:solidFill>
                  <a:schemeClr val="accent1">
                    <a:lumMod val="50000"/>
                  </a:schemeClr>
                </a:solidFill>
              </a:endParaRPr>
            </a:p>
          </p:txBody>
        </p:sp>
      </p:grpSp>
      <p:graphicFrame>
        <p:nvGraphicFramePr>
          <p:cNvPr id="15" name="6 Diagrama"/>
          <p:cNvGraphicFramePr/>
          <p:nvPr>
            <p:extLst>
              <p:ext uri="{D42A27DB-BD31-4B8C-83A1-F6EECF244321}">
                <p14:modId xmlns:p14="http://schemas.microsoft.com/office/powerpoint/2010/main" val="3750717213"/>
              </p:ext>
            </p:extLst>
          </p:nvPr>
        </p:nvGraphicFramePr>
        <p:xfrm>
          <a:off x="3238999" y="1080526"/>
          <a:ext cx="6368142" cy="95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QuadreDeText 8"/>
          <p:cNvSpPr txBox="1"/>
          <p:nvPr/>
        </p:nvSpPr>
        <p:spPr>
          <a:xfrm>
            <a:off x="391484" y="1557580"/>
            <a:ext cx="2715894" cy="983873"/>
          </a:xfrm>
          <a:prstGeom prst="cloud">
            <a:avLst/>
          </a:prstGeom>
          <a:solidFill>
            <a:schemeClr val="bg1">
              <a:lumMod val="95000"/>
            </a:schemeClr>
          </a:solidFill>
          <a:ln>
            <a:solidFill>
              <a:schemeClr val="accent1">
                <a:lumMod val="75000"/>
              </a:schemeClr>
            </a:solidFill>
          </a:ln>
        </p:spPr>
        <p:txBody>
          <a:bodyPr wrap="square" rtlCol="0">
            <a:spAutoFit/>
          </a:bodyPr>
          <a:lstStyle/>
          <a:p>
            <a:pPr lvl="0"/>
            <a:r>
              <a:rPr lang="es-ES_tradnl" sz="1200" b="1" i="1" dirty="0" smtClean="0">
                <a:solidFill>
                  <a:schemeClr val="accent1">
                    <a:lumMod val="50000"/>
                  </a:schemeClr>
                </a:solidFill>
              </a:rPr>
              <a:t>BAC : </a:t>
            </a:r>
            <a:r>
              <a:rPr lang="en-GB" sz="1200" i="1" dirty="0" smtClean="0"/>
              <a:t>(</a:t>
            </a:r>
            <a:r>
              <a:rPr lang="en-GB" sz="1200" b="1" i="1" dirty="0" smtClean="0"/>
              <a:t>B</a:t>
            </a:r>
            <a:r>
              <a:rPr lang="en-GB" sz="1200" i="1" dirty="0" smtClean="0"/>
              <a:t>udgeted cost </a:t>
            </a:r>
            <a:r>
              <a:rPr lang="en-GB" sz="1200" b="1" i="1" dirty="0" smtClean="0"/>
              <a:t>a</a:t>
            </a:r>
            <a:r>
              <a:rPr lang="en-GB" sz="1200" i="1" dirty="0" smtClean="0"/>
              <a:t>t </a:t>
            </a:r>
            <a:r>
              <a:rPr lang="en-GB" sz="1200" b="1" i="1" dirty="0" smtClean="0"/>
              <a:t>c</a:t>
            </a:r>
            <a:r>
              <a:rPr lang="en-GB" sz="1200" i="1" dirty="0" smtClean="0"/>
              <a:t>ompletion)</a:t>
            </a:r>
          </a:p>
          <a:p>
            <a:pPr lvl="0">
              <a:spcBef>
                <a:spcPts val="0"/>
              </a:spcBef>
            </a:pPr>
            <a:r>
              <a:rPr lang="ca-ES" sz="1200" i="1" dirty="0" smtClean="0"/>
              <a:t>Pressupost inicial</a:t>
            </a:r>
            <a:endParaRPr lang="ca-ES" sz="1200" dirty="0"/>
          </a:p>
        </p:txBody>
      </p:sp>
      <p:sp>
        <p:nvSpPr>
          <p:cNvPr id="17" name="QuadreDeText 9"/>
          <p:cNvSpPr txBox="1"/>
          <p:nvPr/>
        </p:nvSpPr>
        <p:spPr>
          <a:xfrm>
            <a:off x="272084" y="2790343"/>
            <a:ext cx="3013355" cy="1264980"/>
          </a:xfrm>
          <a:prstGeom prst="cloud">
            <a:avLst/>
          </a:prstGeom>
          <a:solidFill>
            <a:schemeClr val="bg1">
              <a:lumMod val="95000"/>
            </a:schemeClr>
          </a:solidFill>
          <a:ln>
            <a:solidFill>
              <a:schemeClr val="accent1">
                <a:lumMod val="75000"/>
              </a:schemeClr>
            </a:solidFill>
          </a:ln>
        </p:spPr>
        <p:txBody>
          <a:bodyPr wrap="square" rtlCol="0">
            <a:spAutoFit/>
          </a:bodyPr>
          <a:lstStyle/>
          <a:p>
            <a:pPr lvl="0">
              <a:spcBef>
                <a:spcPts val="0"/>
              </a:spcBef>
            </a:pPr>
            <a:r>
              <a:rPr lang="ca-ES" sz="1200" b="1" i="1" dirty="0" smtClean="0">
                <a:solidFill>
                  <a:schemeClr val="accent1">
                    <a:lumMod val="50000"/>
                  </a:schemeClr>
                </a:solidFill>
              </a:rPr>
              <a:t>ETC</a:t>
            </a:r>
            <a:r>
              <a:rPr lang="ca-ES" sz="1200" dirty="0" smtClean="0">
                <a:solidFill>
                  <a:schemeClr val="accent1">
                    <a:lumMod val="50000"/>
                  </a:schemeClr>
                </a:solidFill>
              </a:rPr>
              <a:t> : </a:t>
            </a:r>
            <a:r>
              <a:rPr lang="ca-ES" sz="1200" i="1" dirty="0" smtClean="0"/>
              <a:t>(</a:t>
            </a:r>
            <a:r>
              <a:rPr lang="ca-ES" sz="1200" b="1" i="1" dirty="0" err="1" smtClean="0"/>
              <a:t>E</a:t>
            </a:r>
            <a:r>
              <a:rPr lang="ca-ES" sz="1200" i="1" dirty="0" err="1" smtClean="0"/>
              <a:t>stimated</a:t>
            </a:r>
            <a:r>
              <a:rPr lang="ca-ES" sz="1200" i="1" dirty="0" smtClean="0"/>
              <a:t> cost </a:t>
            </a:r>
            <a:r>
              <a:rPr lang="ca-ES" sz="1200" b="1" i="1" dirty="0" smtClean="0"/>
              <a:t>t</a:t>
            </a:r>
            <a:r>
              <a:rPr lang="ca-ES" sz="1200" i="1" dirty="0" smtClean="0"/>
              <a:t>o </a:t>
            </a:r>
            <a:r>
              <a:rPr lang="ca-ES" sz="1200" b="1" i="1" dirty="0" err="1" smtClean="0"/>
              <a:t>c</a:t>
            </a:r>
            <a:r>
              <a:rPr lang="ca-ES" sz="1200" i="1" dirty="0" err="1" smtClean="0"/>
              <a:t>omplete</a:t>
            </a:r>
            <a:r>
              <a:rPr lang="ca-ES" sz="1200" i="1" dirty="0" smtClean="0"/>
              <a:t>)</a:t>
            </a:r>
            <a:r>
              <a:rPr lang="ca-ES" sz="1200" dirty="0" smtClean="0"/>
              <a:t> </a:t>
            </a:r>
          </a:p>
          <a:p>
            <a:pPr lvl="0">
              <a:spcBef>
                <a:spcPts val="0"/>
              </a:spcBef>
            </a:pPr>
            <a:r>
              <a:rPr lang="ca-ES" sz="1200" dirty="0" smtClean="0"/>
              <a:t>Cost estimat per completar el projecte</a:t>
            </a:r>
            <a:endParaRPr lang="ca-ES" sz="1200" dirty="0"/>
          </a:p>
        </p:txBody>
      </p:sp>
      <p:sp>
        <p:nvSpPr>
          <p:cNvPr id="18" name="QuadreDeText 11"/>
          <p:cNvSpPr txBox="1"/>
          <p:nvPr/>
        </p:nvSpPr>
        <p:spPr>
          <a:xfrm>
            <a:off x="391485" y="4647003"/>
            <a:ext cx="2785468" cy="1264980"/>
          </a:xfrm>
          <a:prstGeom prst="cloud">
            <a:avLst/>
          </a:prstGeom>
          <a:solidFill>
            <a:schemeClr val="bg1">
              <a:lumMod val="95000"/>
            </a:schemeClr>
          </a:solidFill>
          <a:ln>
            <a:solidFill>
              <a:schemeClr val="accent1">
                <a:lumMod val="75000"/>
              </a:schemeClr>
            </a:solidFill>
          </a:ln>
        </p:spPr>
        <p:txBody>
          <a:bodyPr wrap="square" rtlCol="0">
            <a:spAutoFit/>
          </a:bodyPr>
          <a:lstStyle/>
          <a:p>
            <a:pPr lvl="0"/>
            <a:r>
              <a:rPr lang="ca-ES" sz="1200" b="1" i="1" dirty="0" smtClean="0">
                <a:solidFill>
                  <a:schemeClr val="accent1">
                    <a:lumMod val="50000"/>
                  </a:schemeClr>
                </a:solidFill>
              </a:rPr>
              <a:t>EAC</a:t>
            </a:r>
            <a:r>
              <a:rPr lang="ca-ES" sz="1200" dirty="0" smtClean="0">
                <a:solidFill>
                  <a:schemeClr val="accent1">
                    <a:lumMod val="50000"/>
                  </a:schemeClr>
                </a:solidFill>
              </a:rPr>
              <a:t> : </a:t>
            </a:r>
            <a:r>
              <a:rPr lang="ca-ES" sz="1200" i="1" dirty="0" smtClean="0"/>
              <a:t>(</a:t>
            </a:r>
            <a:r>
              <a:rPr lang="ca-ES" sz="1200" b="1" i="1" dirty="0" err="1" smtClean="0"/>
              <a:t>E</a:t>
            </a:r>
            <a:r>
              <a:rPr lang="ca-ES" sz="1200" i="1" dirty="0" err="1" smtClean="0"/>
              <a:t>stimated</a:t>
            </a:r>
            <a:r>
              <a:rPr lang="ca-ES" sz="1200" i="1" dirty="0" smtClean="0"/>
              <a:t> cost </a:t>
            </a:r>
            <a:r>
              <a:rPr lang="ca-ES" sz="1200" b="1" i="1" dirty="0" err="1" smtClean="0"/>
              <a:t>a</a:t>
            </a:r>
            <a:r>
              <a:rPr lang="ca-ES" sz="1200" i="1" dirty="0" err="1" smtClean="0"/>
              <a:t>t</a:t>
            </a:r>
            <a:r>
              <a:rPr lang="ca-ES" sz="1200" i="1" dirty="0" smtClean="0"/>
              <a:t> </a:t>
            </a:r>
            <a:r>
              <a:rPr lang="ca-ES" sz="1200" b="1" i="1" dirty="0" err="1" smtClean="0"/>
              <a:t>c</a:t>
            </a:r>
            <a:r>
              <a:rPr lang="ca-ES" sz="1200" i="1" dirty="0" err="1" smtClean="0"/>
              <a:t>ompletion</a:t>
            </a:r>
            <a:r>
              <a:rPr lang="ca-ES" sz="1200" i="1" dirty="0" smtClean="0"/>
              <a:t>)</a:t>
            </a:r>
            <a:r>
              <a:rPr lang="ca-ES" sz="1200" dirty="0" smtClean="0"/>
              <a:t> </a:t>
            </a:r>
          </a:p>
          <a:p>
            <a:pPr lvl="0">
              <a:spcBef>
                <a:spcPts val="0"/>
              </a:spcBef>
            </a:pPr>
            <a:r>
              <a:rPr lang="ca-ES" sz="1200" dirty="0" smtClean="0"/>
              <a:t>Cost estimat total del projecte</a:t>
            </a:r>
            <a:endParaRPr lang="ca-ES" sz="1200" dirty="0"/>
          </a:p>
        </p:txBody>
      </p:sp>
      <p:sp>
        <p:nvSpPr>
          <p:cNvPr id="19" name="QuadreDeText 12"/>
          <p:cNvSpPr txBox="1"/>
          <p:nvPr/>
        </p:nvSpPr>
        <p:spPr>
          <a:xfrm>
            <a:off x="1334986" y="2365113"/>
            <a:ext cx="797626" cy="430887"/>
          </a:xfrm>
          <a:prstGeom prst="rect">
            <a:avLst/>
          </a:prstGeom>
          <a:noFill/>
        </p:spPr>
        <p:txBody>
          <a:bodyPr wrap="square" rtlCol="0">
            <a:spAutoFit/>
          </a:bodyPr>
          <a:lstStyle/>
          <a:p>
            <a:endParaRPr lang="ca-ES" dirty="0"/>
          </a:p>
        </p:txBody>
      </p:sp>
      <p:graphicFrame>
        <p:nvGraphicFramePr>
          <p:cNvPr id="20" name="Diagrama 14"/>
          <p:cNvGraphicFramePr/>
          <p:nvPr>
            <p:extLst>
              <p:ext uri="{D42A27DB-BD31-4B8C-83A1-F6EECF244321}">
                <p14:modId xmlns:p14="http://schemas.microsoft.com/office/powerpoint/2010/main" val="1180278359"/>
              </p:ext>
            </p:extLst>
          </p:nvPr>
        </p:nvGraphicFramePr>
        <p:xfrm>
          <a:off x="7497292" y="5963339"/>
          <a:ext cx="2109849" cy="5522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3" name="Isosceles Triangle 32"/>
          <p:cNvSpPr/>
          <p:nvPr/>
        </p:nvSpPr>
        <p:spPr bwMode="auto">
          <a:xfrm rot="10800000">
            <a:off x="8359791" y="564364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58804080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208</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 Mètode del valor guanyat (EVM) </a:t>
            </a:r>
            <a:br>
              <a:rPr lang="ca-ES" dirty="0" smtClean="0"/>
            </a:br>
            <a:r>
              <a:rPr lang="ca-ES" sz="1800" dirty="0"/>
              <a:t>Exemple de CV y SV</a:t>
            </a:r>
            <a:endParaRPr lang="ca-ES" sz="1700" dirty="0"/>
          </a:p>
        </p:txBody>
      </p:sp>
      <p:sp>
        <p:nvSpPr>
          <p:cNvPr id="3" name="Freeform 2"/>
          <p:cNvSpPr/>
          <p:nvPr/>
        </p:nvSpPr>
        <p:spPr>
          <a:xfrm>
            <a:off x="889472" y="1507605"/>
            <a:ext cx="7333013" cy="1593900"/>
          </a:xfrm>
          <a:custGeom>
            <a:avLst/>
            <a:gdLst>
              <a:gd name="connsiteX0" fmla="*/ 0 w 7333013"/>
              <a:gd name="connsiteY0" fmla="*/ 0 h 1593900"/>
              <a:gd name="connsiteX1" fmla="*/ 7333013 w 7333013"/>
              <a:gd name="connsiteY1" fmla="*/ 0 h 1593900"/>
              <a:gd name="connsiteX2" fmla="*/ 7333013 w 7333013"/>
              <a:gd name="connsiteY2" fmla="*/ 1593900 h 1593900"/>
              <a:gd name="connsiteX3" fmla="*/ 0 w 7333013"/>
              <a:gd name="connsiteY3" fmla="*/ 1593900 h 1593900"/>
              <a:gd name="connsiteX4" fmla="*/ 0 w 7333013"/>
              <a:gd name="connsiteY4" fmla="*/ 0 h 159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3013" h="1593900">
                <a:moveTo>
                  <a:pt x="0" y="0"/>
                </a:moveTo>
                <a:lnTo>
                  <a:pt x="7333013" y="0"/>
                </a:lnTo>
                <a:lnTo>
                  <a:pt x="7333013" y="1593900"/>
                </a:lnTo>
                <a:lnTo>
                  <a:pt x="0" y="1593900"/>
                </a:lnTo>
                <a:lnTo>
                  <a:pt x="0" y="0"/>
                </a:lnTo>
                <a:close/>
              </a:path>
            </a:pathLst>
          </a:custGeom>
          <a:solidFill>
            <a:schemeClr val="bg1">
              <a:lumMod val="95000"/>
              <a:alpha val="90000"/>
            </a:schemeClr>
          </a:solidFill>
        </p:spPr>
        <p:style>
          <a:lnRef idx="2">
            <a:schemeClr val="accent1">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9123" tIns="458216" rIns="569123" bIns="156464" numCol="1" spcCol="1270" anchor="t" anchorCtr="0">
            <a:noAutofit/>
          </a:bodyPr>
          <a:lstStyle/>
          <a:p>
            <a:pPr marL="228600" lvl="1" indent="-228600" algn="l" defTabSz="977900" rtl="0">
              <a:lnSpc>
                <a:spcPct val="90000"/>
              </a:lnSpc>
              <a:spcBef>
                <a:spcPct val="0"/>
              </a:spcBef>
              <a:spcAft>
                <a:spcPct val="15000"/>
              </a:spcAft>
              <a:buChar char="••"/>
            </a:pPr>
            <a:r>
              <a:rPr lang="ca-ES" sz="1500" b="0" kern="1200" noProof="0" dirty="0" smtClean="0"/>
              <a:t>PV: 2.400k€  (Pressupostat per a la data d’avui)</a:t>
            </a:r>
            <a:endParaRPr lang="ca-ES" sz="1500" b="0" kern="1200" noProof="0" dirty="0"/>
          </a:p>
          <a:p>
            <a:pPr marL="228600" lvl="1" indent="-228600" algn="l" defTabSz="977900" rtl="0">
              <a:lnSpc>
                <a:spcPct val="90000"/>
              </a:lnSpc>
              <a:spcBef>
                <a:spcPct val="0"/>
              </a:spcBef>
              <a:spcAft>
                <a:spcPct val="15000"/>
              </a:spcAft>
              <a:buChar char="••"/>
            </a:pPr>
            <a:r>
              <a:rPr lang="ca-ES" sz="1500" b="0" kern="1200" noProof="0" dirty="0" smtClean="0"/>
              <a:t>AC: 1.800k€  (Realment incorregut)</a:t>
            </a:r>
            <a:endParaRPr lang="ca-ES" sz="1500" b="0" kern="1200" noProof="0" dirty="0"/>
          </a:p>
          <a:p>
            <a:pPr marL="228600" lvl="1" indent="-228600" algn="l" defTabSz="977900" rtl="0">
              <a:lnSpc>
                <a:spcPct val="90000"/>
              </a:lnSpc>
              <a:spcBef>
                <a:spcPct val="0"/>
              </a:spcBef>
              <a:spcAft>
                <a:spcPct val="15000"/>
              </a:spcAft>
              <a:buChar char="••"/>
            </a:pPr>
            <a:r>
              <a:rPr lang="ca-ES" sz="1500" b="0" kern="1200" noProof="0" dirty="0" smtClean="0"/>
              <a:t>EV: Se ha realitzat 2/3 del treball planificat</a:t>
            </a:r>
            <a:endParaRPr lang="ca-ES" sz="1500" b="0" kern="1200" noProof="0" dirty="0"/>
          </a:p>
        </p:txBody>
      </p:sp>
      <p:sp>
        <p:nvSpPr>
          <p:cNvPr id="5" name="Freeform 4"/>
          <p:cNvSpPr/>
          <p:nvPr/>
        </p:nvSpPr>
        <p:spPr>
          <a:xfrm>
            <a:off x="1172501" y="1182885"/>
            <a:ext cx="5982176" cy="649440"/>
          </a:xfrm>
          <a:custGeom>
            <a:avLst/>
            <a:gdLst>
              <a:gd name="connsiteX0" fmla="*/ 0 w 5982176"/>
              <a:gd name="connsiteY0" fmla="*/ 108242 h 649440"/>
              <a:gd name="connsiteX1" fmla="*/ 108242 w 5982176"/>
              <a:gd name="connsiteY1" fmla="*/ 0 h 649440"/>
              <a:gd name="connsiteX2" fmla="*/ 5873934 w 5982176"/>
              <a:gd name="connsiteY2" fmla="*/ 0 h 649440"/>
              <a:gd name="connsiteX3" fmla="*/ 5982176 w 5982176"/>
              <a:gd name="connsiteY3" fmla="*/ 108242 h 649440"/>
              <a:gd name="connsiteX4" fmla="*/ 5982176 w 5982176"/>
              <a:gd name="connsiteY4" fmla="*/ 541198 h 649440"/>
              <a:gd name="connsiteX5" fmla="*/ 5873934 w 5982176"/>
              <a:gd name="connsiteY5" fmla="*/ 649440 h 649440"/>
              <a:gd name="connsiteX6" fmla="*/ 108242 w 5982176"/>
              <a:gd name="connsiteY6" fmla="*/ 649440 h 649440"/>
              <a:gd name="connsiteX7" fmla="*/ 0 w 5982176"/>
              <a:gd name="connsiteY7" fmla="*/ 541198 h 649440"/>
              <a:gd name="connsiteX8" fmla="*/ 0 w 5982176"/>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2176" h="649440">
                <a:moveTo>
                  <a:pt x="0" y="108242"/>
                </a:moveTo>
                <a:cubicBezTo>
                  <a:pt x="0" y="48462"/>
                  <a:pt x="48462" y="0"/>
                  <a:pt x="108242" y="0"/>
                </a:cubicBezTo>
                <a:lnTo>
                  <a:pt x="5873934" y="0"/>
                </a:lnTo>
                <a:cubicBezTo>
                  <a:pt x="5933714" y="0"/>
                  <a:pt x="5982176" y="48462"/>
                  <a:pt x="5982176" y="108242"/>
                </a:cubicBezTo>
                <a:lnTo>
                  <a:pt x="5982176" y="541198"/>
                </a:lnTo>
                <a:cubicBezTo>
                  <a:pt x="5982176" y="600978"/>
                  <a:pt x="5933714" y="649440"/>
                  <a:pt x="5873934" y="649440"/>
                </a:cubicBezTo>
                <a:lnTo>
                  <a:pt x="108242" y="649440"/>
                </a:lnTo>
                <a:cubicBezTo>
                  <a:pt x="48462" y="649440"/>
                  <a:pt x="0" y="600978"/>
                  <a:pt x="0" y="541198"/>
                </a:cubicBezTo>
                <a:lnTo>
                  <a:pt x="0" y="108242"/>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5722" tIns="31703" rIns="225722" bIns="31703" numCol="1" spcCol="1270" anchor="ctr" anchorCtr="0">
            <a:noAutofit/>
          </a:bodyPr>
          <a:lstStyle/>
          <a:p>
            <a:pPr lvl="0" algn="l" defTabSz="977900" rtl="0">
              <a:lnSpc>
                <a:spcPct val="90000"/>
              </a:lnSpc>
              <a:spcBef>
                <a:spcPct val="0"/>
              </a:spcBef>
              <a:spcAft>
                <a:spcPct val="35000"/>
              </a:spcAft>
            </a:pPr>
            <a:r>
              <a:rPr lang="ca-ES" sz="1600" b="0" kern="1200" noProof="0" dirty="0" smtClean="0"/>
              <a:t>En una reunió de control es constata que:</a:t>
            </a:r>
            <a:endParaRPr lang="ca-ES" sz="1600" b="0" kern="1200" noProof="0" dirty="0"/>
          </a:p>
        </p:txBody>
      </p:sp>
      <p:sp>
        <p:nvSpPr>
          <p:cNvPr id="12" name="Rectangle 11"/>
          <p:cNvSpPr/>
          <p:nvPr/>
        </p:nvSpPr>
        <p:spPr>
          <a:xfrm>
            <a:off x="889472" y="3317438"/>
            <a:ext cx="7333013" cy="702000"/>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8569" tIns="148569" rIns="148569" bIns="148569" numCol="1" spcCol="1270" anchor="ctr" anchorCtr="0">
            <a:noAutofit/>
          </a:bodyPr>
          <a:lstStyle/>
          <a:p>
            <a:pPr lvl="0" algn="l" defTabSz="1333500" rtl="0">
              <a:lnSpc>
                <a:spcPct val="90000"/>
              </a:lnSpc>
              <a:spcBef>
                <a:spcPct val="0"/>
              </a:spcBef>
              <a:spcAft>
                <a:spcPct val="35000"/>
              </a:spcAft>
            </a:pPr>
            <a:r>
              <a:rPr lang="ca-ES" sz="1600" b="0" kern="1200" noProof="0" dirty="0" smtClean="0"/>
              <a:t>Anàlisi:</a:t>
            </a:r>
            <a:endParaRPr lang="ca-ES" sz="1600" b="0" kern="1200" noProof="0" dirty="0"/>
          </a:p>
        </p:txBody>
      </p:sp>
      <p:sp>
        <p:nvSpPr>
          <p:cNvPr id="13" name="Freeform 12"/>
          <p:cNvSpPr/>
          <p:nvPr/>
        </p:nvSpPr>
        <p:spPr>
          <a:xfrm>
            <a:off x="889472" y="4019438"/>
            <a:ext cx="7333013" cy="1794508"/>
          </a:xfrm>
          <a:custGeom>
            <a:avLst/>
            <a:gdLst>
              <a:gd name="connsiteX0" fmla="*/ 0 w 7210797"/>
              <a:gd name="connsiteY0" fmla="*/ 0 h 1490400"/>
              <a:gd name="connsiteX1" fmla="*/ 7210797 w 7210797"/>
              <a:gd name="connsiteY1" fmla="*/ 0 h 1490400"/>
              <a:gd name="connsiteX2" fmla="*/ 7210797 w 7210797"/>
              <a:gd name="connsiteY2" fmla="*/ 1490400 h 1490400"/>
              <a:gd name="connsiteX3" fmla="*/ 0 w 7210797"/>
              <a:gd name="connsiteY3" fmla="*/ 1490400 h 1490400"/>
              <a:gd name="connsiteX4" fmla="*/ 0 w 7210797"/>
              <a:gd name="connsiteY4" fmla="*/ 0 h 149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0797" h="1490400">
                <a:moveTo>
                  <a:pt x="0" y="0"/>
                </a:moveTo>
                <a:lnTo>
                  <a:pt x="7210797" y="0"/>
                </a:lnTo>
                <a:lnTo>
                  <a:pt x="7210797" y="1490400"/>
                </a:lnTo>
                <a:lnTo>
                  <a:pt x="0" y="1490400"/>
                </a:lnTo>
                <a:lnTo>
                  <a:pt x="0" y="0"/>
                </a:lnTo>
                <a:close/>
              </a:path>
            </a:pathLst>
          </a:custGeom>
          <a:ln>
            <a:solidFill>
              <a:schemeClr val="accent1">
                <a:lumMod val="75000"/>
              </a:schemeClr>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943" tIns="38100" rIns="213360" bIns="38100" numCol="1" spcCol="1270" anchor="t" anchorCtr="0">
            <a:noAutofit/>
          </a:bodyPr>
          <a:lstStyle/>
          <a:p>
            <a:pPr marL="228600" lvl="1" indent="-228600" algn="l" defTabSz="1022350" rtl="0">
              <a:lnSpc>
                <a:spcPct val="90000"/>
              </a:lnSpc>
              <a:spcBef>
                <a:spcPct val="0"/>
              </a:spcBef>
              <a:spcAft>
                <a:spcPct val="20000"/>
              </a:spcAft>
              <a:buChar char="••"/>
            </a:pPr>
            <a:endParaRPr lang="ca-ES" sz="1500" b="0" kern="1200" noProof="0" dirty="0" smtClean="0"/>
          </a:p>
          <a:p>
            <a:pPr marL="228600" lvl="1" indent="-228600" algn="l" defTabSz="1022350" rtl="0">
              <a:lnSpc>
                <a:spcPct val="90000"/>
              </a:lnSpc>
              <a:spcBef>
                <a:spcPct val="0"/>
              </a:spcBef>
              <a:spcAft>
                <a:spcPct val="20000"/>
              </a:spcAft>
              <a:buChar char="••"/>
            </a:pPr>
            <a:r>
              <a:rPr lang="ca-ES" sz="1500" b="0" kern="1200" noProof="0" dirty="0" smtClean="0"/>
              <a:t>CV = EV – AC = (2400 * 2/3) – 1800</a:t>
            </a:r>
            <a:endParaRPr lang="ca-ES" sz="1500" b="0" kern="1200" noProof="0" dirty="0"/>
          </a:p>
          <a:p>
            <a:pPr marL="228600" lvl="1" indent="-228600" algn="l" defTabSz="1022350" rtl="0">
              <a:lnSpc>
                <a:spcPct val="90000"/>
              </a:lnSpc>
              <a:spcBef>
                <a:spcPct val="0"/>
              </a:spcBef>
              <a:spcAft>
                <a:spcPct val="20000"/>
              </a:spcAft>
              <a:buChar char="••"/>
            </a:pPr>
            <a:r>
              <a:rPr lang="ca-ES" sz="1500" b="0" kern="1200" noProof="0" dirty="0" smtClean="0"/>
              <a:t>CV = - 200 k€ (</a:t>
            </a:r>
            <a:r>
              <a:rPr lang="ca-ES" sz="1500" b="0" kern="1200" noProof="0" dirty="0" err="1" smtClean="0"/>
              <a:t>Sobrecosts</a:t>
            </a:r>
            <a:r>
              <a:rPr lang="ca-ES" sz="1500" b="0" kern="1200" noProof="0" dirty="0" smtClean="0"/>
              <a:t>. Per sobre del previst)</a:t>
            </a:r>
            <a:endParaRPr lang="ca-ES" sz="1500" b="0" kern="1200" noProof="0" dirty="0"/>
          </a:p>
          <a:p>
            <a:pPr marL="228600" lvl="1" indent="-228600" algn="l" defTabSz="1022350" rtl="0">
              <a:lnSpc>
                <a:spcPct val="90000"/>
              </a:lnSpc>
              <a:spcBef>
                <a:spcPct val="0"/>
              </a:spcBef>
              <a:spcAft>
                <a:spcPct val="20000"/>
              </a:spcAft>
              <a:buChar char="••"/>
            </a:pPr>
            <a:r>
              <a:rPr lang="ca-ES" sz="1500" b="0" kern="1200" noProof="0" dirty="0" smtClean="0"/>
              <a:t>SV = EV – PV = (2400 * 2/3) – 2400</a:t>
            </a:r>
            <a:endParaRPr lang="ca-ES" sz="1500" b="0" kern="1200" noProof="0" dirty="0"/>
          </a:p>
          <a:p>
            <a:pPr marL="228600" lvl="1" indent="-228600" algn="l" defTabSz="1022350" rtl="0">
              <a:lnSpc>
                <a:spcPct val="90000"/>
              </a:lnSpc>
              <a:spcBef>
                <a:spcPct val="0"/>
              </a:spcBef>
              <a:spcAft>
                <a:spcPct val="20000"/>
              </a:spcAft>
              <a:buChar char="••"/>
            </a:pPr>
            <a:r>
              <a:rPr lang="ca-ES" sz="1500" b="0" kern="1200" noProof="0" dirty="0" smtClean="0"/>
              <a:t>SV = - 800K€ (Retard. Per sota del previst )</a:t>
            </a:r>
            <a:endParaRPr lang="ca-ES" sz="1500" b="0" kern="1200" noProof="0" dirty="0"/>
          </a:p>
        </p:txBody>
      </p:sp>
    </p:spTree>
    <p:extLst>
      <p:ext uri="{BB962C8B-B14F-4D97-AF65-F5344CB8AC3E}">
        <p14:creationId xmlns:p14="http://schemas.microsoft.com/office/powerpoint/2010/main" val="3424422874"/>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209</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 Mètode del valor guanyat (EVM) </a:t>
            </a:r>
            <a:br>
              <a:rPr lang="ca-ES" dirty="0" smtClean="0"/>
            </a:br>
            <a:r>
              <a:rPr lang="ca-ES" sz="1800" dirty="0"/>
              <a:t>Exemple de </a:t>
            </a:r>
            <a:r>
              <a:rPr lang="ca-ES" sz="1800" dirty="0" err="1"/>
              <a:t>Reporting</a:t>
            </a:r>
            <a:r>
              <a:rPr lang="ca-ES" sz="1800" dirty="0"/>
              <a:t> </a:t>
            </a:r>
            <a:r>
              <a:rPr lang="ca-ES" sz="1800" dirty="0" err="1"/>
              <a:t>Earned</a:t>
            </a:r>
            <a:r>
              <a:rPr lang="ca-ES" sz="1800" dirty="0"/>
              <a:t> </a:t>
            </a:r>
            <a:r>
              <a:rPr lang="ca-ES" sz="1800" dirty="0" err="1"/>
              <a:t>Value</a:t>
            </a:r>
            <a:endParaRPr lang="ca-ES" sz="1700" dirty="0"/>
          </a:p>
        </p:txBody>
      </p:sp>
      <p:graphicFrame>
        <p:nvGraphicFramePr>
          <p:cNvPr id="2" name="Object 1"/>
          <p:cNvGraphicFramePr>
            <a:graphicFrameLocks noChangeAspect="1"/>
          </p:cNvGraphicFramePr>
          <p:nvPr>
            <p:extLst>
              <p:ext uri="{D42A27DB-BD31-4B8C-83A1-F6EECF244321}">
                <p14:modId xmlns:p14="http://schemas.microsoft.com/office/powerpoint/2010/main" val="1600613228"/>
              </p:ext>
            </p:extLst>
          </p:nvPr>
        </p:nvGraphicFramePr>
        <p:xfrm>
          <a:off x="534856" y="1940185"/>
          <a:ext cx="9026910" cy="2549927"/>
        </p:xfrm>
        <a:graphic>
          <a:graphicData uri="http://schemas.openxmlformats.org/presentationml/2006/ole">
            <mc:AlternateContent xmlns:mc="http://schemas.openxmlformats.org/markup-compatibility/2006">
              <mc:Choice xmlns:v="urn:schemas-microsoft-com:vml" Requires="v">
                <p:oleObj spid="_x0000_s1177" name="Worksheet" r:id="rId3" imgW="6781725" imgH="2076329" progId="Excel.Sheet.8">
                  <p:embed/>
                </p:oleObj>
              </mc:Choice>
              <mc:Fallback>
                <p:oleObj name="Worksheet" r:id="rId3" imgW="6781725" imgH="2076329" progId="Excel.Sheet.8">
                  <p:embed/>
                  <p:pic>
                    <p:nvPicPr>
                      <p:cNvPr id="0" name="Object 3"/>
                      <p:cNvPicPr>
                        <a:picLocks noChangeAspect="1" noChangeArrowheads="1"/>
                      </p:cNvPicPr>
                      <p:nvPr/>
                    </p:nvPicPr>
                    <p:blipFill>
                      <a:blip r:embed="rId4"/>
                      <a:srcRect/>
                      <a:stretch>
                        <a:fillRect/>
                      </a:stretch>
                    </p:blipFill>
                    <p:spPr bwMode="auto">
                      <a:xfrm>
                        <a:off x="534856" y="1940185"/>
                        <a:ext cx="9026910" cy="254992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581448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sp>
        <p:nvSpPr>
          <p:cNvPr id="5" name="Rounded Rectangle 4"/>
          <p:cNvSpPr/>
          <p:nvPr/>
        </p:nvSpPr>
        <p:spPr bwMode="auto">
          <a:xfrm>
            <a:off x="8130076" y="165558"/>
            <a:ext cx="443004" cy="310299"/>
          </a:xfrm>
          <a:prstGeom prst="roundRect">
            <a:avLst/>
          </a:prstGeom>
          <a:solidFill>
            <a:schemeClr val="accent1">
              <a:lumMod val="50000"/>
              <a:alpha val="10000"/>
            </a:schemeClr>
          </a:solidFill>
          <a:ln w="12700">
            <a:solidFill>
              <a:schemeClr val="accent1">
                <a:lumMod val="50000"/>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RS</a:t>
            </a:r>
            <a:endParaRPr lang="ca-ES" sz="1200" dirty="0">
              <a:solidFill>
                <a:schemeClr val="bg1"/>
              </a:solidFill>
            </a:endParaRPr>
          </a:p>
        </p:txBody>
      </p:sp>
      <p:sp>
        <p:nvSpPr>
          <p:cNvPr id="6" name="Rounded Rectangle 5"/>
          <p:cNvSpPr/>
          <p:nvPr/>
        </p:nvSpPr>
        <p:spPr bwMode="auto">
          <a:xfrm>
            <a:off x="8603766" y="165558"/>
            <a:ext cx="443004" cy="310299"/>
          </a:xfrm>
          <a:prstGeom prst="roundRect">
            <a:avLst/>
          </a:prstGeom>
          <a:solidFill>
            <a:schemeClr val="accent5">
              <a:lumMod val="50000"/>
            </a:schemeClr>
          </a:solidFill>
          <a:ln w="12700">
            <a:solidFill>
              <a:schemeClr val="accent5">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a:solidFill>
                  <a:schemeClr val="bg1"/>
                </a:solidFill>
              </a:rPr>
              <a:t>GC</a:t>
            </a:r>
          </a:p>
        </p:txBody>
      </p:sp>
      <p:sp>
        <p:nvSpPr>
          <p:cNvPr id="7" name="Rounded Rectangle 6"/>
          <p:cNvSpPr/>
          <p:nvPr/>
        </p:nvSpPr>
        <p:spPr bwMode="auto">
          <a:xfrm>
            <a:off x="813007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solidFill>
                  <a:schemeClr val="bg1"/>
                </a:solidFill>
              </a:rPr>
              <a:t>PR</a:t>
            </a:r>
            <a:endParaRPr kumimoji="0" lang="ca-ES" sz="1200" i="0" u="none" strike="noStrike" cap="none" normalizeH="0" baseline="0" dirty="0" smtClean="0">
              <a:ln>
                <a:noFill/>
              </a:ln>
              <a:solidFill>
                <a:schemeClr val="bg1"/>
              </a:solidFill>
              <a:effectLst/>
            </a:endParaRPr>
          </a:p>
        </p:txBody>
      </p:sp>
      <p:sp>
        <p:nvSpPr>
          <p:cNvPr id="8" name="Rounded Rectangle 7"/>
          <p:cNvSpPr/>
          <p:nvPr/>
        </p:nvSpPr>
        <p:spPr bwMode="auto">
          <a:xfrm>
            <a:off x="860376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GT</a:t>
            </a:r>
            <a:endParaRPr lang="ca-ES" sz="1200" dirty="0">
              <a:solidFill>
                <a:schemeClr val="bg1"/>
              </a:solidFill>
            </a:endParaRPr>
          </a:p>
        </p:txBody>
      </p:sp>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2.3.3 Gestor de cartera</a:t>
            </a:r>
            <a:endParaRPr lang="ca-ES" sz="1600" dirty="0">
              <a:solidFill>
                <a:schemeClr val="bg2">
                  <a:lumMod val="50000"/>
                </a:schemeClr>
              </a:solidFill>
            </a:endParaRPr>
          </a:p>
        </p:txBody>
      </p:sp>
      <p:sp>
        <p:nvSpPr>
          <p:cNvPr id="12" name="Rounded Rectangle 11">
            <a:hlinkClick r:id="rId2" action="ppaction://hlinksldjump"/>
          </p:cNvPr>
          <p:cNvSpPr/>
          <p:nvPr/>
        </p:nvSpPr>
        <p:spPr bwMode="auto">
          <a:xfrm>
            <a:off x="1545517" y="1433016"/>
            <a:ext cx="6814966" cy="4773494"/>
          </a:xfrm>
          <a:prstGeom prst="roundRect">
            <a:avLst>
              <a:gd name="adj" fmla="val 10091"/>
            </a:avLst>
          </a:prstGeom>
          <a:solidFill>
            <a:schemeClr val="accent5">
              <a:lumMod val="50000"/>
            </a:schemeClr>
          </a:solidFill>
          <a:ln w="12700">
            <a:solidFill>
              <a:schemeClr val="accent5">
                <a:lumMod val="5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800" dirty="0">
              <a:solidFill>
                <a:schemeClr val="bg1"/>
              </a:solidFill>
            </a:endParaRPr>
          </a:p>
        </p:txBody>
      </p:sp>
      <p:sp>
        <p:nvSpPr>
          <p:cNvPr id="13" name="Rounded Rectangle 12"/>
          <p:cNvSpPr/>
          <p:nvPr/>
        </p:nvSpPr>
        <p:spPr bwMode="auto">
          <a:xfrm>
            <a:off x="5226336" y="1596788"/>
            <a:ext cx="2839493"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4" name="Rectangle 13">
            <a:hlinkClick r:id="rId2" action="ppaction://hlinksldjump"/>
          </p:cNvPr>
          <p:cNvSpPr/>
          <p:nvPr/>
        </p:nvSpPr>
        <p:spPr bwMode="auto">
          <a:xfrm>
            <a:off x="5731682" y="316627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err="1"/>
              <a:t>Portfolis</a:t>
            </a:r>
            <a:endParaRPr lang="ca-ES" sz="1800" dirty="0"/>
          </a:p>
        </p:txBody>
      </p:sp>
      <p:sp>
        <p:nvSpPr>
          <p:cNvPr id="15" name="Rectangle 14">
            <a:hlinkClick r:id="rId2" action="ppaction://hlinksldjump"/>
          </p:cNvPr>
          <p:cNvSpPr/>
          <p:nvPr/>
        </p:nvSpPr>
        <p:spPr bwMode="auto">
          <a:xfrm>
            <a:off x="5731682" y="358935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Programes</a:t>
            </a:r>
          </a:p>
        </p:txBody>
      </p:sp>
      <p:sp>
        <p:nvSpPr>
          <p:cNvPr id="16" name="Rectangle 15">
            <a:hlinkClick r:id="rId2" action="ppaction://hlinksldjump"/>
          </p:cNvPr>
          <p:cNvSpPr/>
          <p:nvPr/>
        </p:nvSpPr>
        <p:spPr bwMode="auto">
          <a:xfrm>
            <a:off x="5731682" y="4428691"/>
            <a:ext cx="1828801" cy="42308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Aplicacions</a:t>
            </a:r>
          </a:p>
        </p:txBody>
      </p:sp>
      <p:sp>
        <p:nvSpPr>
          <p:cNvPr id="17" name="Rounded Rectangle 16">
            <a:hlinkClick r:id="rId2" action="ppaction://hlinksldjump"/>
          </p:cNvPr>
          <p:cNvSpPr/>
          <p:nvPr/>
        </p:nvSpPr>
        <p:spPr bwMode="auto">
          <a:xfrm>
            <a:off x="5404136"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Visibilitat</a:t>
            </a:r>
          </a:p>
        </p:txBody>
      </p:sp>
      <p:sp>
        <p:nvSpPr>
          <p:cNvPr id="18" name="Rectangle 17">
            <a:hlinkClick r:id="rId2" action="ppaction://hlinksldjump"/>
          </p:cNvPr>
          <p:cNvSpPr/>
          <p:nvPr/>
        </p:nvSpPr>
        <p:spPr bwMode="auto">
          <a:xfrm>
            <a:off x="5731682" y="4851771"/>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Informes</a:t>
            </a:r>
          </a:p>
        </p:txBody>
      </p:sp>
      <p:sp>
        <p:nvSpPr>
          <p:cNvPr id="19" name="Rounded Rectangle 18"/>
          <p:cNvSpPr/>
          <p:nvPr/>
        </p:nvSpPr>
        <p:spPr bwMode="auto">
          <a:xfrm>
            <a:off x="1910688" y="1596788"/>
            <a:ext cx="2879677" cy="4339988"/>
          </a:xfrm>
          <a:prstGeom prst="roundRect">
            <a:avLst>
              <a:gd name="adj" fmla="val 7068"/>
            </a:avLst>
          </a:prstGeom>
          <a:solidFill>
            <a:schemeClr val="bg1"/>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0" name="Rounded Rectangle 19">
            <a:hlinkClick r:id="rId2" action="ppaction://hlinksldjump"/>
          </p:cNvPr>
          <p:cNvSpPr/>
          <p:nvPr/>
        </p:nvSpPr>
        <p:spPr bwMode="auto">
          <a:xfrm>
            <a:off x="2108580"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Àmbits d’actuació</a:t>
            </a:r>
          </a:p>
        </p:txBody>
      </p:sp>
      <p:sp>
        <p:nvSpPr>
          <p:cNvPr id="21" name="Rectangle 20">
            <a:hlinkClick r:id="rId2" action="ppaction://hlinksldjump"/>
          </p:cNvPr>
          <p:cNvSpPr/>
          <p:nvPr/>
        </p:nvSpPr>
        <p:spPr bwMode="auto">
          <a:xfrm>
            <a:off x="2108580" y="3813091"/>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Gestió de </a:t>
            </a:r>
            <a:r>
              <a:rPr lang="ca-ES" sz="1800" dirty="0" err="1"/>
              <a:t>portfolis</a:t>
            </a:r>
            <a:endParaRPr lang="ca-ES" sz="1800" dirty="0"/>
          </a:p>
        </p:txBody>
      </p:sp>
      <p:sp>
        <p:nvSpPr>
          <p:cNvPr id="22" name="Rectangle 21">
            <a:hlinkClick r:id="rId2" action="ppaction://hlinksldjump"/>
          </p:cNvPr>
          <p:cNvSpPr/>
          <p:nvPr/>
        </p:nvSpPr>
        <p:spPr bwMode="auto">
          <a:xfrm>
            <a:off x="2108581" y="5044291"/>
            <a:ext cx="2483891" cy="614151"/>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Explotació de dades transversal</a:t>
            </a:r>
          </a:p>
        </p:txBody>
      </p:sp>
      <p:sp>
        <p:nvSpPr>
          <p:cNvPr id="23" name="Rectangle 22">
            <a:hlinkClick r:id="rId2" action="ppaction://hlinksldjump"/>
          </p:cNvPr>
          <p:cNvSpPr/>
          <p:nvPr/>
        </p:nvSpPr>
        <p:spPr bwMode="auto">
          <a:xfrm>
            <a:off x="2108580" y="2579424"/>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Gestió d’idees</a:t>
            </a:r>
          </a:p>
        </p:txBody>
      </p:sp>
      <p:sp>
        <p:nvSpPr>
          <p:cNvPr id="24" name="Rectangle 23">
            <a:hlinkClick r:id="rId2" action="ppaction://hlinksldjump"/>
          </p:cNvPr>
          <p:cNvSpPr/>
          <p:nvPr/>
        </p:nvSpPr>
        <p:spPr bwMode="auto">
          <a:xfrm>
            <a:off x="2108580" y="3197491"/>
            <a:ext cx="2483893" cy="61560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smtClean="0"/>
              <a:t>Gestió de projectes</a:t>
            </a:r>
            <a:endParaRPr lang="ca-ES" sz="1800" dirty="0"/>
          </a:p>
        </p:txBody>
      </p:sp>
      <p:sp>
        <p:nvSpPr>
          <p:cNvPr id="25" name="Rectangle 24">
            <a:hlinkClick r:id="rId2" action="ppaction://hlinksldjump"/>
          </p:cNvPr>
          <p:cNvSpPr/>
          <p:nvPr/>
        </p:nvSpPr>
        <p:spPr bwMode="auto">
          <a:xfrm>
            <a:off x="2108581" y="4428691"/>
            <a:ext cx="2483891"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Casos especials</a:t>
            </a:r>
          </a:p>
        </p:txBody>
      </p:sp>
      <p:sp>
        <p:nvSpPr>
          <p:cNvPr id="26" name="Rectangle 25">
            <a:hlinkClick r:id="rId2" action="ppaction://hlinksldjump"/>
          </p:cNvPr>
          <p:cNvSpPr/>
          <p:nvPr/>
        </p:nvSpPr>
        <p:spPr bwMode="auto">
          <a:xfrm>
            <a:off x="5731682" y="401243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Projectes</a:t>
            </a:r>
          </a:p>
        </p:txBody>
      </p:sp>
      <p:sp>
        <p:nvSpPr>
          <p:cNvPr id="27" name="Rectangle 26">
            <a:hlinkClick r:id="rId2" action="ppaction://hlinksldjump"/>
          </p:cNvPr>
          <p:cNvSpPr/>
          <p:nvPr/>
        </p:nvSpPr>
        <p:spPr bwMode="auto">
          <a:xfrm>
            <a:off x="5731682" y="274319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Idees</a:t>
            </a:r>
          </a:p>
        </p:txBody>
      </p:sp>
    </p:spTree>
    <p:extLst>
      <p:ext uri="{BB962C8B-B14F-4D97-AF65-F5344CB8AC3E}">
        <p14:creationId xmlns:p14="http://schemas.microsoft.com/office/powerpoint/2010/main" val="318699849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210</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d’una idea (1/3)</a:t>
            </a:r>
            <a:endParaRPr lang="ca-ES" sz="1700" dirty="0"/>
          </a:p>
        </p:txBody>
      </p:sp>
      <p:sp>
        <p:nvSpPr>
          <p:cNvPr id="5" name="TextBox 4"/>
          <p:cNvSpPr txBox="1"/>
          <p:nvPr/>
        </p:nvSpPr>
        <p:spPr>
          <a:xfrm>
            <a:off x="778802" y="945466"/>
            <a:ext cx="8053887" cy="393700"/>
          </a:xfrm>
          <a:prstGeom prst="rect">
            <a:avLst/>
          </a:prstGeom>
          <a:solidFill>
            <a:schemeClr val="bg1">
              <a:lumMod val="85000"/>
              <a:alpha val="60000"/>
            </a:schemeClr>
          </a:solidFill>
        </p:spPr>
        <p:txBody>
          <a:bodyPr wrap="square" lIns="36000" rIns="36000" rtlCol="0">
            <a:noAutofit/>
          </a:bodyPr>
          <a:lstStyle/>
          <a:p>
            <a:r>
              <a:rPr lang="ca-ES" sz="1400" dirty="0" smtClean="0"/>
              <a:t>General</a:t>
            </a:r>
            <a:endParaRPr lang="ca-ES" sz="1400" dirty="0"/>
          </a:p>
        </p:txBody>
      </p:sp>
      <p:graphicFrame>
        <p:nvGraphicFramePr>
          <p:cNvPr id="6" name="Table 5"/>
          <p:cNvGraphicFramePr>
            <a:graphicFrameLocks noGrp="1"/>
          </p:cNvGraphicFramePr>
          <p:nvPr>
            <p:extLst>
              <p:ext uri="{D42A27DB-BD31-4B8C-83A1-F6EECF244321}">
                <p14:modId xmlns:p14="http://schemas.microsoft.com/office/powerpoint/2010/main" val="3536445601"/>
              </p:ext>
            </p:extLst>
          </p:nvPr>
        </p:nvGraphicFramePr>
        <p:xfrm>
          <a:off x="4872689" y="1282488"/>
          <a:ext cx="3960000" cy="428400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Proposal</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start</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inici proposada</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Proposal finish date</a:t>
                      </a:r>
                    </a:p>
                  </a:txBody>
                  <a:tcPr marL="72000" marR="72000" marT="9525" marB="0" anchor="ctr"/>
                </a:tc>
                <a:tc>
                  <a:txBody>
                    <a:bodyPr/>
                    <a:lstStyle/>
                    <a:p>
                      <a:r>
                        <a:rPr lang="ca-ES" sz="1100" dirty="0" smtClean="0">
                          <a:latin typeface="+mn-lt"/>
                        </a:rPr>
                        <a:t>Data fi proposada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start</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inici</a:t>
                      </a:r>
                      <a:r>
                        <a:rPr lang="ca-ES" sz="1100" baseline="0" dirty="0" smtClean="0">
                          <a:latin typeface="+mn-lt"/>
                        </a:rPr>
                        <a:t> esperada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finish</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a:t>
                      </a:r>
                      <a:r>
                        <a:rPr lang="ca-ES" sz="1100" baseline="0" dirty="0" smtClean="0">
                          <a:latin typeface="+mn-lt"/>
                        </a:rPr>
                        <a:t> fi esperada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Objective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Objectiu</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Approach</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Enfocament del projecte</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Impact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Impacte</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Conditions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Condicions</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Consequences</a:t>
                      </a:r>
                      <a:r>
                        <a:rPr lang="es-ES" sz="1100" b="0" i="0" u="none" strike="noStrike" dirty="0">
                          <a:solidFill>
                            <a:srgbClr val="000000"/>
                          </a:solidFill>
                          <a:effectLst/>
                          <a:latin typeface="+mn-lt"/>
                        </a:rPr>
                        <a:t> of </a:t>
                      </a:r>
                      <a:r>
                        <a:rPr lang="es-ES" sz="1100" b="0" i="0" u="none" strike="noStrike" dirty="0" err="1">
                          <a:solidFill>
                            <a:srgbClr val="000000"/>
                          </a:solidFill>
                          <a:effectLst/>
                          <a:latin typeface="+mn-lt"/>
                        </a:rPr>
                        <a:t>not</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doing</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Conseqüències de no fer-ho</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Source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Motivació</a:t>
                      </a:r>
                      <a:endParaRPr lang="ca-ES" sz="1100" dirty="0">
                        <a:latin typeface="+mn-lt"/>
                      </a:endParaRPr>
                    </a:p>
                  </a:txBody>
                  <a:tcPr marL="72000" marR="72000" anchor="ctr"/>
                </a:tc>
              </a:tr>
              <a:tr h="360000">
                <a:tc>
                  <a:txBody>
                    <a:bodyPr/>
                    <a:lstStyle/>
                    <a:p>
                      <a:pPr algn="l" fontAlgn="b"/>
                      <a:r>
                        <a:rPr lang="es-ES" sz="1100" b="0" i="0" u="none" strike="noStrike" dirty="0" err="1" smtClean="0">
                          <a:solidFill>
                            <a:srgbClr val="000000"/>
                          </a:solidFill>
                          <a:effectLst/>
                          <a:latin typeface="+mn-lt"/>
                        </a:rPr>
                        <a:t>Documentation</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Documentació</a:t>
                      </a:r>
                      <a:endParaRPr lang="ca-ES" sz="1100" dirty="0">
                        <a:latin typeface="+mn-lt"/>
                      </a:endParaRPr>
                    </a:p>
                  </a:txBody>
                  <a:tcPr marL="72000" marR="7200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180303054"/>
              </p:ext>
            </p:extLst>
          </p:nvPr>
        </p:nvGraphicFramePr>
        <p:xfrm>
          <a:off x="778801" y="1282488"/>
          <a:ext cx="3960000" cy="464400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a:solidFill>
                            <a:srgbClr val="000000"/>
                          </a:solidFill>
                          <a:effectLst/>
                          <a:latin typeface="+mn-lt"/>
                        </a:rPr>
                        <a:t>Idea ID</a:t>
                      </a:r>
                    </a:p>
                  </a:txBody>
                  <a:tcPr marL="72000" marR="72000" marT="9525" marB="0" anchor="ctr"/>
                </a:tc>
                <a:tc>
                  <a:txBody>
                    <a:bodyPr/>
                    <a:lstStyle/>
                    <a:p>
                      <a:r>
                        <a:rPr lang="ca-ES" sz="1100" dirty="0" smtClean="0">
                          <a:latin typeface="+mn-lt"/>
                        </a:rPr>
                        <a:t>ID de la idea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Internal</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36000" marB="36000" anchor="ctr"/>
                </a:tc>
                <a:tc>
                  <a:txBody>
                    <a:bodyPr/>
                    <a:lstStyle/>
                    <a:p>
                      <a:r>
                        <a:rPr lang="ca-ES" sz="1100" dirty="0" smtClean="0">
                          <a:latin typeface="+mn-lt"/>
                        </a:rPr>
                        <a:t>Codi intern d’idea</a:t>
                      </a:r>
                      <a:endParaRPr lang="ca-ES" sz="1100" dirty="0">
                        <a:latin typeface="+mn-lt"/>
                      </a:endParaRPr>
                    </a:p>
                  </a:txBody>
                  <a:tcPr marL="72000" marR="72000" marT="36000" marB="36000" anchor="ctr"/>
                </a:tc>
              </a:tr>
              <a:tr h="360000">
                <a:tc>
                  <a:txBody>
                    <a:bodyPr/>
                    <a:lstStyle/>
                    <a:p>
                      <a:pPr algn="l" fontAlgn="b"/>
                      <a:r>
                        <a:rPr lang="es-ES" sz="1100" b="0" i="0" u="none" strike="noStrike" dirty="0" err="1">
                          <a:solidFill>
                            <a:srgbClr val="000000"/>
                          </a:solidFill>
                          <a:effectLst/>
                          <a:latin typeface="+mn-lt"/>
                        </a:rPr>
                        <a:t>Subject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 de la idea</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a:t>
                      </a:r>
                      <a:r>
                        <a:rPr lang="ca-ES" sz="1100" baseline="0" dirty="0" smtClean="0">
                          <a:latin typeface="+mn-lt"/>
                        </a:rPr>
                        <a:t> de projecte</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Solution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Request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Sol·licitud de Solució</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Application Name</a:t>
                      </a:r>
                    </a:p>
                  </a:txBody>
                  <a:tcPr marL="72000" marR="72000" marT="9525" marB="0" anchor="ctr"/>
                </a:tc>
                <a:tc>
                  <a:txBody>
                    <a:bodyPr/>
                    <a:lstStyle/>
                    <a:p>
                      <a:r>
                        <a:rPr lang="ca-ES" sz="1100" dirty="0" smtClean="0">
                          <a:latin typeface="+mn-lt"/>
                        </a:rPr>
                        <a:t>Nom d’aplicació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Application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d’aplicació(codi diàleg)</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Created</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de creació</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Status</a:t>
                      </a:r>
                    </a:p>
                  </a:txBody>
                  <a:tcPr marL="72000" marR="72000" marT="9525" marB="0" anchor="ctr"/>
                </a:tc>
                <a:tc>
                  <a:txBody>
                    <a:bodyPr/>
                    <a:lstStyle/>
                    <a:p>
                      <a:r>
                        <a:rPr lang="ca-ES" sz="1100" baseline="0" dirty="0" smtClean="0">
                          <a:latin typeface="+mn-lt"/>
                        </a:rPr>
                        <a:t>Estat on es troba la idea</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Progress</a:t>
                      </a:r>
                    </a:p>
                  </a:txBody>
                  <a:tcPr marL="72000" marR="72000" marT="9525" marB="0" anchor="ctr"/>
                </a:tc>
                <a:tc>
                  <a:txBody>
                    <a:bodyPr/>
                    <a:lstStyle/>
                    <a:p>
                      <a:r>
                        <a:rPr lang="ca-ES" sz="1100" dirty="0" smtClean="0">
                          <a:latin typeface="+mn-lt"/>
                        </a:rPr>
                        <a:t>Acció on</a:t>
                      </a:r>
                      <a:r>
                        <a:rPr lang="ca-ES" sz="1100" baseline="0" dirty="0" smtClean="0">
                          <a:latin typeface="+mn-lt"/>
                        </a:rPr>
                        <a:t> es troba la idea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Corporate</a:t>
                      </a:r>
                      <a:r>
                        <a:rPr lang="es-ES" sz="1100" b="0" i="0" u="none" strike="noStrike" dirty="0">
                          <a:solidFill>
                            <a:srgbClr val="000000"/>
                          </a:solidFill>
                          <a:effectLst/>
                          <a:latin typeface="+mn-lt"/>
                        </a:rPr>
                        <a:t> </a:t>
                      </a:r>
                      <a:r>
                        <a:rPr lang="es-ES" sz="1100" kern="1200" dirty="0" err="1">
                          <a:solidFill>
                            <a:schemeClr val="dk1"/>
                          </a:solidFill>
                          <a:latin typeface="+mn-lt"/>
                          <a:ea typeface="+mn-ea"/>
                          <a:cs typeface="+mn-cs"/>
                        </a:rPr>
                        <a:t>priority</a:t>
                      </a:r>
                      <a:endParaRPr lang="es-ES" sz="1100" kern="1200" dirty="0">
                        <a:solidFill>
                          <a:schemeClr val="dk1"/>
                        </a:solidFill>
                        <a:latin typeface="+mn-lt"/>
                        <a:ea typeface="+mn-ea"/>
                        <a:cs typeface="+mn-cs"/>
                      </a:endParaRPr>
                    </a:p>
                  </a:txBody>
                  <a:tcPr marL="72000" marR="72000" marT="9525" marB="0" anchor="ctr"/>
                </a:tc>
                <a:tc>
                  <a:txBody>
                    <a:bodyPr/>
                    <a:lstStyle/>
                    <a:p>
                      <a:r>
                        <a:rPr lang="ca-ES" sz="1100" dirty="0" smtClean="0">
                          <a:latin typeface="+mn-lt"/>
                        </a:rPr>
                        <a:t>Nivell</a:t>
                      </a:r>
                      <a:r>
                        <a:rPr lang="ca-ES" sz="1100" baseline="0" dirty="0" smtClean="0">
                          <a:latin typeface="+mn-lt"/>
                        </a:rPr>
                        <a:t> de prioritat</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Management </a:t>
                      </a:r>
                      <a:r>
                        <a:rPr lang="es-ES" sz="1100" b="0" i="0" u="none" strike="noStrike" dirty="0" err="1">
                          <a:solidFill>
                            <a:srgbClr val="000000"/>
                          </a:solidFill>
                          <a:effectLst/>
                          <a:latin typeface="+mn-lt"/>
                        </a:rPr>
                        <a:t>Level</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Nivell de gestió</a:t>
                      </a:r>
                      <a:r>
                        <a:rPr lang="ca-ES" sz="1100" baseline="0" dirty="0" smtClean="0">
                          <a:latin typeface="+mn-lt"/>
                        </a:rPr>
                        <a:t> de projecte</a:t>
                      </a:r>
                      <a:endParaRPr lang="ca-ES" sz="1100" dirty="0">
                        <a:latin typeface="+mn-lt"/>
                      </a:endParaRPr>
                    </a:p>
                  </a:txBody>
                  <a:tcPr marL="72000" marR="72000" anchor="ctr"/>
                </a:tc>
              </a:tr>
            </a:tbl>
          </a:graphicData>
        </a:graphic>
      </p:graphicFrame>
    </p:spTree>
    <p:extLst>
      <p:ext uri="{BB962C8B-B14F-4D97-AF65-F5344CB8AC3E}">
        <p14:creationId xmlns:p14="http://schemas.microsoft.com/office/powerpoint/2010/main" val="415815265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211</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d’una idea (2/3)</a:t>
            </a:r>
            <a:endParaRPr lang="ca-ES" sz="1700" dirty="0"/>
          </a:p>
        </p:txBody>
      </p:sp>
      <p:sp>
        <p:nvSpPr>
          <p:cNvPr id="12" name="TextBox 11"/>
          <p:cNvSpPr txBox="1"/>
          <p:nvPr/>
        </p:nvSpPr>
        <p:spPr>
          <a:xfrm>
            <a:off x="780455" y="945466"/>
            <a:ext cx="8054352"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err="1"/>
              <a:t>Classification</a:t>
            </a:r>
            <a:r>
              <a:rPr lang="ca-ES" dirty="0"/>
              <a:t> &amp; Organization</a:t>
            </a:r>
          </a:p>
        </p:txBody>
      </p:sp>
      <p:graphicFrame>
        <p:nvGraphicFramePr>
          <p:cNvPr id="8" name="Table 7"/>
          <p:cNvGraphicFramePr>
            <a:graphicFrameLocks noGrp="1"/>
          </p:cNvGraphicFramePr>
          <p:nvPr>
            <p:extLst>
              <p:ext uri="{D42A27DB-BD31-4B8C-83A1-F6EECF244321}">
                <p14:modId xmlns:p14="http://schemas.microsoft.com/office/powerpoint/2010/main" val="1672295646"/>
              </p:ext>
            </p:extLst>
          </p:nvPr>
        </p:nvGraphicFramePr>
        <p:xfrm>
          <a:off x="4874806" y="1286260"/>
          <a:ext cx="3960000" cy="376416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Solution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Responsible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Responsable de solució</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Functional Responsible</a:t>
                      </a:r>
                    </a:p>
                  </a:txBody>
                  <a:tcPr marL="72000" marR="72000" marT="9525" marB="0" anchor="ctr"/>
                </a:tc>
                <a:tc>
                  <a:txBody>
                    <a:bodyPr/>
                    <a:lstStyle/>
                    <a:p>
                      <a:r>
                        <a:rPr lang="ca-ES" sz="1100" dirty="0" smtClean="0">
                          <a:latin typeface="+mn-lt"/>
                        </a:rPr>
                        <a:t>Responsable funcional</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Supplier</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user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Usuari</a:t>
                      </a:r>
                      <a:r>
                        <a:rPr lang="ca-ES" sz="1100" baseline="0" dirty="0" smtClean="0">
                          <a:latin typeface="+mn-lt"/>
                        </a:rPr>
                        <a:t> p</a:t>
                      </a:r>
                      <a:r>
                        <a:rPr lang="ca-ES" sz="1100" dirty="0" smtClean="0">
                          <a:latin typeface="+mn-lt"/>
                        </a:rPr>
                        <a:t>roveïdor</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Supplier</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responsible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Responsable proveïdor</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Principal portfolio manager</a:t>
                      </a:r>
                    </a:p>
                  </a:txBody>
                  <a:tcPr marL="72000" marR="72000" marT="9525" marB="0" anchor="ctr"/>
                </a:tc>
                <a:tc>
                  <a:txBody>
                    <a:bodyPr/>
                    <a:lstStyle/>
                    <a:p>
                      <a:r>
                        <a:rPr lang="ca-ES" sz="1100" dirty="0" smtClean="0">
                          <a:latin typeface="+mn-lt"/>
                        </a:rPr>
                        <a:t>Gestor principal del portfoli (gestor cartera)</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Secundary</a:t>
                      </a:r>
                      <a:r>
                        <a:rPr lang="es-ES" sz="1100" b="0" i="0" u="none" strike="noStrike" dirty="0">
                          <a:solidFill>
                            <a:srgbClr val="000000"/>
                          </a:solidFill>
                          <a:effectLst/>
                          <a:latin typeface="+mn-lt"/>
                        </a:rPr>
                        <a:t> portfolio manager</a:t>
                      </a:r>
                    </a:p>
                  </a:txBody>
                  <a:tcPr marL="72000" marR="72000" marT="9525" marB="0" anchor="ctr"/>
                </a:tc>
                <a:tc>
                  <a:txBody>
                    <a:bodyPr/>
                    <a:lstStyle/>
                    <a:p>
                      <a:r>
                        <a:rPr lang="ca-ES" sz="1100" dirty="0" smtClean="0">
                          <a:latin typeface="+mn-lt"/>
                        </a:rPr>
                        <a:t>Gestor secundari del portfoli</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OBS Sponsor</a:t>
                      </a:r>
                    </a:p>
                  </a:txBody>
                  <a:tcPr marL="72000" marR="72000" marT="9525" marB="0" anchor="ctr"/>
                </a:tc>
                <a:tc>
                  <a:txBody>
                    <a:bodyPr/>
                    <a:lstStyle/>
                    <a:p>
                      <a:r>
                        <a:rPr lang="ca-ES" sz="1100" dirty="0" smtClean="0">
                          <a:latin typeface="+mn-lt"/>
                        </a:rPr>
                        <a:t>Promotor Departament de la Generalitat</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OBS CTTI</a:t>
                      </a:r>
                    </a:p>
                  </a:txBody>
                  <a:tcPr marL="72000" marR="72000" marT="9525" marB="0" anchor="ctr"/>
                </a:tc>
                <a:tc>
                  <a:txBody>
                    <a:bodyPr/>
                    <a:lstStyle/>
                    <a:p>
                      <a:r>
                        <a:rPr lang="ca-ES" sz="1100" dirty="0" smtClean="0">
                          <a:latin typeface="+mn-lt"/>
                        </a:rPr>
                        <a:t>Departament del CTTI (</a:t>
                      </a:r>
                      <a:r>
                        <a:rPr lang="ca-ES" sz="1100" dirty="0" err="1" smtClean="0">
                          <a:latin typeface="+mn-lt"/>
                        </a:rPr>
                        <a:t>Area</a:t>
                      </a:r>
                      <a:r>
                        <a:rPr lang="ca-ES" sz="1100" dirty="0" smtClean="0">
                          <a:latin typeface="+mn-lt"/>
                        </a:rPr>
                        <a:t> TIC)</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OBS </a:t>
                      </a:r>
                      <a:r>
                        <a:rPr lang="es-ES" sz="1100" b="0" i="0" u="none" strike="noStrike" dirty="0" err="1">
                          <a:solidFill>
                            <a:srgbClr val="000000"/>
                          </a:solidFill>
                          <a:effectLst/>
                          <a:latin typeface="+mn-lt"/>
                        </a:rPr>
                        <a:t>Supplier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Lot Proveïdor</a:t>
                      </a:r>
                      <a:endParaRPr lang="ca-ES" sz="1100" dirty="0">
                        <a:latin typeface="+mn-lt"/>
                      </a:endParaRPr>
                    </a:p>
                  </a:txBody>
                  <a:tcPr marL="72000" marR="72000" anchor="ct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765848182"/>
              </p:ext>
            </p:extLst>
          </p:nvPr>
        </p:nvGraphicFramePr>
        <p:xfrm>
          <a:off x="780455" y="1286260"/>
          <a:ext cx="3960000" cy="428400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Application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 aplicació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Application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Aplicació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Addicional</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applications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Aplicacions</a:t>
                      </a:r>
                      <a:r>
                        <a:rPr lang="ca-ES" sz="1100" baseline="0" dirty="0" smtClean="0">
                          <a:latin typeface="+mn-lt"/>
                        </a:rPr>
                        <a:t> addicionals</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NAQ</a:t>
                      </a:r>
                    </a:p>
                  </a:txBody>
                  <a:tcPr marL="72000" marR="72000" marT="9525" marB="0" anchor="ctr"/>
                </a:tc>
                <a:tc>
                  <a:txBody>
                    <a:bodyPr/>
                    <a:lstStyle/>
                    <a:p>
                      <a:r>
                        <a:rPr lang="ca-ES" sz="1100" dirty="0" smtClean="0">
                          <a:latin typeface="+mn-lt"/>
                        </a:rPr>
                        <a:t>NAQ</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Solution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a:t>
                      </a:r>
                      <a:r>
                        <a:rPr lang="ca-ES" sz="1100" baseline="0" dirty="0" smtClean="0">
                          <a:latin typeface="+mn-lt"/>
                        </a:rPr>
                        <a:t> de la solució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Solution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de la solució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Multi-supplier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err="1" smtClean="0">
                          <a:latin typeface="+mn-lt"/>
                        </a:rPr>
                        <a:t>Multiproveïdor</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Parent</a:t>
                      </a:r>
                      <a:r>
                        <a:rPr lang="es-ES" sz="1100" b="0" i="0" u="none" strike="noStrike" dirty="0">
                          <a:solidFill>
                            <a:srgbClr val="000000"/>
                          </a:solidFill>
                          <a:effectLst/>
                          <a:latin typeface="+mn-lt"/>
                        </a:rPr>
                        <a:t> Idea</a:t>
                      </a:r>
                    </a:p>
                  </a:txBody>
                  <a:tcPr marL="72000" marR="72000" marT="9525" marB="0" anchor="ctr"/>
                </a:tc>
                <a:tc>
                  <a:txBody>
                    <a:bodyPr/>
                    <a:lstStyle/>
                    <a:p>
                      <a:r>
                        <a:rPr lang="ca-ES" sz="1100" dirty="0" smtClean="0">
                          <a:latin typeface="+mn-lt"/>
                        </a:rPr>
                        <a:t>Idea pare</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Supply</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Channel</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Lot Proveïdor</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Service</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Type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Tipus de servei</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Other</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affected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items</a:t>
                      </a:r>
                      <a:endParaRPr lang="es-ES" sz="1100" b="0" i="0" u="none" strike="noStrike" dirty="0">
                        <a:solidFill>
                          <a:srgbClr val="000000"/>
                        </a:solidFill>
                        <a:effectLst/>
                        <a:latin typeface="+mn-lt"/>
                      </a:endParaRPr>
                    </a:p>
                  </a:txBody>
                  <a:tcPr marL="72000" marR="72000" marT="9525" marB="0" anchor="ctr"/>
                </a:tc>
                <a:tc>
                  <a:txBody>
                    <a:bodyPr/>
                    <a:lstStyle/>
                    <a:p>
                      <a:r>
                        <a:rPr lang="ca-ES" sz="1100" baseline="0" dirty="0" smtClean="0">
                          <a:latin typeface="+mn-lt"/>
                        </a:rPr>
                        <a:t>Altres factors addicionals</a:t>
                      </a:r>
                      <a:endParaRPr lang="ca-ES" sz="1100" dirty="0">
                        <a:latin typeface="+mn-lt"/>
                      </a:endParaRPr>
                    </a:p>
                  </a:txBody>
                  <a:tcPr marL="72000" marR="72000" anchor="ctr"/>
                </a:tc>
              </a:tr>
            </a:tbl>
          </a:graphicData>
        </a:graphic>
      </p:graphicFrame>
    </p:spTree>
    <p:extLst>
      <p:ext uri="{BB962C8B-B14F-4D97-AF65-F5344CB8AC3E}">
        <p14:creationId xmlns:p14="http://schemas.microsoft.com/office/powerpoint/2010/main" val="54315315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212</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d’una idea (3/3)</a:t>
            </a:r>
            <a:endParaRPr lang="ca-ES" sz="1700" dirty="0"/>
          </a:p>
        </p:txBody>
      </p:sp>
      <p:sp>
        <p:nvSpPr>
          <p:cNvPr id="13" name="TextBox 12"/>
          <p:cNvSpPr txBox="1"/>
          <p:nvPr/>
        </p:nvSpPr>
        <p:spPr>
          <a:xfrm>
            <a:off x="780454" y="945466"/>
            <a:ext cx="3960001"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err="1"/>
              <a:t>Portfolio</a:t>
            </a:r>
            <a:r>
              <a:rPr lang="ca-ES" dirty="0"/>
              <a:t> Management</a:t>
            </a:r>
          </a:p>
        </p:txBody>
      </p:sp>
      <p:graphicFrame>
        <p:nvGraphicFramePr>
          <p:cNvPr id="14" name="Table 13"/>
          <p:cNvGraphicFramePr>
            <a:graphicFrameLocks noGrp="1"/>
          </p:cNvGraphicFramePr>
          <p:nvPr>
            <p:extLst>
              <p:ext uri="{D42A27DB-BD31-4B8C-83A1-F6EECF244321}">
                <p14:modId xmlns:p14="http://schemas.microsoft.com/office/powerpoint/2010/main" val="1238779867"/>
              </p:ext>
            </p:extLst>
          </p:nvPr>
        </p:nvGraphicFramePr>
        <p:xfrm>
          <a:off x="777923" y="1279436"/>
          <a:ext cx="3962533" cy="4147440"/>
        </p:xfrm>
        <a:graphic>
          <a:graphicData uri="http://schemas.openxmlformats.org/drawingml/2006/table">
            <a:tbl>
              <a:tblPr firstRow="1" bandRow="1">
                <a:tableStyleId>{5C22544A-7EE6-4342-B048-85BDC9FD1C3A}</a:tableStyleId>
              </a:tblPr>
              <a:tblGrid>
                <a:gridCol w="1982533"/>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270000">
                <a:tc>
                  <a:txBody>
                    <a:bodyPr/>
                    <a:lstStyle/>
                    <a:p>
                      <a:pPr algn="l" fontAlgn="b"/>
                      <a:r>
                        <a:rPr lang="es-ES" sz="1100" b="0" i="0" u="none" strike="noStrike" dirty="0" err="1">
                          <a:solidFill>
                            <a:srgbClr val="000000"/>
                          </a:solidFill>
                          <a:effectLst/>
                          <a:latin typeface="+mn-lt"/>
                        </a:rPr>
                        <a:t>Parent</a:t>
                      </a:r>
                      <a:r>
                        <a:rPr lang="es-ES" sz="1100" b="0" i="0" u="none" strike="noStrike" dirty="0">
                          <a:solidFill>
                            <a:srgbClr val="000000"/>
                          </a:solidFill>
                          <a:effectLst/>
                          <a:latin typeface="+mn-lt"/>
                        </a:rPr>
                        <a:t> Idea</a:t>
                      </a:r>
                    </a:p>
                  </a:txBody>
                  <a:tcPr marL="72000" marR="72000" marT="9525" marB="0" anchor="ctr"/>
                </a:tc>
                <a:tc>
                  <a:txBody>
                    <a:bodyPr/>
                    <a:lstStyle/>
                    <a:p>
                      <a:r>
                        <a:rPr lang="ca-ES" sz="1100" dirty="0" smtClean="0">
                          <a:latin typeface="+mn-lt"/>
                        </a:rPr>
                        <a:t>Idea pare</a:t>
                      </a:r>
                      <a:endParaRPr lang="ca-ES" sz="1100" dirty="0">
                        <a:latin typeface="+mn-lt"/>
                      </a:endParaRPr>
                    </a:p>
                  </a:txBody>
                  <a:tcPr marL="72000" marR="72000" anchor="ctr"/>
                </a:tc>
              </a:tr>
              <a:tr h="270000">
                <a:tc>
                  <a:txBody>
                    <a:bodyPr/>
                    <a:lstStyle/>
                    <a:p>
                      <a:pPr algn="l" fontAlgn="b"/>
                      <a:r>
                        <a:rPr lang="es-ES" sz="1100" b="0" i="0" u="none" strike="noStrike" dirty="0">
                          <a:solidFill>
                            <a:srgbClr val="000000"/>
                          </a:solidFill>
                          <a:effectLst/>
                          <a:latin typeface="+mn-lt"/>
                        </a:rPr>
                        <a:t>Portfolio</a:t>
                      </a:r>
                    </a:p>
                  </a:txBody>
                  <a:tcPr marL="72000" marR="72000" marT="9525" marB="0" anchor="ctr"/>
                </a:tc>
                <a:tc>
                  <a:txBody>
                    <a:bodyPr/>
                    <a:lstStyle/>
                    <a:p>
                      <a:r>
                        <a:rPr lang="ca-ES" sz="1100" dirty="0" err="1" smtClean="0">
                          <a:latin typeface="+mn-lt"/>
                        </a:rPr>
                        <a:t>Portfoli</a:t>
                      </a:r>
                      <a:endParaRPr lang="ca-ES" sz="1100" dirty="0">
                        <a:latin typeface="+mn-lt"/>
                      </a:endParaRPr>
                    </a:p>
                  </a:txBody>
                  <a:tcPr marL="72000" marR="72000" anchor="ctr"/>
                </a:tc>
              </a:tr>
              <a:tr h="270000">
                <a:tc>
                  <a:txBody>
                    <a:bodyPr/>
                    <a:lstStyle/>
                    <a:p>
                      <a:pPr algn="l" fontAlgn="b"/>
                      <a:r>
                        <a:rPr lang="es-ES" sz="1100" b="0" i="0" u="none" strike="noStrike" dirty="0">
                          <a:solidFill>
                            <a:srgbClr val="000000"/>
                          </a:solidFill>
                          <a:effectLst/>
                          <a:latin typeface="+mn-lt"/>
                        </a:rPr>
                        <a:t>Principal portfolio manager</a:t>
                      </a:r>
                    </a:p>
                  </a:txBody>
                  <a:tcPr marL="72000" marR="72000" marT="9525" marB="0" anchor="ctr"/>
                </a:tc>
                <a:tc>
                  <a:txBody>
                    <a:bodyPr/>
                    <a:lstStyle/>
                    <a:p>
                      <a:r>
                        <a:rPr lang="ca-ES" sz="1100" dirty="0" smtClean="0">
                          <a:latin typeface="+mn-lt"/>
                        </a:rPr>
                        <a:t>Gestor</a:t>
                      </a:r>
                      <a:r>
                        <a:rPr lang="ca-ES" sz="1100" baseline="0" dirty="0" smtClean="0">
                          <a:latin typeface="+mn-lt"/>
                        </a:rPr>
                        <a:t> </a:t>
                      </a:r>
                      <a:r>
                        <a:rPr lang="ca-ES" sz="1100" dirty="0" smtClean="0">
                          <a:latin typeface="+mn-lt"/>
                        </a:rPr>
                        <a:t>principal</a:t>
                      </a:r>
                      <a:r>
                        <a:rPr lang="ca-ES" sz="1100" baseline="0" dirty="0" smtClean="0">
                          <a:latin typeface="+mn-lt"/>
                        </a:rPr>
                        <a:t> </a:t>
                      </a:r>
                      <a:r>
                        <a:rPr lang="ca-ES" sz="1100" dirty="0" smtClean="0">
                          <a:latin typeface="+mn-lt"/>
                        </a:rPr>
                        <a:t>del portfoli (gestor de cartera)</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Secundary portfolio manager</a:t>
                      </a:r>
                    </a:p>
                  </a:txBody>
                  <a:tcPr marL="72000" marR="72000" marT="9525" marB="0" anchor="ctr"/>
                </a:tc>
                <a:tc>
                  <a:txBody>
                    <a:bodyPr/>
                    <a:lstStyle/>
                    <a:p>
                      <a:r>
                        <a:rPr lang="ca-ES" sz="1100" dirty="0" smtClean="0">
                          <a:latin typeface="+mn-lt"/>
                        </a:rPr>
                        <a:t>Gestor secundari del portfoli</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Expected start date</a:t>
                      </a:r>
                    </a:p>
                  </a:txBody>
                  <a:tcPr marL="72000" marR="72000" marT="9525" marB="0" anchor="ctr"/>
                </a:tc>
                <a:tc>
                  <a:txBody>
                    <a:bodyPr/>
                    <a:lstStyle/>
                    <a:p>
                      <a:r>
                        <a:rPr lang="ca-ES" sz="1100" dirty="0" smtClean="0">
                          <a:latin typeface="+mn-lt"/>
                        </a:rPr>
                        <a:t>Data inici</a:t>
                      </a:r>
                      <a:r>
                        <a:rPr lang="ca-ES" sz="1100" baseline="0" dirty="0" smtClean="0">
                          <a:latin typeface="+mn-lt"/>
                        </a:rPr>
                        <a:t> esperada</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Expected finish date</a:t>
                      </a:r>
                    </a:p>
                  </a:txBody>
                  <a:tcPr marL="72000" marR="72000" marT="9525" marB="0" anchor="ctr"/>
                </a:tc>
                <a:tc>
                  <a:txBody>
                    <a:bodyPr/>
                    <a:lstStyle/>
                    <a:p>
                      <a:r>
                        <a:rPr lang="ca-ES" sz="1100" dirty="0" smtClean="0">
                          <a:latin typeface="+mn-lt"/>
                        </a:rPr>
                        <a:t>Data fi esperada</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Proposal start date</a:t>
                      </a:r>
                    </a:p>
                  </a:txBody>
                  <a:tcPr marL="72000" marR="72000" marT="9525" marB="0" anchor="ctr"/>
                </a:tc>
                <a:tc>
                  <a:txBody>
                    <a:bodyPr/>
                    <a:lstStyle/>
                    <a:p>
                      <a:r>
                        <a:rPr lang="ca-ES" sz="1100" dirty="0" smtClean="0">
                          <a:latin typeface="+mn-lt"/>
                        </a:rPr>
                        <a:t>Data inici proposada</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Proposal finish date</a:t>
                      </a:r>
                    </a:p>
                  </a:txBody>
                  <a:tcPr marL="72000" marR="72000" marT="9525" marB="0" anchor="ctr"/>
                </a:tc>
                <a:tc>
                  <a:txBody>
                    <a:bodyPr/>
                    <a:lstStyle/>
                    <a:p>
                      <a:r>
                        <a:rPr lang="ca-ES" sz="1100" dirty="0" smtClean="0">
                          <a:latin typeface="+mn-lt"/>
                        </a:rPr>
                        <a:t>Data fi proposada</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Planned Cost</a:t>
                      </a:r>
                    </a:p>
                  </a:txBody>
                  <a:tcPr marL="72000" marR="72000" marT="9525" marB="0" anchor="ctr"/>
                </a:tc>
                <a:tc>
                  <a:txBody>
                    <a:bodyPr/>
                    <a:lstStyle/>
                    <a:p>
                      <a:r>
                        <a:rPr lang="ca-ES" sz="1100" dirty="0" smtClean="0">
                          <a:latin typeface="+mn-lt"/>
                        </a:rPr>
                        <a:t>Cost planificat (pressupost)</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Planned Capital Cost</a:t>
                      </a:r>
                    </a:p>
                  </a:txBody>
                  <a:tcPr marL="72000" marR="72000" marT="9525" marB="0" anchor="ctr"/>
                </a:tc>
                <a:tc>
                  <a:txBody>
                    <a:bodyPr/>
                    <a:lstStyle/>
                    <a:p>
                      <a:r>
                        <a:rPr lang="ca-ES" sz="1100" dirty="0" smtClean="0">
                          <a:latin typeface="+mn-lt"/>
                        </a:rPr>
                        <a:t>Cost planificat</a:t>
                      </a:r>
                      <a:r>
                        <a:rPr lang="ca-ES" sz="1100" baseline="0" dirty="0" smtClean="0">
                          <a:latin typeface="+mn-lt"/>
                        </a:rPr>
                        <a:t> introduït per l’usuari</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Effort(Hours)</a:t>
                      </a:r>
                    </a:p>
                  </a:txBody>
                  <a:tcPr marL="72000" marR="72000" marT="9525" marB="0" anchor="ctr"/>
                </a:tc>
                <a:tc>
                  <a:txBody>
                    <a:bodyPr/>
                    <a:lstStyle/>
                    <a:p>
                      <a:r>
                        <a:rPr lang="ca-ES" sz="1100" dirty="0" smtClean="0">
                          <a:latin typeface="+mn-lt"/>
                        </a:rPr>
                        <a:t>Nombre d’hores</a:t>
                      </a:r>
                      <a:r>
                        <a:rPr lang="ca-ES" sz="1100" baseline="0" dirty="0" smtClean="0">
                          <a:latin typeface="+mn-lt"/>
                        </a:rPr>
                        <a:t> d’esforç</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Running cost</a:t>
                      </a:r>
                    </a:p>
                  </a:txBody>
                  <a:tcPr marL="72000" marR="72000" marT="9525" marB="0" anchor="ctr"/>
                </a:tc>
                <a:tc>
                  <a:txBody>
                    <a:bodyPr/>
                    <a:lstStyle/>
                    <a:p>
                      <a:r>
                        <a:rPr lang="ca-ES" sz="1100" dirty="0" smtClean="0">
                          <a:latin typeface="+mn-lt"/>
                        </a:rPr>
                        <a:t>Costos de recurrent</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Budget Year</a:t>
                      </a:r>
                    </a:p>
                  </a:txBody>
                  <a:tcPr marL="72000" marR="72000" marT="9525" marB="0" anchor="ctr"/>
                </a:tc>
                <a:tc>
                  <a:txBody>
                    <a:bodyPr/>
                    <a:lstStyle/>
                    <a:p>
                      <a:r>
                        <a:rPr lang="ca-ES" sz="1100" dirty="0" smtClean="0">
                          <a:latin typeface="+mn-lt"/>
                        </a:rPr>
                        <a:t>Exercici</a:t>
                      </a:r>
                      <a:r>
                        <a:rPr lang="ca-ES" sz="1100" baseline="0" dirty="0" smtClean="0">
                          <a:latin typeface="+mn-lt"/>
                        </a:rPr>
                        <a:t> Pressupostari</a:t>
                      </a:r>
                      <a:endParaRPr lang="ca-ES" sz="1100" dirty="0">
                        <a:latin typeface="+mn-lt"/>
                      </a:endParaRPr>
                    </a:p>
                  </a:txBody>
                  <a:tcPr marL="72000" marR="72000" anchor="ctr"/>
                </a:tc>
              </a:tr>
            </a:tbl>
          </a:graphicData>
        </a:graphic>
      </p:graphicFrame>
      <p:sp>
        <p:nvSpPr>
          <p:cNvPr id="15" name="TextBox 14"/>
          <p:cNvSpPr txBox="1"/>
          <p:nvPr/>
        </p:nvSpPr>
        <p:spPr>
          <a:xfrm>
            <a:off x="4863732" y="945466"/>
            <a:ext cx="3960000"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err="1"/>
              <a:t>Internal</a:t>
            </a:r>
            <a:r>
              <a:rPr lang="ca-ES" dirty="0"/>
              <a:t> Management</a:t>
            </a:r>
          </a:p>
        </p:txBody>
      </p:sp>
      <p:graphicFrame>
        <p:nvGraphicFramePr>
          <p:cNvPr id="16" name="Table 15"/>
          <p:cNvGraphicFramePr>
            <a:graphicFrameLocks noGrp="1"/>
          </p:cNvGraphicFramePr>
          <p:nvPr>
            <p:extLst>
              <p:ext uri="{D42A27DB-BD31-4B8C-83A1-F6EECF244321}">
                <p14:modId xmlns:p14="http://schemas.microsoft.com/office/powerpoint/2010/main" val="262105354"/>
              </p:ext>
            </p:extLst>
          </p:nvPr>
        </p:nvGraphicFramePr>
        <p:xfrm>
          <a:off x="4863732" y="1279436"/>
          <a:ext cx="3960000" cy="210072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270000">
                <a:tc>
                  <a:txBody>
                    <a:bodyPr/>
                    <a:lstStyle/>
                    <a:p>
                      <a:pPr algn="l" fontAlgn="b"/>
                      <a:r>
                        <a:rPr lang="es-ES" sz="1100" b="0" i="0" u="none" strike="noStrike">
                          <a:solidFill>
                            <a:srgbClr val="000000"/>
                          </a:solidFill>
                          <a:effectLst/>
                          <a:latin typeface="+mn-lt"/>
                        </a:rPr>
                        <a:t>Risks</a:t>
                      </a:r>
                    </a:p>
                  </a:txBody>
                  <a:tcPr marL="72000" marR="72000" marT="9525" marB="0" anchor="ctr"/>
                </a:tc>
                <a:tc>
                  <a:txBody>
                    <a:bodyPr/>
                    <a:lstStyle/>
                    <a:p>
                      <a:r>
                        <a:rPr lang="ca-ES" sz="1100" dirty="0" smtClean="0">
                          <a:latin typeface="+mn-lt"/>
                        </a:rPr>
                        <a:t>Riscos</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General Notes</a:t>
                      </a:r>
                    </a:p>
                  </a:txBody>
                  <a:tcPr marL="72000" marR="72000" marT="9525" marB="0" anchor="ctr"/>
                </a:tc>
                <a:tc>
                  <a:txBody>
                    <a:bodyPr/>
                    <a:lstStyle/>
                    <a:p>
                      <a:r>
                        <a:rPr lang="ca-ES" sz="1100" dirty="0" smtClean="0">
                          <a:latin typeface="+mn-lt"/>
                        </a:rPr>
                        <a:t>Notes generals</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Active</a:t>
                      </a:r>
                    </a:p>
                  </a:txBody>
                  <a:tcPr marL="72000" marR="72000" marT="9525" marB="0" anchor="ctr"/>
                </a:tc>
                <a:tc>
                  <a:txBody>
                    <a:bodyPr/>
                    <a:lstStyle/>
                    <a:p>
                      <a:r>
                        <a:rPr lang="ca-ES" sz="1100" dirty="0" smtClean="0">
                          <a:latin typeface="+mn-lt"/>
                        </a:rPr>
                        <a:t>Actiu</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Application</a:t>
                      </a:r>
                    </a:p>
                  </a:txBody>
                  <a:tcPr marL="72000" marR="72000" marT="9525" marB="0" anchor="ctr"/>
                </a:tc>
                <a:tc>
                  <a:txBody>
                    <a:bodyPr/>
                    <a:lstStyle/>
                    <a:p>
                      <a:r>
                        <a:rPr lang="ca-ES" sz="1100" dirty="0" smtClean="0">
                          <a:latin typeface="+mn-lt"/>
                        </a:rPr>
                        <a:t>Aplicació</a:t>
                      </a:r>
                      <a:endParaRPr lang="ca-ES" sz="1100" dirty="0">
                        <a:latin typeface="+mn-lt"/>
                      </a:endParaRPr>
                    </a:p>
                  </a:txBody>
                  <a:tcPr marL="72000" marR="72000" anchor="ctr"/>
                </a:tc>
              </a:tr>
              <a:tr h="270000">
                <a:tc>
                  <a:txBody>
                    <a:bodyPr/>
                    <a:lstStyle/>
                    <a:p>
                      <a:pPr algn="l" fontAlgn="b"/>
                      <a:r>
                        <a:rPr lang="es-ES" sz="1100" b="0" i="0" u="none" strike="noStrike">
                          <a:solidFill>
                            <a:srgbClr val="000000"/>
                          </a:solidFill>
                          <a:effectLst/>
                          <a:latin typeface="+mn-lt"/>
                        </a:rPr>
                        <a:t>OBS CTTI</a:t>
                      </a:r>
                    </a:p>
                  </a:txBody>
                  <a:tcPr marL="72000" marR="72000" marT="9525" marB="0" anchor="ctr"/>
                </a:tc>
                <a:tc>
                  <a:txBody>
                    <a:bodyPr/>
                    <a:lstStyle/>
                    <a:p>
                      <a:r>
                        <a:rPr lang="ca-ES" sz="1100" dirty="0" smtClean="0">
                          <a:latin typeface="+mn-lt"/>
                        </a:rPr>
                        <a:t>Departament del</a:t>
                      </a:r>
                      <a:r>
                        <a:rPr lang="ca-ES" sz="1100" baseline="0" dirty="0" smtClean="0">
                          <a:latin typeface="+mn-lt"/>
                        </a:rPr>
                        <a:t> CTTI (</a:t>
                      </a:r>
                      <a:r>
                        <a:rPr lang="ca-ES" sz="1100" baseline="0" dirty="0" err="1" smtClean="0">
                          <a:latin typeface="+mn-lt"/>
                        </a:rPr>
                        <a:t>Area</a:t>
                      </a:r>
                      <a:r>
                        <a:rPr lang="ca-ES" sz="1100" baseline="0" dirty="0" smtClean="0">
                          <a:latin typeface="+mn-lt"/>
                        </a:rPr>
                        <a:t> TIC)</a:t>
                      </a:r>
                      <a:endParaRPr lang="ca-ES" sz="1100" dirty="0">
                        <a:latin typeface="+mn-lt"/>
                      </a:endParaRPr>
                    </a:p>
                  </a:txBody>
                  <a:tcPr marL="72000" marR="72000" anchor="ctr"/>
                </a:tc>
              </a:tr>
              <a:tr h="270000">
                <a:tc>
                  <a:txBody>
                    <a:bodyPr/>
                    <a:lstStyle/>
                    <a:p>
                      <a:pPr algn="l" fontAlgn="b"/>
                      <a:r>
                        <a:rPr lang="es-ES" sz="1100" b="0" i="0" u="none" strike="noStrike" dirty="0">
                          <a:solidFill>
                            <a:srgbClr val="000000"/>
                          </a:solidFill>
                          <a:effectLst/>
                          <a:latin typeface="+mn-lt"/>
                        </a:rPr>
                        <a:t>OBS </a:t>
                      </a:r>
                      <a:r>
                        <a:rPr lang="es-ES" sz="1100" b="0" i="0" u="none" strike="noStrike" dirty="0" err="1">
                          <a:solidFill>
                            <a:srgbClr val="000000"/>
                          </a:solidFill>
                          <a:effectLst/>
                          <a:latin typeface="+mn-lt"/>
                        </a:rPr>
                        <a:t>Supplier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Lot</a:t>
                      </a:r>
                      <a:r>
                        <a:rPr lang="ca-ES" sz="1100" baseline="0" dirty="0" smtClean="0">
                          <a:latin typeface="+mn-lt"/>
                        </a:rPr>
                        <a:t> </a:t>
                      </a:r>
                      <a:r>
                        <a:rPr lang="ca-ES" sz="1100" dirty="0" smtClean="0">
                          <a:latin typeface="+mn-lt"/>
                        </a:rPr>
                        <a:t>Proveïdor</a:t>
                      </a:r>
                      <a:endParaRPr lang="ca-ES" sz="1100" dirty="0">
                        <a:latin typeface="+mn-lt"/>
                      </a:endParaRPr>
                    </a:p>
                  </a:txBody>
                  <a:tcPr marL="72000" marR="72000" anchor="ctr"/>
                </a:tc>
              </a:tr>
            </a:tbl>
          </a:graphicData>
        </a:graphic>
      </p:graphicFrame>
    </p:spTree>
    <p:extLst>
      <p:ext uri="{BB962C8B-B14F-4D97-AF65-F5344CB8AC3E}">
        <p14:creationId xmlns:p14="http://schemas.microsoft.com/office/powerpoint/2010/main" val="38783657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213</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 projecte (1/2)</a:t>
            </a:r>
            <a:endParaRPr lang="ca-ES" sz="1700" dirty="0"/>
          </a:p>
        </p:txBody>
      </p:sp>
      <p:sp>
        <p:nvSpPr>
          <p:cNvPr id="7" name="TextBox 6"/>
          <p:cNvSpPr txBox="1"/>
          <p:nvPr/>
        </p:nvSpPr>
        <p:spPr>
          <a:xfrm>
            <a:off x="780456" y="945466"/>
            <a:ext cx="2604190"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a:t>General</a:t>
            </a:r>
          </a:p>
        </p:txBody>
      </p:sp>
      <p:sp>
        <p:nvSpPr>
          <p:cNvPr id="10" name="TextBox 9"/>
          <p:cNvSpPr txBox="1"/>
          <p:nvPr/>
        </p:nvSpPr>
        <p:spPr>
          <a:xfrm>
            <a:off x="3507474" y="945466"/>
            <a:ext cx="6163187"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err="1"/>
              <a:t>Schedule</a:t>
            </a:r>
            <a:r>
              <a:rPr lang="ca-ES" dirty="0"/>
              <a:t> &amp; Performance</a:t>
            </a:r>
          </a:p>
        </p:txBody>
      </p:sp>
      <p:graphicFrame>
        <p:nvGraphicFramePr>
          <p:cNvPr id="6" name="Table 5"/>
          <p:cNvGraphicFramePr>
            <a:graphicFrameLocks noGrp="1"/>
          </p:cNvGraphicFramePr>
          <p:nvPr>
            <p:extLst>
              <p:ext uri="{D42A27DB-BD31-4B8C-83A1-F6EECF244321}">
                <p14:modId xmlns:p14="http://schemas.microsoft.com/office/powerpoint/2010/main" val="2058408701"/>
              </p:ext>
            </p:extLst>
          </p:nvPr>
        </p:nvGraphicFramePr>
        <p:xfrm>
          <a:off x="780455" y="1279436"/>
          <a:ext cx="2604192" cy="4707405"/>
        </p:xfrm>
        <a:graphic>
          <a:graphicData uri="http://schemas.openxmlformats.org/drawingml/2006/table">
            <a:tbl>
              <a:tblPr firstRow="1" bandRow="1">
                <a:tableStyleId>{5C22544A-7EE6-4342-B048-85BDC9FD1C3A}</a:tableStyleId>
              </a:tblPr>
              <a:tblGrid>
                <a:gridCol w="1302096"/>
                <a:gridCol w="1302096"/>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de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Internal</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Codi intern</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a:t>
                      </a:r>
                      <a:r>
                        <a:rPr lang="ca-ES" sz="1100" baseline="0" dirty="0" smtClean="0">
                          <a:latin typeface="+mn-lt"/>
                        </a:rPr>
                        <a:t> del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Originating</a:t>
                      </a:r>
                      <a:r>
                        <a:rPr lang="es-ES" sz="1100" b="0" i="0" u="none" strike="noStrike" dirty="0">
                          <a:solidFill>
                            <a:srgbClr val="000000"/>
                          </a:solidFill>
                          <a:effectLst/>
                          <a:latin typeface="+mn-lt"/>
                        </a:rPr>
                        <a:t> Idea</a:t>
                      </a:r>
                    </a:p>
                  </a:txBody>
                  <a:tcPr marL="72000" marR="72000" marT="9525" marB="0" anchor="ctr"/>
                </a:tc>
                <a:tc>
                  <a:txBody>
                    <a:bodyPr/>
                    <a:lstStyle/>
                    <a:p>
                      <a:r>
                        <a:rPr lang="ca-ES" sz="1100" dirty="0" smtClean="0">
                          <a:latin typeface="+mn-lt"/>
                        </a:rPr>
                        <a:t>Idea origen d’on prové</a:t>
                      </a:r>
                      <a:r>
                        <a:rPr lang="ca-ES" sz="1100" baseline="0" dirty="0" smtClean="0">
                          <a:latin typeface="+mn-lt"/>
                        </a:rPr>
                        <a:t> el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Created</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de creació</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Corporate</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Priority</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Prioritat</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Management </a:t>
                      </a:r>
                      <a:r>
                        <a:rPr lang="es-ES" sz="1100" b="0" i="0" u="none" strike="noStrike" dirty="0" err="1">
                          <a:solidFill>
                            <a:srgbClr val="000000"/>
                          </a:solidFill>
                          <a:effectLst/>
                          <a:latin typeface="+mn-lt"/>
                        </a:rPr>
                        <a:t>Level</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Nivell de gestió del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start</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inici esperada</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finish</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fi esperada</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Objective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Objectiu</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Approach</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Enfocament del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Impact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Impacte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Conditions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Condicions</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Source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Motivació</a:t>
                      </a:r>
                      <a:endParaRPr lang="ca-ES" sz="1100" dirty="0">
                        <a:latin typeface="+mn-lt"/>
                      </a:endParaRPr>
                    </a:p>
                  </a:txBody>
                  <a:tcPr marL="72000" marR="7200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6368470"/>
              </p:ext>
            </p:extLst>
          </p:nvPr>
        </p:nvGraphicFramePr>
        <p:xfrm>
          <a:off x="3507474" y="1289955"/>
          <a:ext cx="3158085" cy="4463565"/>
        </p:xfrm>
        <a:graphic>
          <a:graphicData uri="http://schemas.openxmlformats.org/drawingml/2006/table">
            <a:tbl>
              <a:tblPr firstRow="1" bandRow="1">
                <a:tableStyleId>{5C22544A-7EE6-4342-B048-85BDC9FD1C3A}</a:tableStyleId>
              </a:tblPr>
              <a:tblGrid>
                <a:gridCol w="1542198"/>
                <a:gridCol w="1615887"/>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0">
                <a:tc>
                  <a:txBody>
                    <a:bodyPr/>
                    <a:lstStyle/>
                    <a:p>
                      <a:pPr algn="l" fontAlgn="b"/>
                      <a:r>
                        <a:rPr lang="es-ES" sz="1100" b="0" i="0" u="none" strike="noStrike" dirty="0" err="1">
                          <a:solidFill>
                            <a:srgbClr val="000000"/>
                          </a:solidFill>
                          <a:effectLst/>
                          <a:latin typeface="+mn-lt"/>
                        </a:rPr>
                        <a:t>Work</a:t>
                      </a:r>
                      <a:r>
                        <a:rPr lang="es-ES" sz="1100" b="0" i="0" u="none" strike="noStrike" dirty="0">
                          <a:solidFill>
                            <a:srgbClr val="000000"/>
                          </a:solidFill>
                          <a:effectLst/>
                          <a:latin typeface="+mn-lt"/>
                        </a:rPr>
                        <a:t> Status</a:t>
                      </a:r>
                    </a:p>
                  </a:txBody>
                  <a:tcPr marL="72000" marR="72000" marT="9525" marB="0" anchor="ctr"/>
                </a:tc>
                <a:tc>
                  <a:txBody>
                    <a:bodyPr/>
                    <a:lstStyle/>
                    <a:p>
                      <a:r>
                        <a:rPr lang="ca-ES" sz="1100" dirty="0" smtClean="0">
                          <a:latin typeface="+mn-lt"/>
                        </a:rPr>
                        <a:t>Estat del projecte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Effort</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Hours</a:t>
                      </a:r>
                      <a:r>
                        <a:rPr lang="es-ES" sz="1100" b="0" i="0" u="none" strike="noStrike" dirty="0">
                          <a:solidFill>
                            <a:srgbClr val="000000"/>
                          </a:solidFill>
                          <a:effectLst/>
                          <a:latin typeface="+mn-lt"/>
                        </a:rPr>
                        <a:t>)</a:t>
                      </a:r>
                    </a:p>
                  </a:txBody>
                  <a:tcPr marL="72000" marR="72000" marT="9525" marB="0" anchor="ctr"/>
                </a:tc>
                <a:tc>
                  <a:txBody>
                    <a:bodyPr/>
                    <a:lstStyle/>
                    <a:p>
                      <a:r>
                        <a:rPr lang="ca-ES" sz="1100" dirty="0" smtClean="0">
                          <a:latin typeface="+mn-lt"/>
                        </a:rPr>
                        <a:t>Hores d’esforç</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Planned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Cost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Cost previst</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Planned</a:t>
                      </a:r>
                      <a:r>
                        <a:rPr lang="es-ES" sz="1100" b="0" i="0" u="none" strike="noStrike" dirty="0">
                          <a:solidFill>
                            <a:srgbClr val="000000"/>
                          </a:solidFill>
                          <a:effectLst/>
                          <a:latin typeface="+mn-lt"/>
                        </a:rPr>
                        <a:t> Capital </a:t>
                      </a:r>
                      <a:r>
                        <a:rPr lang="es-ES" sz="1100" b="0" i="0" u="none" strike="noStrike" dirty="0" err="1">
                          <a:solidFill>
                            <a:srgbClr val="000000"/>
                          </a:solidFill>
                          <a:effectLst/>
                          <a:latin typeface="+mn-lt"/>
                        </a:rPr>
                        <a:t>Cost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Cost previst</a:t>
                      </a:r>
                      <a:endParaRPr lang="ca-ES" sz="1100" dirty="0">
                        <a:latin typeface="+mn-lt"/>
                      </a:endParaRPr>
                    </a:p>
                  </a:txBody>
                  <a:tcPr marL="72000" marR="72000" anchor="ctr"/>
                </a:tc>
              </a:tr>
              <a:tr h="0">
                <a:tc>
                  <a:txBody>
                    <a:bodyPr/>
                    <a:lstStyle/>
                    <a:p>
                      <a:pPr algn="l" fontAlgn="b"/>
                      <a:r>
                        <a:rPr lang="es-ES" sz="1100" b="0" i="0" u="none" strike="noStrike">
                          <a:solidFill>
                            <a:srgbClr val="000000"/>
                          </a:solidFill>
                          <a:effectLst/>
                          <a:latin typeface="+mn-lt"/>
                        </a:rPr>
                        <a:t>Planned Operating Cost</a:t>
                      </a:r>
                    </a:p>
                  </a:txBody>
                  <a:tcPr marL="72000" marR="72000" marT="9525" marB="0" anchor="ctr"/>
                </a:tc>
                <a:tc>
                  <a:txBody>
                    <a:bodyPr/>
                    <a:lstStyle/>
                    <a:p>
                      <a:r>
                        <a:rPr lang="ca-ES" sz="1100" dirty="0" smtClean="0">
                          <a:latin typeface="+mn-lt"/>
                        </a:rPr>
                        <a:t>Cost</a:t>
                      </a:r>
                      <a:r>
                        <a:rPr lang="ca-ES" sz="1100" baseline="0" dirty="0" smtClean="0">
                          <a:latin typeface="+mn-lt"/>
                        </a:rPr>
                        <a:t> d’operació previst</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start</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a:t>
                      </a:r>
                      <a:r>
                        <a:rPr lang="ca-ES" sz="1100" baseline="0" dirty="0" smtClean="0">
                          <a:latin typeface="+mn-lt"/>
                        </a:rPr>
                        <a:t> inici esperada</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Expected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finish</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fi esperada</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 Complete</a:t>
                      </a:r>
                    </a:p>
                  </a:txBody>
                  <a:tcPr marL="72000" marR="72000" marT="9525" marB="0" anchor="ctr"/>
                </a:tc>
                <a:tc>
                  <a:txBody>
                    <a:bodyPr/>
                    <a:lstStyle/>
                    <a:p>
                      <a:r>
                        <a:rPr lang="ca-ES" sz="1100" dirty="0" smtClean="0">
                          <a:latin typeface="+mn-lt"/>
                        </a:rPr>
                        <a:t>% projecte complet</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Baseline</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Start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Data inici</a:t>
                      </a:r>
                      <a:r>
                        <a:rPr lang="ca-ES" sz="1100" baseline="0" dirty="0" smtClean="0">
                          <a:latin typeface="+mn-lt"/>
                        </a:rPr>
                        <a:t> </a:t>
                      </a:r>
                      <a:r>
                        <a:rPr lang="ca-ES" sz="1100" baseline="0" dirty="0" err="1" smtClean="0">
                          <a:latin typeface="+mn-lt"/>
                        </a:rPr>
                        <a:t>linia</a:t>
                      </a:r>
                      <a:r>
                        <a:rPr lang="ca-ES" sz="1100" baseline="0" dirty="0" smtClean="0">
                          <a:latin typeface="+mn-lt"/>
                        </a:rPr>
                        <a:t> base</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Baseline</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Finish</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Data fi </a:t>
                      </a:r>
                      <a:r>
                        <a:rPr lang="ca-ES" sz="1100" dirty="0" err="1" smtClean="0">
                          <a:latin typeface="+mn-lt"/>
                        </a:rPr>
                        <a:t>linia</a:t>
                      </a:r>
                      <a:r>
                        <a:rPr lang="ca-ES" sz="1100" dirty="0" smtClean="0">
                          <a:latin typeface="+mn-lt"/>
                        </a:rPr>
                        <a:t> base</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Status </a:t>
                      </a:r>
                      <a:r>
                        <a:rPr lang="es-ES" sz="1100" b="0" i="0" u="none" strike="noStrike" dirty="0" err="1">
                          <a:solidFill>
                            <a:srgbClr val="000000"/>
                          </a:solidFill>
                          <a:effectLst/>
                          <a:latin typeface="+mn-lt"/>
                        </a:rPr>
                        <a:t>Indicator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Indicador d’estat</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Priority</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Indicador de prioritat</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BAC</a:t>
                      </a:r>
                    </a:p>
                  </a:txBody>
                  <a:tcPr marL="72000" marR="72000" marT="9525" marB="0" anchor="ctr"/>
                </a:tc>
                <a:tc>
                  <a:txBody>
                    <a:bodyPr/>
                    <a:lstStyle/>
                    <a:p>
                      <a:r>
                        <a:rPr lang="ca-ES" sz="1100" dirty="0" smtClean="0">
                          <a:latin typeface="+mn-lt"/>
                        </a:rPr>
                        <a:t>BAC</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Actuals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Hores d’esforç incorregudes</a:t>
                      </a:r>
                      <a:endParaRPr lang="ca-ES" sz="1100" dirty="0">
                        <a:latin typeface="+mn-lt"/>
                      </a:endParaRPr>
                    </a:p>
                  </a:txBody>
                  <a:tcPr marL="72000" marR="72000" anchor="ctr"/>
                </a:tc>
              </a:tr>
              <a:tr h="0">
                <a:tc>
                  <a:txBody>
                    <a:bodyPr/>
                    <a:lstStyle/>
                    <a:p>
                      <a:pPr algn="l" fontAlgn="b"/>
                      <a:r>
                        <a:rPr lang="es-ES" sz="1100" b="0" i="0" u="none" strike="noStrike" dirty="0">
                          <a:solidFill>
                            <a:srgbClr val="000000"/>
                          </a:solidFill>
                          <a:effectLst/>
                          <a:latin typeface="+mn-lt"/>
                        </a:rPr>
                        <a:t>ETC</a:t>
                      </a:r>
                    </a:p>
                  </a:txBody>
                  <a:tcPr marL="72000" marR="72000" marT="9525" marB="0" anchor="ctr"/>
                </a:tc>
                <a:tc>
                  <a:txBody>
                    <a:bodyPr/>
                    <a:lstStyle/>
                    <a:p>
                      <a:r>
                        <a:rPr lang="ca-ES" sz="1100" dirty="0" smtClean="0">
                          <a:latin typeface="+mn-lt"/>
                        </a:rPr>
                        <a:t>ETC</a:t>
                      </a:r>
                      <a:endParaRPr lang="ca-ES" sz="1100" dirty="0">
                        <a:latin typeface="+mn-lt"/>
                      </a:endParaRPr>
                    </a:p>
                  </a:txBody>
                  <a:tcPr marL="72000" marR="7200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56964933"/>
              </p:ext>
            </p:extLst>
          </p:nvPr>
        </p:nvGraphicFramePr>
        <p:xfrm>
          <a:off x="6790662" y="1279436"/>
          <a:ext cx="2880000" cy="5387490"/>
        </p:xfrm>
        <a:graphic>
          <a:graphicData uri="http://schemas.openxmlformats.org/drawingml/2006/table">
            <a:tbl>
              <a:tblPr firstRow="1" bandRow="1">
                <a:tableStyleId>{5C22544A-7EE6-4342-B048-85BDC9FD1C3A}</a:tableStyleId>
              </a:tblPr>
              <a:tblGrid>
                <a:gridCol w="1643654"/>
                <a:gridCol w="1236346"/>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36000" marR="36000" anchor="ctr"/>
                </a:tc>
              </a:tr>
              <a:tr h="0">
                <a:tc>
                  <a:txBody>
                    <a:bodyPr/>
                    <a:lstStyle/>
                    <a:p>
                      <a:pPr algn="l" fontAlgn="b"/>
                      <a:r>
                        <a:rPr lang="es-ES" sz="1100" b="0" i="0" u="none" strike="noStrike" dirty="0">
                          <a:solidFill>
                            <a:srgbClr val="000000"/>
                          </a:solidFill>
                          <a:effectLst/>
                          <a:latin typeface="+mn-lt"/>
                        </a:rPr>
                        <a:t>EAC</a:t>
                      </a:r>
                    </a:p>
                  </a:txBody>
                  <a:tcPr marL="72000" marR="72000" marT="9525" marB="0" anchor="ctr"/>
                </a:tc>
                <a:tc>
                  <a:txBody>
                    <a:bodyPr/>
                    <a:lstStyle/>
                    <a:p>
                      <a:r>
                        <a:rPr lang="ca-ES" sz="1100" dirty="0" smtClean="0">
                          <a:latin typeface="+mn-lt"/>
                        </a:rPr>
                        <a:t>EAC</a:t>
                      </a:r>
                      <a:endParaRPr lang="ca-ES" sz="1100" dirty="0">
                        <a:latin typeface="+mn-lt"/>
                      </a:endParaRPr>
                    </a:p>
                  </a:txBody>
                  <a:tcPr marL="72000" marR="72000" anchor="ctr"/>
                </a:tc>
              </a:tr>
              <a:tr h="0">
                <a:tc>
                  <a:txBody>
                    <a:bodyPr/>
                    <a:lstStyle/>
                    <a:p>
                      <a:pPr algn="l" fontAlgn="b"/>
                      <a:r>
                        <a:rPr lang="es-ES" sz="1100" b="0" i="0" u="none" strike="noStrike" dirty="0" err="1">
                          <a:solidFill>
                            <a:srgbClr val="000000"/>
                          </a:solidFill>
                          <a:effectLst/>
                          <a:latin typeface="+mn-lt"/>
                        </a:rPr>
                        <a:t>Projected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Effort</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Variance</a:t>
                      </a:r>
                      <a:endParaRPr lang="es-ES" sz="1100" b="0" i="0" u="none" strike="noStrike" dirty="0">
                        <a:solidFill>
                          <a:srgbClr val="000000"/>
                        </a:solidFill>
                        <a:effectLst/>
                        <a:latin typeface="+mn-lt"/>
                      </a:endParaRPr>
                    </a:p>
                  </a:txBody>
                  <a:tcPr marL="72000" marR="72000" marT="9525" marB="0" anchor="ctr"/>
                </a:tc>
                <a:tc>
                  <a:txBody>
                    <a:bodyPr/>
                    <a:lstStyle/>
                    <a:p>
                      <a:r>
                        <a:rPr lang="ca-ES" sz="1100" baseline="0" dirty="0" smtClean="0">
                          <a:latin typeface="+mn-lt"/>
                        </a:rPr>
                        <a:t>V</a:t>
                      </a:r>
                      <a:r>
                        <a:rPr lang="ca-ES" sz="1100" dirty="0" smtClean="0">
                          <a:latin typeface="+mn-lt"/>
                        </a:rPr>
                        <a:t>ariació</a:t>
                      </a:r>
                      <a:r>
                        <a:rPr lang="ca-ES" sz="1100" baseline="0" dirty="0" smtClean="0">
                          <a:latin typeface="+mn-lt"/>
                        </a:rPr>
                        <a:t> d’esforç planificat</a:t>
                      </a:r>
                      <a:endParaRPr lang="ca-ES" sz="1100" dirty="0">
                        <a:latin typeface="+mn-lt"/>
                      </a:endParaRPr>
                    </a:p>
                  </a:txBody>
                  <a:tcPr marL="36000" marR="36000" anchor="ctr"/>
                </a:tc>
              </a:tr>
              <a:tr h="0">
                <a:tc>
                  <a:txBody>
                    <a:bodyPr/>
                    <a:lstStyle/>
                    <a:p>
                      <a:pPr algn="l" fontAlgn="b"/>
                      <a:r>
                        <a:rPr lang="es-ES" sz="1100" b="0" i="0" u="none" strike="noStrike" dirty="0" err="1">
                          <a:solidFill>
                            <a:srgbClr val="000000"/>
                          </a:solidFill>
                          <a:effectLst/>
                          <a:latin typeface="+mn-lt"/>
                        </a:rPr>
                        <a:t>Projected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Effort</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Variance</a:t>
                      </a:r>
                      <a:r>
                        <a:rPr lang="es-ES" sz="1100" b="0" i="0" u="none" strike="noStrike" dirty="0">
                          <a:solidFill>
                            <a:srgbClr val="000000"/>
                          </a:solidFill>
                          <a:effectLst/>
                          <a:latin typeface="+mn-lt"/>
                        </a:rPr>
                        <a:t> %</a:t>
                      </a:r>
                    </a:p>
                  </a:txBody>
                  <a:tcPr marL="72000" marR="72000" marT="9525" marB="0" anchor="ctr"/>
                </a:tc>
                <a:tc>
                  <a:txBody>
                    <a:bodyPr/>
                    <a:lstStyle/>
                    <a:p>
                      <a:r>
                        <a:rPr lang="ca-ES" sz="1100" dirty="0" smtClean="0">
                          <a:latin typeface="+mn-lt"/>
                        </a:rPr>
                        <a:t>%</a:t>
                      </a:r>
                      <a:r>
                        <a:rPr lang="ca-ES" sz="1100" baseline="0" dirty="0" smtClean="0">
                          <a:latin typeface="+mn-lt"/>
                        </a:rPr>
                        <a:t> v</a:t>
                      </a:r>
                      <a:r>
                        <a:rPr lang="ca-ES" sz="1100" dirty="0" smtClean="0">
                          <a:latin typeface="+mn-lt"/>
                        </a:rPr>
                        <a:t>ariació</a:t>
                      </a:r>
                      <a:r>
                        <a:rPr lang="ca-ES" sz="1100" baseline="0" dirty="0" smtClean="0">
                          <a:latin typeface="+mn-lt"/>
                        </a:rPr>
                        <a:t> d’esforç planificar</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 Expended</a:t>
                      </a:r>
                    </a:p>
                  </a:txBody>
                  <a:tcPr marL="72000" marR="72000" marT="9525" marB="0" anchor="ctr"/>
                </a:tc>
                <a:tc>
                  <a:txBody>
                    <a:bodyPr/>
                    <a:lstStyle/>
                    <a:p>
                      <a:r>
                        <a:rPr lang="ca-ES" sz="1100" dirty="0" smtClean="0">
                          <a:latin typeface="+mn-lt"/>
                        </a:rPr>
                        <a:t>% esforç realitzat</a:t>
                      </a:r>
                      <a:endParaRPr lang="ca-ES" sz="1100" dirty="0">
                        <a:latin typeface="+mn-lt"/>
                      </a:endParaRPr>
                    </a:p>
                  </a:txBody>
                  <a:tcPr marL="36000" marR="36000" anchor="ctr"/>
                </a:tc>
              </a:tr>
              <a:tr h="0">
                <a:tc>
                  <a:txBody>
                    <a:bodyPr/>
                    <a:lstStyle/>
                    <a:p>
                      <a:pPr algn="l" fontAlgn="b"/>
                      <a:r>
                        <a:rPr lang="es-ES" sz="1100" b="0" i="0" u="none" strike="noStrike" dirty="0" err="1">
                          <a:solidFill>
                            <a:srgbClr val="000000"/>
                          </a:solidFill>
                          <a:effectLst/>
                          <a:latin typeface="+mn-lt"/>
                        </a:rPr>
                        <a:t>Planned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Value</a:t>
                      </a:r>
                      <a:r>
                        <a:rPr lang="es-ES" sz="1100" b="0" i="0" u="none" strike="noStrike" dirty="0">
                          <a:solidFill>
                            <a:srgbClr val="000000"/>
                          </a:solidFill>
                          <a:effectLst/>
                          <a:latin typeface="+mn-lt"/>
                        </a:rPr>
                        <a:t> (BCWS)</a:t>
                      </a:r>
                    </a:p>
                  </a:txBody>
                  <a:tcPr marL="72000" marR="72000" marT="9525" marB="0" anchor="ctr"/>
                </a:tc>
                <a:tc>
                  <a:txBody>
                    <a:bodyPr/>
                    <a:lstStyle/>
                    <a:p>
                      <a:r>
                        <a:rPr lang="ca-ES" sz="1100" dirty="0" smtClean="0">
                          <a:latin typeface="+mn-lt"/>
                        </a:rPr>
                        <a:t>BCWS</a:t>
                      </a:r>
                      <a:endParaRPr lang="ca-ES" sz="1100" dirty="0">
                        <a:latin typeface="+mn-lt"/>
                      </a:endParaRPr>
                    </a:p>
                  </a:txBody>
                  <a:tcPr marL="36000" marR="36000" anchor="ctr"/>
                </a:tc>
              </a:tr>
              <a:tr h="0">
                <a:tc>
                  <a:txBody>
                    <a:bodyPr/>
                    <a:lstStyle/>
                    <a:p>
                      <a:pPr algn="l" fontAlgn="b"/>
                      <a:r>
                        <a:rPr lang="es-ES" sz="1100" b="0" i="0" u="none" strike="noStrike" dirty="0" err="1">
                          <a:solidFill>
                            <a:srgbClr val="000000"/>
                          </a:solidFill>
                          <a:effectLst/>
                          <a:latin typeface="+mn-lt"/>
                        </a:rPr>
                        <a:t>Earned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Value</a:t>
                      </a:r>
                      <a:r>
                        <a:rPr lang="es-ES" sz="1100" b="0" i="0" u="none" strike="noStrike" dirty="0">
                          <a:solidFill>
                            <a:srgbClr val="000000"/>
                          </a:solidFill>
                          <a:effectLst/>
                          <a:latin typeface="+mn-lt"/>
                        </a:rPr>
                        <a:t> (BCWP)</a:t>
                      </a:r>
                    </a:p>
                  </a:txBody>
                  <a:tcPr marL="72000" marR="72000" marT="9525" marB="0" anchor="ctr"/>
                </a:tc>
                <a:tc>
                  <a:txBody>
                    <a:bodyPr/>
                    <a:lstStyle/>
                    <a:p>
                      <a:r>
                        <a:rPr lang="ca-ES" sz="1100" dirty="0" smtClean="0">
                          <a:latin typeface="+mn-lt"/>
                        </a:rPr>
                        <a:t>BCWP</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Actual Cost (ACWP)</a:t>
                      </a:r>
                    </a:p>
                  </a:txBody>
                  <a:tcPr marL="72000" marR="72000" marT="9525" marB="0" anchor="ctr"/>
                </a:tc>
                <a:tc>
                  <a:txBody>
                    <a:bodyPr/>
                    <a:lstStyle/>
                    <a:p>
                      <a:r>
                        <a:rPr lang="ca-ES" sz="1100" dirty="0" smtClean="0">
                          <a:latin typeface="+mn-lt"/>
                        </a:rPr>
                        <a:t>ACWP</a:t>
                      </a:r>
                      <a:endParaRPr lang="ca-ES" sz="1100" dirty="0">
                        <a:latin typeface="+mn-lt"/>
                      </a:endParaRPr>
                    </a:p>
                  </a:txBody>
                  <a:tcPr marL="36000" marR="36000" anchor="ctr"/>
                </a:tc>
              </a:tr>
              <a:tr h="0">
                <a:tc>
                  <a:txBody>
                    <a:bodyPr/>
                    <a:lstStyle/>
                    <a:p>
                      <a:pPr algn="l" fontAlgn="b"/>
                      <a:r>
                        <a:rPr lang="es-ES" sz="1100" b="0" i="0" u="none" strike="noStrike" dirty="0" err="1">
                          <a:solidFill>
                            <a:srgbClr val="000000"/>
                          </a:solidFill>
                          <a:effectLst/>
                          <a:latin typeface="+mn-lt"/>
                        </a:rPr>
                        <a:t>Projected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Cost</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Variance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Variació</a:t>
                      </a:r>
                      <a:r>
                        <a:rPr lang="ca-ES" sz="1100" baseline="0" dirty="0" smtClean="0">
                          <a:latin typeface="+mn-lt"/>
                        </a:rPr>
                        <a:t> de costos projectat</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Projected Cost Variance %</a:t>
                      </a:r>
                    </a:p>
                  </a:txBody>
                  <a:tcPr marL="72000" marR="72000" marT="9525" marB="0" anchor="ctr"/>
                </a:tc>
                <a:tc>
                  <a:txBody>
                    <a:bodyPr/>
                    <a:lstStyle/>
                    <a:p>
                      <a:r>
                        <a:rPr lang="ca-ES" sz="1100" dirty="0" smtClean="0">
                          <a:latin typeface="+mn-lt"/>
                        </a:rPr>
                        <a:t>% variació</a:t>
                      </a:r>
                      <a:r>
                        <a:rPr lang="ca-ES" sz="1100" baseline="0" dirty="0" smtClean="0">
                          <a:latin typeface="+mn-lt"/>
                        </a:rPr>
                        <a:t> costos projectat</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Cost Variance (CV)</a:t>
                      </a:r>
                    </a:p>
                  </a:txBody>
                  <a:tcPr marL="72000" marR="72000" marT="9525" marB="0" anchor="ctr"/>
                </a:tc>
                <a:tc>
                  <a:txBody>
                    <a:bodyPr/>
                    <a:lstStyle/>
                    <a:p>
                      <a:r>
                        <a:rPr lang="ca-ES" sz="1100" dirty="0" smtClean="0">
                          <a:latin typeface="+mn-lt"/>
                        </a:rPr>
                        <a:t>Variació costos</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Schedule Variance (SV)</a:t>
                      </a:r>
                    </a:p>
                  </a:txBody>
                  <a:tcPr marL="72000" marR="72000" marT="9525" marB="0" anchor="ctr"/>
                </a:tc>
                <a:tc>
                  <a:txBody>
                    <a:bodyPr/>
                    <a:lstStyle/>
                    <a:p>
                      <a:r>
                        <a:rPr lang="ca-ES" sz="1100" dirty="0" smtClean="0">
                          <a:latin typeface="+mn-lt"/>
                        </a:rPr>
                        <a:t>Desviació de progrés</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Cost Variance %</a:t>
                      </a:r>
                    </a:p>
                  </a:txBody>
                  <a:tcPr marL="72000" marR="72000" marT="9525" marB="0" anchor="ctr"/>
                </a:tc>
                <a:tc>
                  <a:txBody>
                    <a:bodyPr/>
                    <a:lstStyle/>
                    <a:p>
                      <a:r>
                        <a:rPr lang="ca-ES" sz="1100" dirty="0" smtClean="0">
                          <a:latin typeface="+mn-lt"/>
                        </a:rPr>
                        <a:t>% variació costos</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Schedule Variance %</a:t>
                      </a:r>
                    </a:p>
                  </a:txBody>
                  <a:tcPr marL="72000" marR="72000" marT="9525" marB="0" anchor="ctr"/>
                </a:tc>
                <a:tc>
                  <a:txBody>
                    <a:bodyPr/>
                    <a:lstStyle/>
                    <a:p>
                      <a:r>
                        <a:rPr lang="ca-ES" sz="1100" dirty="0" smtClean="0">
                          <a:latin typeface="+mn-lt"/>
                        </a:rPr>
                        <a:t>% desviació de progrés</a:t>
                      </a:r>
                      <a:endParaRPr lang="ca-ES" sz="1100" dirty="0">
                        <a:latin typeface="+mn-lt"/>
                      </a:endParaRPr>
                    </a:p>
                  </a:txBody>
                  <a:tcPr marL="36000" marR="36000" anchor="ctr"/>
                </a:tc>
              </a:tr>
              <a:tr h="0">
                <a:tc>
                  <a:txBody>
                    <a:bodyPr/>
                    <a:lstStyle/>
                    <a:p>
                      <a:pPr algn="l" fontAlgn="b"/>
                      <a:r>
                        <a:rPr lang="es-ES" sz="1100" b="0" i="0" u="none" strike="noStrike">
                          <a:solidFill>
                            <a:srgbClr val="000000"/>
                          </a:solidFill>
                          <a:effectLst/>
                          <a:latin typeface="+mn-lt"/>
                        </a:rPr>
                        <a:t>Cost Performance Index (CPI)</a:t>
                      </a:r>
                    </a:p>
                  </a:txBody>
                  <a:tcPr marL="72000" marR="72000" marT="9525" marB="0" anchor="ctr"/>
                </a:tc>
                <a:tc>
                  <a:txBody>
                    <a:bodyPr/>
                    <a:lstStyle/>
                    <a:p>
                      <a:r>
                        <a:rPr lang="ca-ES" sz="1100" dirty="0" smtClean="0">
                          <a:latin typeface="+mn-lt"/>
                        </a:rPr>
                        <a:t>CPI</a:t>
                      </a:r>
                      <a:endParaRPr lang="ca-ES" sz="1100" dirty="0">
                        <a:latin typeface="+mn-lt"/>
                      </a:endParaRPr>
                    </a:p>
                  </a:txBody>
                  <a:tcPr marL="36000" marR="36000" anchor="ctr"/>
                </a:tc>
              </a:tr>
              <a:tr h="0">
                <a:tc>
                  <a:txBody>
                    <a:bodyPr/>
                    <a:lstStyle/>
                    <a:p>
                      <a:pPr algn="l" fontAlgn="b"/>
                      <a:r>
                        <a:rPr lang="es-ES" sz="1100" b="0" i="0" u="none" strike="noStrike" dirty="0">
                          <a:solidFill>
                            <a:srgbClr val="000000"/>
                          </a:solidFill>
                          <a:effectLst/>
                          <a:latin typeface="+mn-lt"/>
                        </a:rPr>
                        <a:t>Schedule Performance </a:t>
                      </a:r>
                      <a:r>
                        <a:rPr lang="es-ES" sz="1100" b="0" i="0" u="none" strike="noStrike" dirty="0" err="1">
                          <a:solidFill>
                            <a:srgbClr val="000000"/>
                          </a:solidFill>
                          <a:effectLst/>
                          <a:latin typeface="+mn-lt"/>
                        </a:rPr>
                        <a:t>Index</a:t>
                      </a:r>
                      <a:r>
                        <a:rPr lang="es-ES" sz="1100" b="0" i="0" u="none" strike="noStrike" dirty="0">
                          <a:solidFill>
                            <a:srgbClr val="000000"/>
                          </a:solidFill>
                          <a:effectLst/>
                          <a:latin typeface="+mn-lt"/>
                        </a:rPr>
                        <a:t> (SPI)</a:t>
                      </a:r>
                    </a:p>
                  </a:txBody>
                  <a:tcPr marL="72000" marR="72000" marT="9525" marB="0" anchor="ctr"/>
                </a:tc>
                <a:tc>
                  <a:txBody>
                    <a:bodyPr/>
                    <a:lstStyle/>
                    <a:p>
                      <a:r>
                        <a:rPr lang="ca-ES" sz="1100" dirty="0" smtClean="0">
                          <a:latin typeface="+mn-lt"/>
                        </a:rPr>
                        <a:t>SPI</a:t>
                      </a:r>
                      <a:endParaRPr lang="ca-ES" sz="1100" dirty="0">
                        <a:latin typeface="+mn-lt"/>
                      </a:endParaRPr>
                    </a:p>
                  </a:txBody>
                  <a:tcPr marL="36000" marR="36000" anchor="ctr"/>
                </a:tc>
              </a:tr>
            </a:tbl>
          </a:graphicData>
        </a:graphic>
      </p:graphicFrame>
    </p:spTree>
    <p:extLst>
      <p:ext uri="{BB962C8B-B14F-4D97-AF65-F5344CB8AC3E}">
        <p14:creationId xmlns:p14="http://schemas.microsoft.com/office/powerpoint/2010/main" val="1711323107"/>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214</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 projecte (2/2)</a:t>
            </a:r>
            <a:endParaRPr lang="ca-ES" sz="1700" dirty="0"/>
          </a:p>
        </p:txBody>
      </p:sp>
      <p:sp>
        <p:nvSpPr>
          <p:cNvPr id="6" name="TextBox 5"/>
          <p:cNvSpPr txBox="1"/>
          <p:nvPr/>
        </p:nvSpPr>
        <p:spPr>
          <a:xfrm>
            <a:off x="780454" y="949085"/>
            <a:ext cx="8029629"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err="1"/>
              <a:t>Classification</a:t>
            </a:r>
            <a:r>
              <a:rPr lang="ca-ES" dirty="0"/>
              <a:t> &amp; Organization</a:t>
            </a:r>
          </a:p>
        </p:txBody>
      </p:sp>
      <p:graphicFrame>
        <p:nvGraphicFramePr>
          <p:cNvPr id="8" name="Table 7"/>
          <p:cNvGraphicFramePr>
            <a:graphicFrameLocks noGrp="1"/>
          </p:cNvGraphicFramePr>
          <p:nvPr>
            <p:extLst>
              <p:ext uri="{D42A27DB-BD31-4B8C-83A1-F6EECF244321}">
                <p14:modId xmlns:p14="http://schemas.microsoft.com/office/powerpoint/2010/main" val="2094661842"/>
              </p:ext>
            </p:extLst>
          </p:nvPr>
        </p:nvGraphicFramePr>
        <p:xfrm>
          <a:off x="780455" y="1279436"/>
          <a:ext cx="3960000" cy="428400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Information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System</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Code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Aplicació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Solution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 de la solució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Application</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 de l’aplicació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Application</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Aplicació</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NAQ</a:t>
                      </a:r>
                    </a:p>
                  </a:txBody>
                  <a:tcPr marL="72000" marR="72000" marT="9525" marB="0" anchor="ctr"/>
                </a:tc>
                <a:tc>
                  <a:txBody>
                    <a:bodyPr/>
                    <a:lstStyle/>
                    <a:p>
                      <a:r>
                        <a:rPr lang="ca-ES" sz="1100" dirty="0" smtClean="0">
                          <a:latin typeface="+mn-lt"/>
                        </a:rPr>
                        <a:t>NAQ</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Work</a:t>
                      </a:r>
                      <a:r>
                        <a:rPr lang="es-ES" sz="1100" b="0" i="0" u="none" strike="noStrike" dirty="0">
                          <a:solidFill>
                            <a:srgbClr val="000000"/>
                          </a:solidFill>
                          <a:effectLst/>
                          <a:latin typeface="+mn-lt"/>
                        </a:rPr>
                        <a:t> Status</a:t>
                      </a:r>
                    </a:p>
                  </a:txBody>
                  <a:tcPr marL="72000" marR="72000" marT="9525" marB="0" anchor="ctr"/>
                </a:tc>
                <a:tc>
                  <a:txBody>
                    <a:bodyPr/>
                    <a:lstStyle/>
                    <a:p>
                      <a:r>
                        <a:rPr lang="ca-ES" sz="1100" dirty="0" smtClean="0">
                          <a:latin typeface="+mn-lt"/>
                        </a:rPr>
                        <a:t>Estat del projecte</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Interested</a:t>
                      </a:r>
                    </a:p>
                  </a:txBody>
                  <a:tcPr marL="72000" marR="72000" marT="9525" marB="0" anchor="ctr"/>
                </a:tc>
                <a:tc>
                  <a:txBody>
                    <a:bodyPr/>
                    <a:lstStyle/>
                    <a:p>
                      <a:r>
                        <a:rPr lang="ca-ES" sz="1100" dirty="0" smtClean="0">
                          <a:latin typeface="+mn-lt"/>
                        </a:rPr>
                        <a:t>Llista </a:t>
                      </a:r>
                      <a:r>
                        <a:rPr lang="ca-ES" sz="1100" dirty="0" err="1" smtClean="0">
                          <a:latin typeface="+mn-lt"/>
                        </a:rPr>
                        <a:t>d’interesats</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Supply Channel</a:t>
                      </a:r>
                    </a:p>
                  </a:txBody>
                  <a:tcPr marL="72000" marR="72000" marT="9525" marB="0" anchor="ctr"/>
                </a:tc>
                <a:tc>
                  <a:txBody>
                    <a:bodyPr/>
                    <a:lstStyle/>
                    <a:p>
                      <a:r>
                        <a:rPr lang="ca-ES" sz="1100" dirty="0" smtClean="0">
                          <a:latin typeface="+mn-lt"/>
                        </a:rPr>
                        <a:t>Lot Proveïdor</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Service Type</a:t>
                      </a:r>
                    </a:p>
                  </a:txBody>
                  <a:tcPr marL="72000" marR="72000" marT="9525" marB="0" anchor="ctr"/>
                </a:tc>
                <a:tc>
                  <a:txBody>
                    <a:bodyPr/>
                    <a:lstStyle/>
                    <a:p>
                      <a:r>
                        <a:rPr lang="ca-ES" sz="1100" dirty="0" smtClean="0">
                          <a:latin typeface="+mn-lt"/>
                        </a:rPr>
                        <a:t>Tipus</a:t>
                      </a:r>
                      <a:r>
                        <a:rPr lang="ca-ES" sz="1100" baseline="0" dirty="0" smtClean="0">
                          <a:latin typeface="+mn-lt"/>
                        </a:rPr>
                        <a:t> de servei</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Solution Code</a:t>
                      </a:r>
                    </a:p>
                  </a:txBody>
                  <a:tcPr marL="72000" marR="72000" marT="9525" marB="0" anchor="ctr"/>
                </a:tc>
                <a:tc>
                  <a:txBody>
                    <a:bodyPr/>
                    <a:lstStyle/>
                    <a:p>
                      <a:r>
                        <a:rPr lang="ca-ES" sz="1100" dirty="0" smtClean="0">
                          <a:latin typeface="+mn-lt"/>
                        </a:rPr>
                        <a:t>Codi de la solució</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Solution Name</a:t>
                      </a:r>
                    </a:p>
                  </a:txBody>
                  <a:tcPr marL="72000" marR="72000" marT="9525" marB="0" anchor="ctr"/>
                </a:tc>
                <a:tc>
                  <a:txBody>
                    <a:bodyPr/>
                    <a:lstStyle/>
                    <a:p>
                      <a:r>
                        <a:rPr lang="ca-ES" sz="1100" dirty="0" smtClean="0">
                          <a:latin typeface="+mn-lt"/>
                        </a:rPr>
                        <a:t>Nom de la solució</a:t>
                      </a:r>
                      <a:endParaRPr lang="ca-ES" sz="1100" dirty="0">
                        <a:latin typeface="+mn-lt"/>
                      </a:endParaRPr>
                    </a:p>
                  </a:txBody>
                  <a:tcPr marL="72000" marR="72000"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4169246316"/>
              </p:ext>
            </p:extLst>
          </p:nvPr>
        </p:nvGraphicFramePr>
        <p:xfrm>
          <a:off x="4850084" y="1279436"/>
          <a:ext cx="3960000" cy="448416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Other</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affected</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items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Altres factors</a:t>
                      </a:r>
                      <a:r>
                        <a:rPr lang="ca-ES" sz="1100" baseline="0" dirty="0" smtClean="0">
                          <a:latin typeface="+mn-lt"/>
                        </a:rPr>
                        <a:t> addicionals</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Solution Responsible</a:t>
                      </a:r>
                    </a:p>
                  </a:txBody>
                  <a:tcPr marL="72000" marR="72000" marT="9525" marB="0" anchor="ctr"/>
                </a:tc>
                <a:tc>
                  <a:txBody>
                    <a:bodyPr/>
                    <a:lstStyle/>
                    <a:p>
                      <a:r>
                        <a:rPr lang="ca-ES" sz="1100" dirty="0" smtClean="0">
                          <a:latin typeface="+mn-lt"/>
                        </a:rPr>
                        <a:t>Responsable de solució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Functional</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Responsible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Responsable funcional</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Supplier</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user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Usuari Proveïdor</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Supplier responsible</a:t>
                      </a:r>
                    </a:p>
                  </a:txBody>
                  <a:tcPr marL="72000" marR="72000" marT="9525" marB="0" anchor="ctr"/>
                </a:tc>
                <a:tc>
                  <a:txBody>
                    <a:bodyPr/>
                    <a:lstStyle/>
                    <a:p>
                      <a:r>
                        <a:rPr lang="ca-ES" sz="1100" dirty="0" smtClean="0">
                          <a:latin typeface="+mn-lt"/>
                        </a:rPr>
                        <a:t>Responsable Proveïdor</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Project </a:t>
                      </a:r>
                      <a:r>
                        <a:rPr lang="es-ES" sz="1100" b="0" i="0" u="none" strike="noStrike" dirty="0" err="1">
                          <a:solidFill>
                            <a:srgbClr val="000000"/>
                          </a:solidFill>
                          <a:effectLst/>
                          <a:latin typeface="+mn-lt"/>
                        </a:rPr>
                        <a:t>responsible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Responsable de projecte</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Principal Portfolio Manager</a:t>
                      </a:r>
                    </a:p>
                  </a:txBody>
                  <a:tcPr marL="72000" marR="72000" marT="9525" marB="0" anchor="ctr"/>
                </a:tc>
                <a:tc>
                  <a:txBody>
                    <a:bodyPr/>
                    <a:lstStyle/>
                    <a:p>
                      <a:r>
                        <a:rPr lang="ca-ES" sz="1100" dirty="0" smtClean="0">
                          <a:latin typeface="+mn-lt"/>
                        </a:rPr>
                        <a:t>Gestor principal del portfoli (gestor de </a:t>
                      </a:r>
                      <a:r>
                        <a:rPr lang="ca-ES" sz="1100" dirty="0" err="1" smtClean="0">
                          <a:latin typeface="+mn-lt"/>
                        </a:rPr>
                        <a:t>catera</a:t>
                      </a:r>
                      <a:r>
                        <a:rPr lang="ca-ES" sz="1100" dirty="0" smtClean="0">
                          <a:latin typeface="+mn-lt"/>
                        </a:rPr>
                        <a:t>)</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Secondary Portfolio Manager</a:t>
                      </a:r>
                    </a:p>
                  </a:txBody>
                  <a:tcPr marL="72000" marR="72000" marT="9525" marB="0" anchor="ctr"/>
                </a:tc>
                <a:tc>
                  <a:txBody>
                    <a:bodyPr/>
                    <a:lstStyle/>
                    <a:p>
                      <a:r>
                        <a:rPr lang="ca-ES" sz="1100" dirty="0" smtClean="0">
                          <a:latin typeface="+mn-lt"/>
                        </a:rPr>
                        <a:t>Gestor secundari del portfoli</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OBS Sponsor</a:t>
                      </a:r>
                    </a:p>
                  </a:txBody>
                  <a:tcPr marL="72000" marR="72000" marT="9525" marB="0" anchor="ctr"/>
                </a:tc>
                <a:tc>
                  <a:txBody>
                    <a:bodyPr/>
                    <a:lstStyle/>
                    <a:p>
                      <a:r>
                        <a:rPr lang="ca-ES" sz="1100" dirty="0" smtClean="0">
                          <a:latin typeface="+mn-lt"/>
                        </a:rPr>
                        <a:t>Promotor</a:t>
                      </a:r>
                      <a:r>
                        <a:rPr lang="ca-ES" sz="1100" baseline="0" dirty="0" smtClean="0">
                          <a:latin typeface="+mn-lt"/>
                        </a:rPr>
                        <a:t> </a:t>
                      </a:r>
                      <a:r>
                        <a:rPr lang="ca-ES" sz="1100" dirty="0" smtClean="0">
                          <a:latin typeface="+mn-lt"/>
                        </a:rPr>
                        <a:t>Departament</a:t>
                      </a:r>
                      <a:r>
                        <a:rPr lang="ca-ES" sz="1100" baseline="0" dirty="0" smtClean="0">
                          <a:latin typeface="+mn-lt"/>
                        </a:rPr>
                        <a:t> de la Generalitat</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OBS CTTI</a:t>
                      </a:r>
                    </a:p>
                  </a:txBody>
                  <a:tcPr marL="72000" marR="72000" marT="9525" marB="0" anchor="ctr"/>
                </a:tc>
                <a:tc>
                  <a:txBody>
                    <a:bodyPr/>
                    <a:lstStyle/>
                    <a:p>
                      <a:r>
                        <a:rPr lang="ca-ES" sz="1100" dirty="0" smtClean="0">
                          <a:latin typeface="+mn-lt"/>
                        </a:rPr>
                        <a:t>Departament del CTTI (</a:t>
                      </a:r>
                      <a:r>
                        <a:rPr lang="ca-ES" sz="1100" dirty="0" err="1" smtClean="0">
                          <a:latin typeface="+mn-lt"/>
                        </a:rPr>
                        <a:t>Area</a:t>
                      </a:r>
                      <a:r>
                        <a:rPr lang="ca-ES" sz="1100" dirty="0" smtClean="0">
                          <a:latin typeface="+mn-lt"/>
                        </a:rPr>
                        <a:t> TIC)</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OBS </a:t>
                      </a:r>
                      <a:r>
                        <a:rPr lang="es-ES" sz="1100" b="0" i="0" u="none" strike="noStrike" dirty="0" err="1">
                          <a:solidFill>
                            <a:srgbClr val="000000"/>
                          </a:solidFill>
                          <a:effectLst/>
                          <a:latin typeface="+mn-lt"/>
                        </a:rPr>
                        <a:t>Supplier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Lot Proveïdor</a:t>
                      </a:r>
                      <a:endParaRPr lang="ca-ES" sz="1100" dirty="0">
                        <a:latin typeface="+mn-lt"/>
                      </a:endParaRPr>
                    </a:p>
                  </a:txBody>
                  <a:tcPr marL="72000" marR="72000" anchor="ctr"/>
                </a:tc>
              </a:tr>
            </a:tbl>
          </a:graphicData>
        </a:graphic>
      </p:graphicFrame>
    </p:spTree>
    <p:extLst>
      <p:ext uri="{BB962C8B-B14F-4D97-AF65-F5344CB8AC3E}">
        <p14:creationId xmlns:p14="http://schemas.microsoft.com/office/powerpoint/2010/main" val="168132013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215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Annex II. Relació de camps de </a:t>
            </a:r>
            <a:r>
              <a:rPr lang="ca-ES" dirty="0" err="1" smtClean="0"/>
              <a:t>Clarity</a:t>
            </a:r>
            <a:r>
              <a:rPr lang="ca-ES" dirty="0" smtClean="0"/>
              <a:t/>
            </a:r>
            <a:br>
              <a:rPr lang="ca-ES" dirty="0" smtClean="0"/>
            </a:br>
            <a:r>
              <a:rPr lang="ca-ES" sz="1800" dirty="0" smtClean="0"/>
              <a:t>Camps d’un </a:t>
            </a:r>
            <a:r>
              <a:rPr lang="ca-ES" sz="1800" dirty="0" err="1" smtClean="0"/>
              <a:t>portfoli</a:t>
            </a:r>
            <a:endParaRPr lang="ca-ES" sz="1700" dirty="0"/>
          </a:p>
        </p:txBody>
      </p:sp>
      <p:sp>
        <p:nvSpPr>
          <p:cNvPr id="6" name="TextBox 5"/>
          <p:cNvSpPr txBox="1"/>
          <p:nvPr/>
        </p:nvSpPr>
        <p:spPr>
          <a:xfrm>
            <a:off x="780455" y="945466"/>
            <a:ext cx="8002334" cy="393700"/>
          </a:xfrm>
          <a:prstGeom prst="rect">
            <a:avLst/>
          </a:prstGeom>
          <a:solidFill>
            <a:schemeClr val="bg1">
              <a:lumMod val="85000"/>
              <a:alpha val="60000"/>
            </a:schemeClr>
          </a:solidFill>
        </p:spPr>
        <p:txBody>
          <a:bodyPr wrap="square" lIns="36000" rIns="36000" rtlCol="0">
            <a:noAutofit/>
          </a:bodyPr>
          <a:lstStyle>
            <a:defPPr>
              <a:defRPr lang="ca-ES"/>
            </a:defPPr>
            <a:lvl1pPr>
              <a:defRPr sz="1400"/>
            </a:lvl1pPr>
          </a:lstStyle>
          <a:p>
            <a:r>
              <a:rPr lang="ca-ES" dirty="0"/>
              <a:t>General</a:t>
            </a:r>
          </a:p>
        </p:txBody>
      </p:sp>
      <p:graphicFrame>
        <p:nvGraphicFramePr>
          <p:cNvPr id="5" name="Table 4"/>
          <p:cNvGraphicFramePr>
            <a:graphicFrameLocks noGrp="1"/>
          </p:cNvGraphicFramePr>
          <p:nvPr>
            <p:extLst>
              <p:ext uri="{D42A27DB-BD31-4B8C-83A1-F6EECF244321}">
                <p14:modId xmlns:p14="http://schemas.microsoft.com/office/powerpoint/2010/main" val="3312028529"/>
              </p:ext>
            </p:extLst>
          </p:nvPr>
        </p:nvGraphicFramePr>
        <p:xfrm>
          <a:off x="780455" y="1279436"/>
          <a:ext cx="3960000" cy="320400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a:solidFill>
                            <a:srgbClr val="000000"/>
                          </a:solidFill>
                          <a:effectLst/>
                          <a:latin typeface="+mn-lt"/>
                        </a:rPr>
                        <a:t>Portfolio ID</a:t>
                      </a:r>
                    </a:p>
                  </a:txBody>
                  <a:tcPr marL="72000" marR="72000" marT="9525" marB="0" anchor="ctr"/>
                </a:tc>
                <a:tc>
                  <a:txBody>
                    <a:bodyPr/>
                    <a:lstStyle/>
                    <a:p>
                      <a:r>
                        <a:rPr lang="ca-ES" sz="1100" dirty="0" smtClean="0">
                          <a:latin typeface="+mn-lt"/>
                        </a:rPr>
                        <a:t>ID de </a:t>
                      </a:r>
                      <a:r>
                        <a:rPr lang="ca-ES" sz="1100" dirty="0" err="1" smtClean="0">
                          <a:latin typeface="+mn-lt"/>
                        </a:rPr>
                        <a:t>portfoli</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Portfolio </a:t>
                      </a:r>
                      <a:r>
                        <a:rPr lang="es-ES" sz="1100" b="0" i="0" u="none" strike="noStrike" dirty="0" err="1">
                          <a:solidFill>
                            <a:srgbClr val="000000"/>
                          </a:solidFill>
                          <a:effectLst/>
                          <a:latin typeface="+mn-lt"/>
                        </a:rPr>
                        <a:t>Name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Nom de </a:t>
                      </a:r>
                      <a:r>
                        <a:rPr lang="ca-ES" sz="1100" dirty="0" err="1" smtClean="0">
                          <a:latin typeface="+mn-lt"/>
                        </a:rPr>
                        <a:t>portfoli</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Description</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Descripció</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PAA</a:t>
                      </a:r>
                    </a:p>
                  </a:txBody>
                  <a:tcPr marL="72000" marR="72000" marT="9525" marB="0" anchor="ctr"/>
                </a:tc>
                <a:tc>
                  <a:txBody>
                    <a:bodyPr/>
                    <a:lstStyle/>
                    <a:p>
                      <a:r>
                        <a:rPr lang="ca-ES" sz="1100" dirty="0" smtClean="0">
                          <a:latin typeface="+mn-lt"/>
                        </a:rPr>
                        <a:t>Pla Anual d’Actuació</a:t>
                      </a:r>
                      <a:endParaRPr lang="ca-ES" sz="1100" dirty="0">
                        <a:latin typeface="+mn-lt"/>
                      </a:endParaRPr>
                    </a:p>
                  </a:txBody>
                  <a:tcPr marL="72000" marR="72000" anchor="ctr"/>
                </a:tc>
              </a:tr>
              <a:tr h="360000">
                <a:tc>
                  <a:txBody>
                    <a:bodyPr/>
                    <a:lstStyle/>
                    <a:p>
                      <a:pPr algn="l" fontAlgn="b"/>
                      <a:r>
                        <a:rPr lang="es-ES" sz="1100" b="0" i="0" u="none" strike="noStrike">
                          <a:solidFill>
                            <a:srgbClr val="000000"/>
                          </a:solidFill>
                          <a:effectLst/>
                          <a:latin typeface="+mn-lt"/>
                        </a:rPr>
                        <a:t>Government Plan</a:t>
                      </a:r>
                    </a:p>
                  </a:txBody>
                  <a:tcPr marL="72000" marR="72000" marT="9525" marB="0" anchor="ctr"/>
                </a:tc>
                <a:tc>
                  <a:txBody>
                    <a:bodyPr/>
                    <a:lstStyle/>
                    <a:p>
                      <a:r>
                        <a:rPr lang="ca-ES" sz="1100" dirty="0" smtClean="0">
                          <a:latin typeface="+mn-lt"/>
                        </a:rPr>
                        <a:t>Pla de govern</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Created</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de creació</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Start</a:t>
                      </a:r>
                      <a:r>
                        <a:rPr lang="es-ES" sz="1100" b="0" i="0" u="none" strike="noStrike" dirty="0">
                          <a:solidFill>
                            <a:srgbClr val="000000"/>
                          </a:solidFill>
                          <a:effectLst/>
                          <a:latin typeface="+mn-lt"/>
                        </a:rPr>
                        <a:t> Date</a:t>
                      </a:r>
                    </a:p>
                  </a:txBody>
                  <a:tcPr marL="72000" marR="72000" marT="9525" marB="0" anchor="ctr"/>
                </a:tc>
                <a:tc>
                  <a:txBody>
                    <a:bodyPr/>
                    <a:lstStyle/>
                    <a:p>
                      <a:r>
                        <a:rPr lang="ca-ES" sz="1100" dirty="0" smtClean="0">
                          <a:latin typeface="+mn-lt"/>
                        </a:rPr>
                        <a:t>Data d’inici</a:t>
                      </a:r>
                      <a:endParaRPr lang="ca-ES" sz="1100" dirty="0">
                        <a:latin typeface="+mn-lt"/>
                      </a:endParaRPr>
                    </a:p>
                  </a:txBody>
                  <a:tcPr marL="72000" marR="72000" anchor="ctr"/>
                </a:tc>
              </a:tr>
              <a:tr h="360000">
                <a:tc>
                  <a:txBody>
                    <a:bodyPr/>
                    <a:lstStyle/>
                    <a:p>
                      <a:pPr algn="l" fontAlgn="b"/>
                      <a:r>
                        <a:rPr lang="es-ES" sz="1100" b="0" i="0" u="none" strike="noStrike" dirty="0" err="1" smtClean="0">
                          <a:solidFill>
                            <a:srgbClr val="000000"/>
                          </a:solidFill>
                          <a:effectLst/>
                          <a:latin typeface="+mn-lt"/>
                        </a:rPr>
                        <a:t>Finish</a:t>
                      </a:r>
                      <a:r>
                        <a:rPr lang="es-ES" sz="1100" b="0" i="0" u="none" strike="noStrike" dirty="0" smtClean="0">
                          <a:solidFill>
                            <a:srgbClr val="000000"/>
                          </a:solidFill>
                          <a:effectLst/>
                          <a:latin typeface="+mn-lt"/>
                        </a:rPr>
                        <a:t> Date</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Data de fi</a:t>
                      </a:r>
                      <a:endParaRPr lang="ca-ES" sz="1100" dirty="0">
                        <a:latin typeface="+mn-lt"/>
                      </a:endParaRPr>
                    </a:p>
                  </a:txBody>
                  <a:tcPr marL="72000" marR="7200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863070430"/>
              </p:ext>
            </p:extLst>
          </p:nvPr>
        </p:nvGraphicFramePr>
        <p:xfrm>
          <a:off x="4822789" y="1276307"/>
          <a:ext cx="3960000" cy="3990720"/>
        </p:xfrm>
        <a:graphic>
          <a:graphicData uri="http://schemas.openxmlformats.org/drawingml/2006/table">
            <a:tbl>
              <a:tblPr firstRow="1" bandRow="1">
                <a:tableStyleId>{5C22544A-7EE6-4342-B048-85BDC9FD1C3A}</a:tableStyleId>
              </a:tblPr>
              <a:tblGrid>
                <a:gridCol w="1980000"/>
                <a:gridCol w="1980000"/>
              </a:tblGrid>
              <a:tr h="324000">
                <a:tc>
                  <a:txBody>
                    <a:bodyPr/>
                    <a:lstStyle/>
                    <a:p>
                      <a:pPr algn="l"/>
                      <a:r>
                        <a:rPr lang="ca-ES" sz="1400" b="0" dirty="0" smtClean="0"/>
                        <a:t>Camp </a:t>
                      </a:r>
                      <a:r>
                        <a:rPr lang="ca-ES" sz="1400" b="0" dirty="0" err="1" smtClean="0"/>
                        <a:t>Clarity</a:t>
                      </a:r>
                      <a:endParaRPr lang="ca-ES" sz="1400" b="0" dirty="0"/>
                    </a:p>
                  </a:txBody>
                  <a:tcPr marL="72000" marR="72000" anchor="ctr"/>
                </a:tc>
                <a:tc>
                  <a:txBody>
                    <a:bodyPr/>
                    <a:lstStyle/>
                    <a:p>
                      <a:pPr algn="l"/>
                      <a:r>
                        <a:rPr lang="ca-ES" sz="1400" b="0" dirty="0" smtClean="0"/>
                        <a:t>Concepte</a:t>
                      </a:r>
                      <a:endParaRPr lang="ca-ES" sz="1400" b="0" dirty="0"/>
                    </a:p>
                  </a:txBody>
                  <a:tcPr marL="72000" marR="72000" anchor="ctr"/>
                </a:tc>
              </a:tr>
              <a:tr h="360000">
                <a:tc>
                  <a:txBody>
                    <a:bodyPr/>
                    <a:lstStyle/>
                    <a:p>
                      <a:pPr algn="l" fontAlgn="b"/>
                      <a:r>
                        <a:rPr lang="es-ES" sz="1100" b="0" i="0" u="none" strike="noStrike" dirty="0" err="1">
                          <a:solidFill>
                            <a:srgbClr val="000000"/>
                          </a:solidFill>
                          <a:effectLst/>
                          <a:latin typeface="+mn-lt"/>
                        </a:rPr>
                        <a:t>Objectius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Objectius</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observations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Observacions</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Stakeholders</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err="1" smtClean="0">
                          <a:latin typeface="+mn-lt"/>
                        </a:rPr>
                        <a:t>Stakeholders</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Managers</a:t>
                      </a:r>
                    </a:p>
                  </a:txBody>
                  <a:tcPr marL="72000" marR="72000" marT="9525" marB="0" anchor="ctr"/>
                </a:tc>
                <a:tc>
                  <a:txBody>
                    <a:bodyPr/>
                    <a:lstStyle/>
                    <a:p>
                      <a:r>
                        <a:rPr lang="ca-ES" sz="1100" dirty="0" smtClean="0">
                          <a:latin typeface="+mn-lt"/>
                        </a:rPr>
                        <a:t>Administradors</a:t>
                      </a:r>
                      <a:r>
                        <a:rPr lang="ca-ES" sz="1100" baseline="0" dirty="0" smtClean="0">
                          <a:latin typeface="+mn-lt"/>
                        </a:rPr>
                        <a:t> del </a:t>
                      </a:r>
                      <a:r>
                        <a:rPr lang="ca-ES" sz="1100" baseline="0" dirty="0" err="1" smtClean="0">
                          <a:latin typeface="+mn-lt"/>
                        </a:rPr>
                        <a:t>portfoli</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Tipus</a:t>
                      </a:r>
                      <a:r>
                        <a:rPr lang="es-ES" sz="1100" b="0" i="0" u="none" strike="noStrike" dirty="0">
                          <a:solidFill>
                            <a:srgbClr val="000000"/>
                          </a:solidFill>
                          <a:effectLst/>
                          <a:latin typeface="+mn-lt"/>
                        </a:rPr>
                        <a:t> </a:t>
                      </a:r>
                      <a:r>
                        <a:rPr lang="es-ES" sz="1100" b="0" i="0" u="none" strike="noStrike" dirty="0" err="1">
                          <a:solidFill>
                            <a:srgbClr val="000000"/>
                          </a:solidFill>
                          <a:effectLst/>
                          <a:latin typeface="+mn-lt"/>
                        </a:rPr>
                        <a:t>Portfoli</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Tipus </a:t>
                      </a:r>
                      <a:r>
                        <a:rPr lang="ca-ES" sz="1100" baseline="0" dirty="0" smtClean="0">
                          <a:latin typeface="+mn-lt"/>
                        </a:rPr>
                        <a:t> de </a:t>
                      </a:r>
                      <a:r>
                        <a:rPr lang="ca-ES" sz="1100" baseline="0" dirty="0" err="1" smtClean="0">
                          <a:latin typeface="+mn-lt"/>
                        </a:rPr>
                        <a:t>p</a:t>
                      </a:r>
                      <a:r>
                        <a:rPr lang="ca-ES" sz="1100" dirty="0" err="1" smtClean="0">
                          <a:latin typeface="+mn-lt"/>
                        </a:rPr>
                        <a:t>ortfoli</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Total </a:t>
                      </a:r>
                      <a:r>
                        <a:rPr lang="es-ES" sz="1100" b="0" i="0" u="none" strike="noStrike" dirty="0" err="1">
                          <a:solidFill>
                            <a:srgbClr val="000000"/>
                          </a:solidFill>
                          <a:effectLst/>
                          <a:latin typeface="+mn-lt"/>
                        </a:rPr>
                        <a:t>Cost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Pressupost Total</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Capital </a:t>
                      </a:r>
                      <a:r>
                        <a:rPr lang="es-ES" sz="1100" b="0" i="0" u="none" strike="noStrike" dirty="0" err="1">
                          <a:solidFill>
                            <a:srgbClr val="000000"/>
                          </a:solidFill>
                          <a:effectLst/>
                          <a:latin typeface="+mn-lt"/>
                        </a:rPr>
                        <a:t>Cost</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Pressupost </a:t>
                      </a:r>
                      <a:endParaRPr lang="ca-ES" sz="1100" dirty="0">
                        <a:latin typeface="+mn-lt"/>
                      </a:endParaRPr>
                    </a:p>
                  </a:txBody>
                  <a:tcPr marL="72000" marR="72000" anchor="ctr"/>
                </a:tc>
              </a:tr>
              <a:tr h="360000">
                <a:tc>
                  <a:txBody>
                    <a:bodyPr/>
                    <a:lstStyle/>
                    <a:p>
                      <a:pPr algn="l" fontAlgn="b"/>
                      <a:r>
                        <a:rPr lang="es-ES" sz="1100" b="0" i="0" u="none" strike="noStrike" dirty="0" err="1">
                          <a:solidFill>
                            <a:srgbClr val="000000"/>
                          </a:solidFill>
                          <a:effectLst/>
                          <a:latin typeface="+mn-lt"/>
                        </a:rPr>
                        <a:t>Currency</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Moneda</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Budget </a:t>
                      </a:r>
                      <a:r>
                        <a:rPr lang="es-ES" sz="1100" b="0" i="0" u="none" strike="noStrike" dirty="0" err="1">
                          <a:solidFill>
                            <a:srgbClr val="000000"/>
                          </a:solidFill>
                          <a:effectLst/>
                          <a:latin typeface="+mn-lt"/>
                        </a:rPr>
                        <a:t>Year</a:t>
                      </a:r>
                      <a:endParaRPr lang="es-ES" sz="1100" b="0" i="0" u="none" strike="noStrike" dirty="0">
                        <a:solidFill>
                          <a:srgbClr val="000000"/>
                        </a:solidFill>
                        <a:effectLst/>
                        <a:latin typeface="+mn-lt"/>
                      </a:endParaRPr>
                    </a:p>
                  </a:txBody>
                  <a:tcPr marL="72000" marR="72000" marT="9525" marB="0" anchor="ctr"/>
                </a:tc>
                <a:tc>
                  <a:txBody>
                    <a:bodyPr/>
                    <a:lstStyle/>
                    <a:p>
                      <a:r>
                        <a:rPr lang="ca-ES" sz="1100" dirty="0" smtClean="0">
                          <a:latin typeface="+mn-lt"/>
                        </a:rPr>
                        <a:t>Exercici Pressupostari</a:t>
                      </a:r>
                      <a:endParaRPr lang="ca-ES" sz="1100" dirty="0">
                        <a:latin typeface="+mn-lt"/>
                      </a:endParaRPr>
                    </a:p>
                  </a:txBody>
                  <a:tcPr marL="72000" marR="72000" anchor="ctr"/>
                </a:tc>
              </a:tr>
              <a:tr h="360000">
                <a:tc>
                  <a:txBody>
                    <a:bodyPr/>
                    <a:lstStyle/>
                    <a:p>
                      <a:pPr algn="l" fontAlgn="b"/>
                      <a:r>
                        <a:rPr lang="es-ES" sz="1100" b="0" i="0" u="none" strike="noStrike" dirty="0">
                          <a:solidFill>
                            <a:srgbClr val="000000"/>
                          </a:solidFill>
                          <a:effectLst/>
                          <a:latin typeface="+mn-lt"/>
                        </a:rPr>
                        <a:t>OBS CTTI</a:t>
                      </a:r>
                    </a:p>
                  </a:txBody>
                  <a:tcPr marL="72000" marR="72000" marT="9525" marB="0" anchor="ctr"/>
                </a:tc>
                <a:tc>
                  <a:txBody>
                    <a:bodyPr/>
                    <a:lstStyle/>
                    <a:p>
                      <a:r>
                        <a:rPr lang="ca-ES" sz="1100" dirty="0" smtClean="0">
                          <a:latin typeface="+mn-lt"/>
                        </a:rPr>
                        <a:t>Departament del CTTI (</a:t>
                      </a:r>
                      <a:r>
                        <a:rPr lang="ca-ES" sz="1100" dirty="0" err="1" smtClean="0">
                          <a:latin typeface="+mn-lt"/>
                        </a:rPr>
                        <a:t>Area</a:t>
                      </a:r>
                      <a:r>
                        <a:rPr lang="ca-ES" sz="1100" dirty="0" smtClean="0">
                          <a:latin typeface="+mn-lt"/>
                        </a:rPr>
                        <a:t> TIC)</a:t>
                      </a:r>
                      <a:endParaRPr lang="ca-ES" sz="1100" dirty="0">
                        <a:latin typeface="+mn-lt"/>
                      </a:endParaRPr>
                    </a:p>
                  </a:txBody>
                  <a:tcPr marL="72000" marR="72000" anchor="ctr"/>
                </a:tc>
              </a:tr>
            </a:tbl>
          </a:graphicData>
        </a:graphic>
      </p:graphicFrame>
    </p:spTree>
    <p:extLst>
      <p:ext uri="{BB962C8B-B14F-4D97-AF65-F5344CB8AC3E}">
        <p14:creationId xmlns:p14="http://schemas.microsoft.com/office/powerpoint/2010/main" val="168360158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742950" y="3759423"/>
            <a:ext cx="8420100" cy="461665"/>
          </a:xfrm>
        </p:spPr>
        <p:txBody>
          <a:bodyPr/>
          <a:lstStyle/>
          <a:p>
            <a:pPr eaLnBrk="1" hangingPunct="1"/>
            <a:r>
              <a:rPr lang="ca-ES" sz="2400" smtClean="0"/>
              <a:t>www.gencat.cat</a:t>
            </a: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4222" y="2024844"/>
            <a:ext cx="3177557" cy="14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22</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2.3 Rols dins l’eina</a:t>
            </a:r>
            <a:endParaRPr lang="ca-ES" sz="1700" dirty="0"/>
          </a:p>
        </p:txBody>
      </p:sp>
      <p:sp>
        <p:nvSpPr>
          <p:cNvPr id="5" name="Rounded Rectangle 4"/>
          <p:cNvSpPr/>
          <p:nvPr/>
        </p:nvSpPr>
        <p:spPr bwMode="auto">
          <a:xfrm>
            <a:off x="8130076" y="165558"/>
            <a:ext cx="443004" cy="310299"/>
          </a:xfrm>
          <a:prstGeom prst="roundRect">
            <a:avLst/>
          </a:prstGeom>
          <a:solidFill>
            <a:schemeClr val="accent1">
              <a:lumMod val="50000"/>
              <a:alpha val="10000"/>
            </a:schemeClr>
          </a:solidFill>
          <a:ln w="12700">
            <a:solidFill>
              <a:schemeClr val="accent1">
                <a:lumMod val="50000"/>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RS</a:t>
            </a:r>
            <a:endParaRPr lang="ca-ES" sz="1200" dirty="0">
              <a:solidFill>
                <a:schemeClr val="bg1"/>
              </a:solidFill>
            </a:endParaRPr>
          </a:p>
        </p:txBody>
      </p:sp>
      <p:sp>
        <p:nvSpPr>
          <p:cNvPr id="6" name="Rounded Rectangle 5"/>
          <p:cNvSpPr/>
          <p:nvPr/>
        </p:nvSpPr>
        <p:spPr bwMode="auto">
          <a:xfrm>
            <a:off x="8603766" y="16555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200" dirty="0" smtClean="0">
                <a:solidFill>
                  <a:schemeClr val="bg1"/>
                </a:solidFill>
              </a:rPr>
              <a:t>GC</a:t>
            </a:r>
            <a:endParaRPr lang="ca-ES" sz="1200" dirty="0">
              <a:solidFill>
                <a:schemeClr val="bg1"/>
              </a:solidFill>
            </a:endParaRPr>
          </a:p>
        </p:txBody>
      </p:sp>
      <p:sp>
        <p:nvSpPr>
          <p:cNvPr id="7" name="Rounded Rectangle 6"/>
          <p:cNvSpPr/>
          <p:nvPr/>
        </p:nvSpPr>
        <p:spPr bwMode="auto">
          <a:xfrm>
            <a:off x="8130076" y="498888"/>
            <a:ext cx="443004" cy="310299"/>
          </a:xfrm>
          <a:prstGeom prst="roundRect">
            <a:avLst/>
          </a:prstGeom>
          <a:solidFill>
            <a:schemeClr val="accent1">
              <a:alpha val="10000"/>
            </a:schemeClr>
          </a:solidFill>
          <a:ln w="12700">
            <a:solidFill>
              <a:schemeClr val="accent1">
                <a:alpha val="10000"/>
              </a:schemeClr>
            </a:solidFill>
          </a:ln>
          <a:effectLst/>
          <a:extLst/>
        </p:spPr>
        <p:txBody>
          <a:bodyPr vert="horz" wrap="square" lIns="36000" tIns="45720" rIns="36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200" dirty="0" smtClean="0">
                <a:solidFill>
                  <a:schemeClr val="bg1"/>
                </a:solidFill>
              </a:rPr>
              <a:t>PR</a:t>
            </a:r>
            <a:endParaRPr kumimoji="0" lang="ca-ES" sz="1200" i="0" u="none" strike="noStrike" cap="none" normalizeH="0" baseline="0" dirty="0" smtClean="0">
              <a:ln>
                <a:noFill/>
              </a:ln>
              <a:solidFill>
                <a:schemeClr val="bg1"/>
              </a:solidFill>
              <a:effectLst/>
            </a:endParaRPr>
          </a:p>
        </p:txBody>
      </p:sp>
      <p:sp>
        <p:nvSpPr>
          <p:cNvPr id="8" name="Rounded Rectangle 7"/>
          <p:cNvSpPr/>
          <p:nvPr/>
        </p:nvSpPr>
        <p:spPr bwMode="auto">
          <a:xfrm>
            <a:off x="8603766" y="498888"/>
            <a:ext cx="443004" cy="310299"/>
          </a:xfrm>
          <a:prstGeom prst="roundRect">
            <a:avLst/>
          </a:prstGeom>
          <a:solidFill>
            <a:srgbClr val="FFC5C5"/>
          </a:solidFill>
          <a:ln w="12700">
            <a:solidFill>
              <a:srgbClr val="FFC5C5"/>
            </a:solidFill>
          </a:ln>
          <a:effectLst/>
          <a:extLst/>
        </p:spPr>
        <p:txBody>
          <a:bodyPr vert="horz" wrap="square" lIns="91440" tIns="45720" rIns="91440" bIns="45720" numCol="1" rtlCol="0" anchor="ctr" anchorCtr="0" compatLnSpc="1">
            <a:prstTxWarp prst="textNoShape">
              <a:avLst/>
            </a:prstTxWarp>
          </a:bodyPr>
          <a:lstStyle/>
          <a:p>
            <a:pPr algn="ctr"/>
            <a:r>
              <a:rPr lang="ca-ES" sz="1200" dirty="0"/>
              <a:t>GT</a:t>
            </a:r>
          </a:p>
        </p:txBody>
      </p:sp>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2.3.4 Gestor transversal</a:t>
            </a:r>
            <a:endParaRPr lang="ca-ES" sz="1600" dirty="0">
              <a:solidFill>
                <a:schemeClr val="bg2">
                  <a:lumMod val="50000"/>
                </a:schemeClr>
              </a:solidFill>
            </a:endParaRPr>
          </a:p>
        </p:txBody>
      </p:sp>
      <p:sp>
        <p:nvSpPr>
          <p:cNvPr id="9" name="Rounded Rectangle 8">
            <a:hlinkClick r:id="rId2" action="ppaction://hlinksldjump"/>
          </p:cNvPr>
          <p:cNvSpPr/>
          <p:nvPr/>
        </p:nvSpPr>
        <p:spPr bwMode="auto">
          <a:xfrm>
            <a:off x="1545517" y="1433016"/>
            <a:ext cx="6814966" cy="4773494"/>
          </a:xfrm>
          <a:prstGeom prst="roundRect">
            <a:avLst>
              <a:gd name="adj" fmla="val 10091"/>
            </a:avLst>
          </a:prstGeom>
          <a:solidFill>
            <a:srgbClr val="FFC5C5"/>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endParaRPr lang="ca-ES" sz="1800" dirty="0"/>
          </a:p>
        </p:txBody>
      </p:sp>
      <p:sp>
        <p:nvSpPr>
          <p:cNvPr id="12" name="Rounded Rectangle 11"/>
          <p:cNvSpPr/>
          <p:nvPr/>
        </p:nvSpPr>
        <p:spPr bwMode="auto">
          <a:xfrm>
            <a:off x="5226336" y="1596788"/>
            <a:ext cx="2839493" cy="4339988"/>
          </a:xfrm>
          <a:prstGeom prst="roundRect">
            <a:avLst>
              <a:gd name="adj" fmla="val 7068"/>
            </a:avLst>
          </a:prstGeom>
          <a:solidFill>
            <a:schemeClr val="bg1"/>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3" name="Rectangle 12">
            <a:hlinkClick r:id="rId2" action="ppaction://hlinksldjump"/>
          </p:cNvPr>
          <p:cNvSpPr/>
          <p:nvPr/>
        </p:nvSpPr>
        <p:spPr bwMode="auto">
          <a:xfrm>
            <a:off x="5731682" y="316627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err="1"/>
              <a:t>Portfolis</a:t>
            </a:r>
            <a:endParaRPr lang="ca-ES" sz="1800" dirty="0"/>
          </a:p>
        </p:txBody>
      </p:sp>
      <p:sp>
        <p:nvSpPr>
          <p:cNvPr id="14" name="Rectangle 13">
            <a:hlinkClick r:id="rId2" action="ppaction://hlinksldjump"/>
          </p:cNvPr>
          <p:cNvSpPr/>
          <p:nvPr/>
        </p:nvSpPr>
        <p:spPr bwMode="auto">
          <a:xfrm>
            <a:off x="5731682" y="358935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Programes</a:t>
            </a:r>
          </a:p>
        </p:txBody>
      </p:sp>
      <p:sp>
        <p:nvSpPr>
          <p:cNvPr id="15" name="Rectangle 14">
            <a:hlinkClick r:id="rId2" action="ppaction://hlinksldjump"/>
          </p:cNvPr>
          <p:cNvSpPr/>
          <p:nvPr/>
        </p:nvSpPr>
        <p:spPr bwMode="auto">
          <a:xfrm>
            <a:off x="5731682" y="4428691"/>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Aplicacions</a:t>
            </a:r>
          </a:p>
        </p:txBody>
      </p:sp>
      <p:sp>
        <p:nvSpPr>
          <p:cNvPr id="16" name="Rounded Rectangle 15">
            <a:hlinkClick r:id="rId2" action="ppaction://hlinksldjump"/>
          </p:cNvPr>
          <p:cNvSpPr/>
          <p:nvPr/>
        </p:nvSpPr>
        <p:spPr bwMode="auto">
          <a:xfrm>
            <a:off x="5404136"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Visibilitat</a:t>
            </a:r>
          </a:p>
        </p:txBody>
      </p:sp>
      <p:sp>
        <p:nvSpPr>
          <p:cNvPr id="17" name="Rectangle 16">
            <a:hlinkClick r:id="rId2" action="ppaction://hlinksldjump"/>
          </p:cNvPr>
          <p:cNvSpPr/>
          <p:nvPr/>
        </p:nvSpPr>
        <p:spPr bwMode="auto">
          <a:xfrm>
            <a:off x="5731682" y="4851771"/>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Informes</a:t>
            </a:r>
          </a:p>
        </p:txBody>
      </p:sp>
      <p:sp>
        <p:nvSpPr>
          <p:cNvPr id="18" name="Rounded Rectangle 17"/>
          <p:cNvSpPr/>
          <p:nvPr/>
        </p:nvSpPr>
        <p:spPr bwMode="auto">
          <a:xfrm>
            <a:off x="1910688" y="1596788"/>
            <a:ext cx="2879677" cy="4339988"/>
          </a:xfrm>
          <a:prstGeom prst="roundRect">
            <a:avLst>
              <a:gd name="adj" fmla="val 7068"/>
            </a:avLst>
          </a:prstGeom>
          <a:solidFill>
            <a:schemeClr val="bg1"/>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Rounded Rectangle 18">
            <a:hlinkClick r:id="rId2" action="ppaction://hlinksldjump"/>
          </p:cNvPr>
          <p:cNvSpPr/>
          <p:nvPr/>
        </p:nvSpPr>
        <p:spPr bwMode="auto">
          <a:xfrm>
            <a:off x="2108580" y="1729848"/>
            <a:ext cx="2483892" cy="566384"/>
          </a:xfrm>
          <a:prstGeom prst="roundRect">
            <a:avLst/>
          </a:prstGeom>
          <a:solidFill>
            <a:schemeClr val="bg2">
              <a:lumMod val="75000"/>
            </a:schemeClr>
          </a:solidFill>
          <a:ln w="12700">
            <a:solidFill>
              <a:schemeClr val="bg2">
                <a:lumMod val="75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solidFill>
                  <a:schemeClr val="bg1"/>
                </a:solidFill>
              </a:rPr>
              <a:t>Àmbits d’actuació</a:t>
            </a:r>
          </a:p>
        </p:txBody>
      </p:sp>
      <p:sp>
        <p:nvSpPr>
          <p:cNvPr id="20" name="Rectangle 19">
            <a:hlinkClick r:id="rId2" action="ppaction://hlinksldjump"/>
          </p:cNvPr>
          <p:cNvSpPr/>
          <p:nvPr/>
        </p:nvSpPr>
        <p:spPr bwMode="auto">
          <a:xfrm>
            <a:off x="2108580" y="3813091"/>
            <a:ext cx="2483893"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smtClean="0">
                <a:solidFill>
                  <a:schemeClr val="bg1">
                    <a:lumMod val="75000"/>
                  </a:schemeClr>
                </a:solidFill>
              </a:rPr>
              <a:t>Gestió de </a:t>
            </a:r>
            <a:r>
              <a:rPr lang="ca-ES" sz="1800" b="0" dirty="0" err="1" smtClean="0">
                <a:solidFill>
                  <a:schemeClr val="bg1">
                    <a:lumMod val="75000"/>
                  </a:schemeClr>
                </a:solidFill>
              </a:rPr>
              <a:t>portfolis</a:t>
            </a:r>
            <a:endParaRPr lang="ca-ES" sz="1800" b="0" dirty="0">
              <a:solidFill>
                <a:schemeClr val="bg1">
                  <a:lumMod val="75000"/>
                </a:schemeClr>
              </a:solidFill>
            </a:endParaRPr>
          </a:p>
        </p:txBody>
      </p:sp>
      <p:sp>
        <p:nvSpPr>
          <p:cNvPr id="22" name="Rectangle 21">
            <a:hlinkClick r:id="rId2" action="ppaction://hlinksldjump"/>
          </p:cNvPr>
          <p:cNvSpPr/>
          <p:nvPr/>
        </p:nvSpPr>
        <p:spPr bwMode="auto">
          <a:xfrm>
            <a:off x="2108580" y="2579424"/>
            <a:ext cx="2483893"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Gestió d’idees</a:t>
            </a:r>
          </a:p>
        </p:txBody>
      </p:sp>
      <p:sp>
        <p:nvSpPr>
          <p:cNvPr id="23" name="Rectangle 22">
            <a:hlinkClick r:id="rId2" action="ppaction://hlinksldjump"/>
          </p:cNvPr>
          <p:cNvSpPr/>
          <p:nvPr/>
        </p:nvSpPr>
        <p:spPr bwMode="auto">
          <a:xfrm>
            <a:off x="2108580" y="3197491"/>
            <a:ext cx="2483893"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Gestió de projectes</a:t>
            </a:r>
          </a:p>
        </p:txBody>
      </p:sp>
      <p:sp>
        <p:nvSpPr>
          <p:cNvPr id="24" name="Rectangle 23">
            <a:hlinkClick r:id="rId2" action="ppaction://hlinksldjump"/>
          </p:cNvPr>
          <p:cNvSpPr/>
          <p:nvPr/>
        </p:nvSpPr>
        <p:spPr bwMode="auto">
          <a:xfrm>
            <a:off x="2108581" y="4428691"/>
            <a:ext cx="2483891" cy="615600"/>
          </a:xfrm>
          <a:prstGeom prst="rect">
            <a:avLst/>
          </a:prstGeom>
          <a:solidFill>
            <a:srgbClr val="FFE5E5"/>
          </a:solidFill>
          <a:ln w="127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b="0" dirty="0">
                <a:solidFill>
                  <a:schemeClr val="bg1">
                    <a:lumMod val="75000"/>
                  </a:schemeClr>
                </a:solidFill>
              </a:rPr>
              <a:t>Casos especials</a:t>
            </a:r>
          </a:p>
        </p:txBody>
      </p:sp>
      <p:sp>
        <p:nvSpPr>
          <p:cNvPr id="25" name="Rectangle 24">
            <a:hlinkClick r:id="rId2" action="ppaction://hlinksldjump"/>
          </p:cNvPr>
          <p:cNvSpPr/>
          <p:nvPr/>
        </p:nvSpPr>
        <p:spPr bwMode="auto">
          <a:xfrm>
            <a:off x="5731682" y="401243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Projectes</a:t>
            </a:r>
          </a:p>
        </p:txBody>
      </p:sp>
      <p:sp>
        <p:nvSpPr>
          <p:cNvPr id="26" name="Rectangle 25">
            <a:hlinkClick r:id="rId2" action="ppaction://hlinksldjump"/>
          </p:cNvPr>
          <p:cNvSpPr/>
          <p:nvPr/>
        </p:nvSpPr>
        <p:spPr bwMode="auto">
          <a:xfrm>
            <a:off x="5731682" y="2743193"/>
            <a:ext cx="1828801" cy="423080"/>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Idees</a:t>
            </a:r>
          </a:p>
        </p:txBody>
      </p:sp>
      <p:sp>
        <p:nvSpPr>
          <p:cNvPr id="21" name="Rectangle 20">
            <a:hlinkClick r:id="rId2" action="ppaction://hlinksldjump"/>
          </p:cNvPr>
          <p:cNvSpPr/>
          <p:nvPr/>
        </p:nvSpPr>
        <p:spPr bwMode="auto">
          <a:xfrm>
            <a:off x="2108581" y="5044291"/>
            <a:ext cx="2483891" cy="614151"/>
          </a:xfrm>
          <a:prstGeom prst="rect">
            <a:avLst/>
          </a:prstGeom>
          <a:solidFill>
            <a:schemeClr val="bg1">
              <a:lumMod val="85000"/>
            </a:schemeClr>
          </a:solidFill>
          <a:ln w="25400">
            <a:solidFill>
              <a:schemeClr val="accent1">
                <a:lumMod val="50000"/>
              </a:schemeClr>
            </a:solidFill>
          </a:ln>
          <a:effectLst/>
          <a:extLst/>
        </p:spPr>
        <p:txBody>
          <a:bodyPr vert="horz" wrap="square" lIns="91440" tIns="45720" rIns="91440" bIns="45720" numCol="1" rtlCol="0" anchor="ctr" anchorCtr="0" compatLnSpc="1">
            <a:prstTxWarp prst="textNoShape">
              <a:avLst/>
            </a:prstTxWarp>
          </a:bodyPr>
          <a:lstStyle/>
          <a:p>
            <a:pPr algn="ctr"/>
            <a:r>
              <a:rPr lang="ca-ES" sz="1800" dirty="0"/>
              <a:t>Explotació de dades transversal</a:t>
            </a:r>
          </a:p>
        </p:txBody>
      </p:sp>
    </p:spTree>
    <p:extLst>
      <p:ext uri="{BB962C8B-B14F-4D97-AF65-F5344CB8AC3E}">
        <p14:creationId xmlns:p14="http://schemas.microsoft.com/office/powerpoint/2010/main" val="19049658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23</a:t>
            </a:fld>
            <a:endParaRPr lang="ca-ES" noProof="0"/>
          </a:p>
        </p:txBody>
      </p:sp>
      <p:sp>
        <p:nvSpPr>
          <p:cNvPr id="5" name="4 Marcador de contenido"/>
          <p:cNvSpPr>
            <a:spLocks noGrp="1"/>
          </p:cNvSpPr>
          <p:nvPr>
            <p:ph idx="12"/>
          </p:nvPr>
        </p:nvSpPr>
        <p:spPr/>
        <p:txBody>
          <a:bodyPr/>
          <a:lstStyle/>
          <a:p>
            <a:r>
              <a:rPr lang="es-ES" dirty="0" smtClean="0"/>
              <a:t>2.4.1 </a:t>
            </a:r>
            <a:r>
              <a:rPr lang="ca-ES" dirty="0" smtClean="0"/>
              <a:t>Procés de gestió </a:t>
            </a:r>
            <a:r>
              <a:rPr lang="es-ES" dirty="0" smtClean="0"/>
              <a:t>de idees</a:t>
            </a:r>
            <a:endParaRPr lang="es-ES" dirty="0"/>
          </a:p>
        </p:txBody>
      </p:sp>
      <p:sp>
        <p:nvSpPr>
          <p:cNvPr id="7"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2.4 Processos de gestió a l’eina</a:t>
            </a:r>
            <a:endParaRPr lang="ca-ES" sz="1700" dirty="0"/>
          </a:p>
        </p:txBody>
      </p:sp>
      <p:pic>
        <p:nvPicPr>
          <p:cNvPr id="10" name="Imagen 9"/>
          <p:cNvPicPr>
            <a:picLocks noChangeAspect="1"/>
          </p:cNvPicPr>
          <p:nvPr/>
        </p:nvPicPr>
        <p:blipFill>
          <a:blip r:embed="rId2"/>
          <a:stretch>
            <a:fillRect/>
          </a:stretch>
        </p:blipFill>
        <p:spPr>
          <a:xfrm>
            <a:off x="1026000" y="1300563"/>
            <a:ext cx="7911938" cy="5026592"/>
          </a:xfrm>
          <a:prstGeom prst="rect">
            <a:avLst/>
          </a:prstGeom>
        </p:spPr>
      </p:pic>
    </p:spTree>
    <p:extLst>
      <p:ext uri="{BB962C8B-B14F-4D97-AF65-F5344CB8AC3E}">
        <p14:creationId xmlns:p14="http://schemas.microsoft.com/office/powerpoint/2010/main" val="8673683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24</a:t>
            </a:fld>
            <a:endParaRPr lang="ca-ES" noProof="0"/>
          </a:p>
        </p:txBody>
      </p:sp>
      <p:sp>
        <p:nvSpPr>
          <p:cNvPr id="5" name="4 Marcador de contenido"/>
          <p:cNvSpPr>
            <a:spLocks noGrp="1"/>
          </p:cNvSpPr>
          <p:nvPr>
            <p:ph idx="12"/>
          </p:nvPr>
        </p:nvSpPr>
        <p:spPr/>
        <p:txBody>
          <a:bodyPr/>
          <a:lstStyle/>
          <a:p>
            <a:r>
              <a:rPr lang="ca-ES" dirty="0" smtClean="0"/>
              <a:t>2.4.2 Procés </a:t>
            </a:r>
            <a:r>
              <a:rPr lang="es-ES" dirty="0" smtClean="0"/>
              <a:t>de gestió de projectes </a:t>
            </a:r>
            <a:endParaRPr lang="es-ES" dirty="0">
              <a:solidFill>
                <a:srgbClr val="FF0000"/>
              </a:solidFill>
            </a:endParaRPr>
          </a:p>
        </p:txBody>
      </p:sp>
      <p:sp>
        <p:nvSpPr>
          <p:cNvPr id="7"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2.4 Processos de gestió a l’eina</a:t>
            </a:r>
            <a:endParaRPr lang="ca-ES" sz="1700" dirty="0"/>
          </a:p>
        </p:txBody>
      </p:sp>
      <p:pic>
        <p:nvPicPr>
          <p:cNvPr id="3" name="Imagen 2"/>
          <p:cNvPicPr>
            <a:picLocks noChangeAspect="1"/>
          </p:cNvPicPr>
          <p:nvPr/>
        </p:nvPicPr>
        <p:blipFill>
          <a:blip r:embed="rId2"/>
          <a:stretch>
            <a:fillRect/>
          </a:stretch>
        </p:blipFill>
        <p:spPr>
          <a:xfrm>
            <a:off x="1025999" y="1299600"/>
            <a:ext cx="7911940" cy="5025600"/>
          </a:xfrm>
          <a:prstGeom prst="rect">
            <a:avLst/>
          </a:prstGeom>
        </p:spPr>
      </p:pic>
    </p:spTree>
    <p:extLst>
      <p:ext uri="{BB962C8B-B14F-4D97-AF65-F5344CB8AC3E}">
        <p14:creationId xmlns:p14="http://schemas.microsoft.com/office/powerpoint/2010/main" val="943774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2.5 Accés a la solució</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2.5.1 URL d’accés i autentificació</a:t>
            </a:r>
            <a:endParaRPr lang="ca-ES" sz="1600" dirty="0">
              <a:solidFill>
                <a:schemeClr val="bg2">
                  <a:lumMod val="50000"/>
                </a:schemeClr>
              </a:solidFill>
            </a:endParaRPr>
          </a:p>
        </p:txBody>
      </p:sp>
      <p:sp>
        <p:nvSpPr>
          <p:cNvPr id="2" name="1 Rectángulo"/>
          <p:cNvSpPr/>
          <p:nvPr/>
        </p:nvSpPr>
        <p:spPr>
          <a:xfrm>
            <a:off x="755650" y="1356314"/>
            <a:ext cx="6736588" cy="938719"/>
          </a:xfrm>
          <a:prstGeom prst="rect">
            <a:avLst/>
          </a:prstGeom>
        </p:spPr>
        <p:txBody>
          <a:bodyPr wrap="none">
            <a:spAutoFit/>
          </a:bodyPr>
          <a:lstStyle/>
          <a:p>
            <a:r>
              <a:rPr lang="es-ES" b="0" dirty="0" err="1"/>
              <a:t>Entorn</a:t>
            </a:r>
            <a:r>
              <a:rPr lang="es-ES" b="0" dirty="0"/>
              <a:t> de </a:t>
            </a:r>
            <a:r>
              <a:rPr lang="es-ES" b="0" dirty="0" err="1"/>
              <a:t>preproducció</a:t>
            </a:r>
            <a:r>
              <a:rPr lang="es-ES" b="0" dirty="0"/>
              <a:t> (</a:t>
            </a:r>
            <a:r>
              <a:rPr lang="es-ES" b="0" dirty="0" err="1"/>
              <a:t>formació</a:t>
            </a:r>
            <a:r>
              <a:rPr lang="es-ES" b="0" dirty="0"/>
              <a:t>): </a:t>
            </a:r>
            <a:r>
              <a:rPr lang="es-ES" dirty="0">
                <a:hlinkClick r:id="rId2"/>
              </a:rPr>
              <a:t>http://10.49.0.11</a:t>
            </a:r>
            <a:endParaRPr lang="es-ES" dirty="0"/>
          </a:p>
          <a:p>
            <a:r>
              <a:rPr lang="es-ES" b="0" dirty="0" err="1" smtClean="0"/>
              <a:t>Entorn</a:t>
            </a:r>
            <a:r>
              <a:rPr lang="es-ES" b="0" dirty="0" smtClean="0"/>
              <a:t> de </a:t>
            </a:r>
            <a:r>
              <a:rPr lang="es-ES" b="0" dirty="0" err="1" smtClean="0"/>
              <a:t>producció</a:t>
            </a:r>
            <a:r>
              <a:rPr lang="es-ES" b="0" dirty="0" smtClean="0"/>
              <a:t> (</a:t>
            </a:r>
            <a:r>
              <a:rPr lang="es-ES" b="0" dirty="0" err="1" smtClean="0"/>
              <a:t>pilot</a:t>
            </a:r>
            <a:r>
              <a:rPr lang="es-ES" b="0" dirty="0" smtClean="0"/>
              <a:t>): </a:t>
            </a:r>
            <a:r>
              <a:rPr lang="es-ES" dirty="0">
                <a:hlinkClick r:id="rId3"/>
              </a:rPr>
              <a:t>http://10.48.0.13</a:t>
            </a:r>
            <a:endParaRPr lang="es-ES" dirty="0"/>
          </a:p>
        </p:txBody>
      </p:sp>
      <p:grpSp>
        <p:nvGrpSpPr>
          <p:cNvPr id="5" name="4 Grupo"/>
          <p:cNvGrpSpPr/>
          <p:nvPr/>
        </p:nvGrpSpPr>
        <p:grpSpPr>
          <a:xfrm>
            <a:off x="839799" y="2715904"/>
            <a:ext cx="7888276" cy="3443596"/>
            <a:chOff x="839799" y="1993900"/>
            <a:chExt cx="7888276" cy="4165600"/>
          </a:xfrm>
        </p:grpSpPr>
        <p:pic>
          <p:nvPicPr>
            <p:cNvPr id="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03325" y="1993900"/>
              <a:ext cx="7524750" cy="416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rot="19710990">
              <a:off x="839799" y="2634153"/>
              <a:ext cx="7478208" cy="2646878"/>
            </a:xfrm>
            <a:prstGeom prst="rect">
              <a:avLst/>
            </a:prstGeom>
            <a:noFill/>
          </p:spPr>
          <p:txBody>
            <a:bodyPr wrap="square" rtlCol="0">
              <a:spAutoFit/>
            </a:bodyPr>
            <a:lstStyle/>
            <a:p>
              <a:pPr algn="ctr"/>
              <a:r>
                <a:rPr lang="es-ES" sz="16600"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GICAR</a:t>
              </a:r>
              <a:endParaRPr lang="es-ES" sz="6600"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grpSp>
    </p:spTree>
    <p:extLst>
      <p:ext uri="{BB962C8B-B14F-4D97-AF65-F5344CB8AC3E}">
        <p14:creationId xmlns:p14="http://schemas.microsoft.com/office/powerpoint/2010/main" val="235609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26</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2.6.1 Visió general</a:t>
            </a:r>
            <a:endParaRPr lang="ca-ES" sz="1600" dirty="0">
              <a:solidFill>
                <a:schemeClr val="bg2">
                  <a:lumMod val="50000"/>
                </a:schemeClr>
              </a:solidFill>
            </a:endParaRPr>
          </a:p>
        </p:txBody>
      </p:sp>
      <p:grpSp>
        <p:nvGrpSpPr>
          <p:cNvPr id="1024" name="Group 1023"/>
          <p:cNvGrpSpPr/>
          <p:nvPr/>
        </p:nvGrpSpPr>
        <p:grpSpPr>
          <a:xfrm>
            <a:off x="599525" y="1419226"/>
            <a:ext cx="8876784" cy="4500809"/>
            <a:chOff x="599525" y="1419226"/>
            <a:chExt cx="8876784" cy="4500809"/>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9532" y="1504780"/>
              <a:ext cx="8876777" cy="4415255"/>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Lst>
          </p:spPr>
        </p:pic>
        <p:sp>
          <p:nvSpPr>
            <p:cNvPr id="8" name="Rectangle 7"/>
            <p:cNvSpPr/>
            <p:nvPr/>
          </p:nvSpPr>
          <p:spPr bwMode="auto">
            <a:xfrm>
              <a:off x="599532" y="1702873"/>
              <a:ext cx="8845364" cy="31047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2" name="TextBox 21"/>
            <p:cNvSpPr txBox="1"/>
            <p:nvPr/>
          </p:nvSpPr>
          <p:spPr>
            <a:xfrm>
              <a:off x="5467351" y="1419226"/>
              <a:ext cx="1261904" cy="283648"/>
            </a:xfrm>
            <a:prstGeom prst="rect">
              <a:avLst/>
            </a:prstGeom>
            <a:solidFill>
              <a:schemeClr val="tx1">
                <a:lumMod val="50000"/>
                <a:lumOff val="50000"/>
              </a:schemeClr>
            </a:solidFill>
            <a:ln w="25400">
              <a:solidFill>
                <a:srgbClr val="FF0000"/>
              </a:solidFill>
            </a:ln>
          </p:spPr>
          <p:txBody>
            <a:bodyPr wrap="square" lIns="72000" rIns="72000" rtlCol="0" anchor="ctr" anchorCtr="0">
              <a:noAutofit/>
            </a:bodyPr>
            <a:lstStyle>
              <a:defPPr>
                <a:defRPr lang="ca-ES"/>
              </a:defPPr>
              <a:lvl1pPr algn="r">
                <a:defRPr sz="1300" b="0">
                  <a:solidFill>
                    <a:schemeClr val="bg1"/>
                  </a:solidFill>
                </a:defRPr>
              </a:lvl1pPr>
            </a:lstStyle>
            <a:p>
              <a:r>
                <a:rPr lang="ca-ES" dirty="0"/>
                <a:t>Barra principal</a:t>
              </a:r>
            </a:p>
          </p:txBody>
        </p:sp>
        <p:sp>
          <p:nvSpPr>
            <p:cNvPr id="24" name="Rectangle 23"/>
            <p:cNvSpPr/>
            <p:nvPr/>
          </p:nvSpPr>
          <p:spPr bwMode="auto">
            <a:xfrm>
              <a:off x="599532" y="2398911"/>
              <a:ext cx="6544295" cy="1129003"/>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25" name="TextBox 24"/>
            <p:cNvSpPr txBox="1"/>
            <p:nvPr/>
          </p:nvSpPr>
          <p:spPr>
            <a:xfrm>
              <a:off x="4371975" y="2341382"/>
              <a:ext cx="2357285" cy="318259"/>
            </a:xfrm>
            <a:prstGeom prst="rect">
              <a:avLst/>
            </a:prstGeom>
            <a:solidFill>
              <a:schemeClr val="tx1">
                <a:lumMod val="50000"/>
                <a:lumOff val="50000"/>
              </a:schemeClr>
            </a:solidFill>
            <a:ln w="25400">
              <a:solidFill>
                <a:schemeClr val="tx1"/>
              </a:solidFill>
            </a:ln>
          </p:spPr>
          <p:txBody>
            <a:bodyPr wrap="square" lIns="72000" rIns="72000" rtlCol="0" anchor="ctr" anchorCtr="0">
              <a:noAutofit/>
            </a:bodyPr>
            <a:lstStyle>
              <a:defPPr>
                <a:defRPr lang="ca-ES"/>
              </a:defPPr>
              <a:lvl1pPr algn="ctr">
                <a:defRPr sz="1300" b="0">
                  <a:solidFill>
                    <a:schemeClr val="bg1"/>
                  </a:solidFill>
                </a:defRPr>
              </a:lvl1pPr>
            </a:lstStyle>
            <a:p>
              <a:pPr algn="r"/>
              <a:r>
                <a:rPr lang="ca-ES" dirty="0"/>
                <a:t>Accions assignades al usuari</a:t>
              </a:r>
            </a:p>
          </p:txBody>
        </p:sp>
        <p:sp>
          <p:nvSpPr>
            <p:cNvPr id="26" name="Rectangle 25"/>
            <p:cNvSpPr/>
            <p:nvPr/>
          </p:nvSpPr>
          <p:spPr bwMode="auto">
            <a:xfrm>
              <a:off x="599532" y="3691507"/>
              <a:ext cx="6544301" cy="564502"/>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26"/>
            <p:cNvSpPr txBox="1"/>
            <p:nvPr/>
          </p:nvSpPr>
          <p:spPr>
            <a:xfrm>
              <a:off x="3505200" y="3642561"/>
              <a:ext cx="3224059" cy="245812"/>
            </a:xfrm>
            <a:prstGeom prst="rect">
              <a:avLst/>
            </a:prstGeom>
            <a:solidFill>
              <a:schemeClr val="tx1">
                <a:lumMod val="50000"/>
                <a:lumOff val="50000"/>
              </a:schemeClr>
            </a:solidFill>
            <a:ln w="25400">
              <a:solidFill>
                <a:schemeClr val="tx1"/>
              </a:solidFill>
            </a:ln>
          </p:spPr>
          <p:txBody>
            <a:bodyPr wrap="square" lIns="72000" rIns="72000" rtlCol="0" anchor="ctr" anchorCtr="0">
              <a:noAutofit/>
            </a:bodyPr>
            <a:lstStyle>
              <a:defPPr>
                <a:defRPr lang="ca-ES"/>
              </a:defPPr>
              <a:lvl1pPr>
                <a:defRPr sz="1400" b="0"/>
              </a:lvl1pPr>
            </a:lstStyle>
            <a:p>
              <a:pPr algn="r"/>
              <a:r>
                <a:rPr lang="ca-ES" sz="1300" dirty="0" smtClean="0">
                  <a:solidFill>
                    <a:schemeClr val="bg1"/>
                  </a:solidFill>
                </a:rPr>
                <a:t>Projectes predeterminats pel propi usuari</a:t>
              </a:r>
              <a:endParaRPr lang="ca-ES" sz="1300" dirty="0">
                <a:solidFill>
                  <a:schemeClr val="bg1"/>
                </a:solidFill>
              </a:endParaRPr>
            </a:p>
          </p:txBody>
        </p:sp>
        <p:sp>
          <p:nvSpPr>
            <p:cNvPr id="28" name="Rectangle 27"/>
            <p:cNvSpPr/>
            <p:nvPr/>
          </p:nvSpPr>
          <p:spPr bwMode="auto">
            <a:xfrm>
              <a:off x="599526" y="4423265"/>
              <a:ext cx="6544301" cy="377335"/>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2898279" y="4374319"/>
              <a:ext cx="3830975" cy="245812"/>
            </a:xfrm>
            <a:prstGeom prst="rect">
              <a:avLst/>
            </a:prstGeom>
            <a:solidFill>
              <a:schemeClr val="tx1">
                <a:lumMod val="50000"/>
                <a:lumOff val="50000"/>
              </a:schemeClr>
            </a:solidFill>
            <a:ln w="25400">
              <a:solidFill>
                <a:schemeClr val="tx1"/>
              </a:solidFill>
            </a:ln>
          </p:spPr>
          <p:txBody>
            <a:bodyPr wrap="square" lIns="72000" rIns="72000" rtlCol="0" anchor="ctr" anchorCtr="0">
              <a:noAutofit/>
            </a:bodyPr>
            <a:lstStyle>
              <a:defPPr>
                <a:defRPr lang="ca-ES"/>
              </a:defPPr>
              <a:lvl1pPr>
                <a:defRPr sz="1400" b="0"/>
              </a:lvl1pPr>
            </a:lstStyle>
            <a:p>
              <a:pPr algn="r"/>
              <a:r>
                <a:rPr lang="ca-ES" sz="1300" dirty="0" smtClean="0">
                  <a:solidFill>
                    <a:schemeClr val="bg1"/>
                  </a:solidFill>
                </a:rPr>
                <a:t>Taules de temps predeterminades pel propi usuari</a:t>
              </a:r>
              <a:endParaRPr lang="ca-ES" sz="1300" dirty="0">
                <a:solidFill>
                  <a:schemeClr val="bg1"/>
                </a:solidFill>
              </a:endParaRPr>
            </a:p>
          </p:txBody>
        </p:sp>
        <p:sp>
          <p:nvSpPr>
            <p:cNvPr id="30" name="Rectangle 29"/>
            <p:cNvSpPr/>
            <p:nvPr/>
          </p:nvSpPr>
          <p:spPr bwMode="auto">
            <a:xfrm>
              <a:off x="599525" y="4886325"/>
              <a:ext cx="6544301" cy="914400"/>
            </a:xfrm>
            <a:prstGeom prst="rect">
              <a:avLst/>
            </a:prstGeom>
            <a:noFill/>
            <a:ln w="2540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TextBox 30"/>
            <p:cNvSpPr txBox="1"/>
            <p:nvPr/>
          </p:nvSpPr>
          <p:spPr>
            <a:xfrm>
              <a:off x="3124200" y="4860925"/>
              <a:ext cx="3605060" cy="245812"/>
            </a:xfrm>
            <a:prstGeom prst="rect">
              <a:avLst/>
            </a:prstGeom>
            <a:solidFill>
              <a:schemeClr val="tx1">
                <a:lumMod val="50000"/>
                <a:lumOff val="50000"/>
              </a:schemeClr>
            </a:solidFill>
            <a:ln w="25400">
              <a:solidFill>
                <a:schemeClr val="tx1"/>
              </a:solidFill>
            </a:ln>
          </p:spPr>
          <p:txBody>
            <a:bodyPr wrap="square" lIns="72000" rIns="72000" rtlCol="0" anchor="ctr" anchorCtr="0">
              <a:noAutofit/>
            </a:bodyPr>
            <a:lstStyle>
              <a:defPPr>
                <a:defRPr lang="ca-ES"/>
              </a:defPPr>
              <a:lvl1pPr>
                <a:defRPr sz="1400" b="0"/>
              </a:lvl1pPr>
            </a:lstStyle>
            <a:p>
              <a:pPr algn="r"/>
              <a:r>
                <a:rPr lang="ca-ES" sz="1300" dirty="0" smtClean="0">
                  <a:solidFill>
                    <a:schemeClr val="bg1"/>
                  </a:solidFill>
                </a:rPr>
                <a:t>Tipus d’informe predeterminats pel propi usuari</a:t>
              </a:r>
              <a:endParaRPr lang="ca-ES" sz="1300" dirty="0">
                <a:solidFill>
                  <a:schemeClr val="bg1"/>
                </a:solidFill>
              </a:endParaRPr>
            </a:p>
          </p:txBody>
        </p:sp>
      </p:grpSp>
    </p:spTree>
    <p:extLst>
      <p:ext uri="{BB962C8B-B14F-4D97-AF65-F5344CB8AC3E}">
        <p14:creationId xmlns:p14="http://schemas.microsoft.com/office/powerpoint/2010/main" val="38116378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27</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2.6.1 Visió general</a:t>
            </a:r>
            <a:endParaRPr lang="ca-ES" sz="1600" dirty="0">
              <a:solidFill>
                <a:schemeClr val="bg2">
                  <a:lumMod val="50000"/>
                </a:schemeClr>
              </a:solidFill>
            </a:endParaRPr>
          </a:p>
        </p:txBody>
      </p:sp>
      <p:sp>
        <p:nvSpPr>
          <p:cNvPr id="17" name="TextBox 16"/>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2.6.1.1 Barra principal</a:t>
            </a:r>
            <a:endParaRPr lang="ca-ES" sz="1600" dirty="0">
              <a:solidFill>
                <a:schemeClr val="bg2">
                  <a:lumMod val="75000"/>
                </a:schemeClr>
              </a:solidFill>
            </a:endParaRPr>
          </a:p>
        </p:txBody>
      </p:sp>
      <p:grpSp>
        <p:nvGrpSpPr>
          <p:cNvPr id="6" name="Group 5"/>
          <p:cNvGrpSpPr/>
          <p:nvPr/>
        </p:nvGrpSpPr>
        <p:grpSpPr>
          <a:xfrm>
            <a:off x="676011" y="1665188"/>
            <a:ext cx="4492890" cy="1782185"/>
            <a:chOff x="739510" y="1715988"/>
            <a:chExt cx="4670689" cy="1852712"/>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6614" y="1715988"/>
              <a:ext cx="4653585" cy="1852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739510" y="3319339"/>
              <a:ext cx="696803" cy="24936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3" name="Rectangle 22"/>
            <p:cNvSpPr/>
            <p:nvPr/>
          </p:nvSpPr>
          <p:spPr bwMode="auto">
            <a:xfrm>
              <a:off x="1490151" y="3319338"/>
              <a:ext cx="696803" cy="24936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2228529" y="3319339"/>
              <a:ext cx="696803" cy="24936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3" name="Isosceles Triangle 32"/>
          <p:cNvSpPr/>
          <p:nvPr/>
        </p:nvSpPr>
        <p:spPr bwMode="auto">
          <a:xfrm rot="16200000" flipV="1">
            <a:off x="5401482" y="2502157"/>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34" name="TextBox 33"/>
          <p:cNvSpPr txBox="1"/>
          <p:nvPr/>
        </p:nvSpPr>
        <p:spPr>
          <a:xfrm>
            <a:off x="5765800" y="1665188"/>
            <a:ext cx="3619500" cy="1782185"/>
          </a:xfrm>
          <a:prstGeom prst="rect">
            <a:avLst/>
          </a:prstGeom>
          <a:noFill/>
          <a:ln>
            <a:solidFill>
              <a:srgbClr val="800000"/>
            </a:solidFill>
          </a:ln>
        </p:spPr>
        <p:txBody>
          <a:bodyPr wrap="square" lIns="72000" rIns="72000" rtlCol="0" anchor="ctr" anchorCtr="0">
            <a:noAutofit/>
          </a:bodyPr>
          <a:lstStyle/>
          <a:p>
            <a:pPr marL="285750" indent="-285750">
              <a:buFont typeface="Arial" pitchFamily="34" charset="0"/>
              <a:buChar char="•"/>
            </a:pPr>
            <a:r>
              <a:rPr lang="ca-ES" sz="1200" b="0" dirty="0" smtClean="0"/>
              <a:t>La pàgina principal de </a:t>
            </a:r>
            <a:r>
              <a:rPr lang="ca-ES" sz="1200" b="0" dirty="0" err="1" smtClean="0"/>
              <a:t>Clarity</a:t>
            </a:r>
            <a:r>
              <a:rPr lang="ca-ES" sz="1200" b="0" dirty="0" smtClean="0"/>
              <a:t> és </a:t>
            </a:r>
            <a:r>
              <a:rPr lang="ca-ES" sz="1200" b="0" dirty="0" err="1" smtClean="0"/>
              <a:t>configurable</a:t>
            </a:r>
            <a:r>
              <a:rPr lang="ca-ES" sz="1200" b="0" dirty="0" smtClean="0"/>
              <a:t>. Només cal anar a la pàgina que es vulgui com a predeterminada i seguidament anar a </a:t>
            </a:r>
            <a:r>
              <a:rPr lang="ca-ES" sz="1200" b="0" i="1" dirty="0" smtClean="0"/>
              <a:t>Home </a:t>
            </a:r>
            <a:r>
              <a:rPr lang="ca-ES" sz="1200" b="0" i="1" dirty="0" smtClean="0">
                <a:sym typeface="Wingdings" pitchFamily="2" charset="2"/>
              </a:rPr>
              <a:t> Set as Home</a:t>
            </a:r>
          </a:p>
          <a:p>
            <a:pPr marL="285750" indent="-285750">
              <a:buFont typeface="Arial" pitchFamily="34" charset="0"/>
              <a:buChar char="•"/>
            </a:pPr>
            <a:r>
              <a:rPr lang="ca-ES" sz="1200" b="0" dirty="0" smtClean="0">
                <a:sym typeface="Wingdings" pitchFamily="2" charset="2"/>
              </a:rPr>
              <a:t>Si es vol desfer el canvi i que la pàgina principal sigui la original, només cal clicar </a:t>
            </a:r>
            <a:r>
              <a:rPr lang="ca-ES" sz="1200" b="0" i="1" dirty="0" smtClean="0">
                <a:sym typeface="Wingdings" pitchFamily="2" charset="2"/>
              </a:rPr>
              <a:t>Home  </a:t>
            </a:r>
            <a:r>
              <a:rPr lang="ca-ES" sz="1200" b="0" i="1" dirty="0" err="1" smtClean="0">
                <a:sym typeface="Wingdings" pitchFamily="2" charset="2"/>
              </a:rPr>
              <a:t>Reset</a:t>
            </a:r>
            <a:r>
              <a:rPr lang="ca-ES" sz="1200" b="0" i="1" dirty="0" smtClean="0">
                <a:sym typeface="Wingdings" pitchFamily="2" charset="2"/>
              </a:rPr>
              <a:t> Home</a:t>
            </a:r>
          </a:p>
          <a:p>
            <a:pPr marL="285750" indent="-285750">
              <a:buFont typeface="Arial" pitchFamily="34" charset="0"/>
              <a:buChar char="•"/>
            </a:pPr>
            <a:r>
              <a:rPr lang="ca-ES" sz="1200" b="0" dirty="0">
                <a:sym typeface="Wingdings" pitchFamily="2" charset="2"/>
              </a:rPr>
              <a:t>Per refrescar canvis, </a:t>
            </a:r>
            <a:r>
              <a:rPr lang="ca-ES" sz="1200" b="0" i="1" dirty="0" smtClean="0">
                <a:sym typeface="Wingdings" pitchFamily="2" charset="2"/>
              </a:rPr>
              <a:t>Home </a:t>
            </a:r>
            <a:r>
              <a:rPr lang="ca-ES" sz="1200" b="0" i="1" dirty="0">
                <a:sym typeface="Wingdings" pitchFamily="2" charset="2"/>
              </a:rPr>
              <a:t> </a:t>
            </a:r>
            <a:r>
              <a:rPr lang="ca-ES" sz="1200" b="0" i="1" dirty="0" err="1" smtClean="0">
                <a:sym typeface="Wingdings" pitchFamily="2" charset="2"/>
              </a:rPr>
              <a:t>Refresh</a:t>
            </a:r>
            <a:endParaRPr lang="ca-ES" sz="1200" b="0" i="1" dirty="0"/>
          </a:p>
        </p:txBody>
      </p:sp>
      <p:sp>
        <p:nvSpPr>
          <p:cNvPr id="35" name="Isosceles Triangle 34"/>
          <p:cNvSpPr/>
          <p:nvPr/>
        </p:nvSpPr>
        <p:spPr bwMode="auto">
          <a:xfrm rot="16200000" flipV="1">
            <a:off x="5401482" y="4069862"/>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36" name="TextBox 35"/>
          <p:cNvSpPr txBox="1"/>
          <p:nvPr/>
        </p:nvSpPr>
        <p:spPr>
          <a:xfrm>
            <a:off x="5765800" y="3557088"/>
            <a:ext cx="3619500" cy="1411199"/>
          </a:xfrm>
          <a:prstGeom prst="rect">
            <a:avLst/>
          </a:prstGeom>
          <a:noFill/>
          <a:ln>
            <a:solidFill>
              <a:srgbClr val="800000"/>
            </a:solidFill>
          </a:ln>
        </p:spPr>
        <p:txBody>
          <a:bodyPr wrap="square" lIns="72000" rIns="72000" rtlCol="0" anchor="ctr" anchorCtr="0">
            <a:noAutofit/>
          </a:bodyPr>
          <a:lstStyle/>
          <a:p>
            <a:pPr marL="285750" indent="-285750">
              <a:buFont typeface="Arial" pitchFamily="34" charset="0"/>
              <a:buChar char="•"/>
            </a:pPr>
            <a:r>
              <a:rPr lang="ca-ES" sz="1200" b="0" dirty="0" smtClean="0"/>
              <a:t>Al voler un accés directe d’una pàgina concreta de </a:t>
            </a:r>
            <a:r>
              <a:rPr lang="ca-ES" sz="1200" b="0" dirty="0" err="1" smtClean="0"/>
              <a:t>Clarity</a:t>
            </a:r>
            <a:r>
              <a:rPr lang="ca-ES" sz="1200" b="0" dirty="0" smtClean="0"/>
              <a:t>, anar a </a:t>
            </a:r>
            <a:r>
              <a:rPr lang="ca-ES" sz="1200" b="0" i="1" dirty="0" smtClean="0"/>
              <a:t>Favorites </a:t>
            </a:r>
            <a:r>
              <a:rPr lang="ca-ES" sz="1200" b="0" i="1" dirty="0" smtClean="0">
                <a:sym typeface="Wingdings" pitchFamily="2" charset="2"/>
              </a:rPr>
              <a:t> </a:t>
            </a:r>
            <a:r>
              <a:rPr lang="ca-ES" sz="1200" b="0" i="1" dirty="0" err="1" smtClean="0">
                <a:sym typeface="Wingdings" pitchFamily="2" charset="2"/>
              </a:rPr>
              <a:t>Add</a:t>
            </a:r>
            <a:r>
              <a:rPr lang="ca-ES" sz="1200" b="0" i="1" dirty="0" smtClean="0">
                <a:sym typeface="Wingdings" pitchFamily="2" charset="2"/>
              </a:rPr>
              <a:t> </a:t>
            </a:r>
            <a:r>
              <a:rPr lang="ca-ES" sz="1200" b="0" i="1" dirty="0" err="1" smtClean="0">
                <a:sym typeface="Wingdings" pitchFamily="2" charset="2"/>
              </a:rPr>
              <a:t>Current</a:t>
            </a:r>
            <a:r>
              <a:rPr lang="ca-ES" sz="1200" b="0" dirty="0" smtClean="0">
                <a:sym typeface="Wingdings" pitchFamily="2" charset="2"/>
              </a:rPr>
              <a:t> i s’afegirà com a favorit</a:t>
            </a:r>
          </a:p>
          <a:p>
            <a:pPr marL="285750" indent="-285750">
              <a:buFont typeface="Arial" pitchFamily="34" charset="0"/>
              <a:buChar char="•"/>
            </a:pPr>
            <a:r>
              <a:rPr lang="ca-ES" sz="1200" b="0" dirty="0" smtClean="0">
                <a:sym typeface="Wingdings" pitchFamily="2" charset="2"/>
              </a:rPr>
              <a:t>Es poden treure/posar enllaços favorits a </a:t>
            </a:r>
            <a:r>
              <a:rPr lang="ca-ES" sz="1200" b="0" i="1" dirty="0" smtClean="0">
                <a:sym typeface="Wingdings" pitchFamily="2" charset="2"/>
              </a:rPr>
              <a:t>Favorites  </a:t>
            </a:r>
            <a:r>
              <a:rPr lang="ca-ES" sz="1200" b="0" i="1" dirty="0" err="1" smtClean="0">
                <a:sym typeface="Wingdings" pitchFamily="2" charset="2"/>
              </a:rPr>
              <a:t>Configure</a:t>
            </a:r>
            <a:endParaRPr lang="ca-ES" sz="1200" b="0" i="1" dirty="0" smtClean="0">
              <a:sym typeface="Wingdings" pitchFamily="2" charset="2"/>
            </a:endParaRPr>
          </a:p>
          <a:p>
            <a:pPr marL="285750" indent="-285750">
              <a:buFont typeface="Arial" pitchFamily="34" charset="0"/>
              <a:buChar char="•"/>
            </a:pPr>
            <a:r>
              <a:rPr lang="ca-ES" sz="1200" b="0" dirty="0">
                <a:sym typeface="Wingdings" pitchFamily="2" charset="2"/>
              </a:rPr>
              <a:t>Per refrescar canvis</a:t>
            </a:r>
            <a:r>
              <a:rPr lang="ca-ES" sz="1200" b="0" dirty="0" smtClean="0">
                <a:sym typeface="Wingdings" pitchFamily="2" charset="2"/>
              </a:rPr>
              <a:t>, </a:t>
            </a:r>
            <a:r>
              <a:rPr lang="ca-ES" sz="1200" b="0" i="1" dirty="0" smtClean="0">
                <a:sym typeface="Wingdings" pitchFamily="2" charset="2"/>
              </a:rPr>
              <a:t>Favorites  </a:t>
            </a:r>
            <a:r>
              <a:rPr lang="ca-ES" sz="1200" b="0" i="1" dirty="0" err="1" smtClean="0">
                <a:sym typeface="Wingdings" pitchFamily="2" charset="2"/>
              </a:rPr>
              <a:t>Refresh</a:t>
            </a:r>
            <a:endParaRPr lang="ca-ES" sz="1200" b="0" i="1" dirty="0"/>
          </a:p>
        </p:txBody>
      </p:sp>
      <p:grpSp>
        <p:nvGrpSpPr>
          <p:cNvPr id="9" name="Group 8"/>
          <p:cNvGrpSpPr/>
          <p:nvPr/>
        </p:nvGrpSpPr>
        <p:grpSpPr>
          <a:xfrm>
            <a:off x="676010" y="3583235"/>
            <a:ext cx="3057531" cy="1358903"/>
            <a:chOff x="739510" y="3733798"/>
            <a:chExt cx="2200277" cy="977901"/>
          </a:xfrm>
        </p:grpSpPr>
        <p:pic>
          <p:nvPicPr>
            <p:cNvPr id="307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510" y="3733798"/>
              <a:ext cx="2200277" cy="9779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Rectangle 36"/>
            <p:cNvSpPr/>
            <p:nvPr/>
          </p:nvSpPr>
          <p:spPr bwMode="auto">
            <a:xfrm>
              <a:off x="755248" y="4449638"/>
              <a:ext cx="794152" cy="24936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Rectangle 37"/>
            <p:cNvSpPr/>
            <p:nvPr/>
          </p:nvSpPr>
          <p:spPr bwMode="auto">
            <a:xfrm>
              <a:off x="1612901" y="4462338"/>
              <a:ext cx="586754" cy="23666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Rectangle 38"/>
            <p:cNvSpPr/>
            <p:nvPr/>
          </p:nvSpPr>
          <p:spPr bwMode="auto">
            <a:xfrm>
              <a:off x="2283553" y="4466976"/>
              <a:ext cx="656234" cy="23666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Isosceles Triangle 39"/>
          <p:cNvSpPr/>
          <p:nvPr/>
        </p:nvSpPr>
        <p:spPr bwMode="auto">
          <a:xfrm rot="16200000" flipV="1">
            <a:off x="5401482" y="5507335"/>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1" name="TextBox 40"/>
          <p:cNvSpPr txBox="1"/>
          <p:nvPr/>
        </p:nvSpPr>
        <p:spPr>
          <a:xfrm>
            <a:off x="5765800" y="5082180"/>
            <a:ext cx="3619500" cy="1191620"/>
          </a:xfrm>
          <a:prstGeom prst="rect">
            <a:avLst/>
          </a:prstGeom>
          <a:noFill/>
          <a:ln>
            <a:solidFill>
              <a:srgbClr val="800000"/>
            </a:solidFill>
          </a:ln>
        </p:spPr>
        <p:txBody>
          <a:bodyPr wrap="square" lIns="72000" rIns="72000" rtlCol="0" anchor="ctr" anchorCtr="0">
            <a:noAutofit/>
          </a:bodyPr>
          <a:lstStyle/>
          <a:p>
            <a:pPr marL="285750" indent="-285750">
              <a:buFont typeface="Arial" pitchFamily="34" charset="0"/>
              <a:buChar char="•"/>
            </a:pPr>
            <a:r>
              <a:rPr lang="ca-ES" sz="1200" b="0" dirty="0" smtClean="0"/>
              <a:t>A la banda dreta de la barra hi ha l’enllaç per </a:t>
            </a:r>
            <a:r>
              <a:rPr lang="ca-ES" sz="1200" b="0" dirty="0" err="1" smtClean="0"/>
              <a:t>desloguinar</a:t>
            </a:r>
            <a:r>
              <a:rPr lang="ca-ES" sz="1200" b="0" dirty="0" smtClean="0"/>
              <a:t> (</a:t>
            </a:r>
            <a:r>
              <a:rPr lang="ca-ES" sz="1200" dirty="0" err="1"/>
              <a:t>L</a:t>
            </a:r>
            <a:r>
              <a:rPr lang="ca-ES" sz="1200" dirty="0" err="1" smtClean="0"/>
              <a:t>ogout</a:t>
            </a:r>
            <a:r>
              <a:rPr lang="ca-ES" sz="1200" b="0" dirty="0" smtClean="0"/>
              <a:t>).</a:t>
            </a:r>
            <a:endParaRPr lang="ca-ES" sz="1200" b="0" dirty="0" smtClean="0">
              <a:sym typeface="Wingdings" pitchFamily="2" charset="2"/>
            </a:endParaRPr>
          </a:p>
          <a:p>
            <a:pPr marL="285750" indent="-285750">
              <a:buFont typeface="Arial" pitchFamily="34" charset="0"/>
              <a:buChar char="•"/>
            </a:pPr>
            <a:r>
              <a:rPr lang="ca-ES" sz="1200" b="0" dirty="0" smtClean="0">
                <a:sym typeface="Wingdings" pitchFamily="2" charset="2"/>
              </a:rPr>
              <a:t>Aquí també podem </a:t>
            </a:r>
            <a:r>
              <a:rPr lang="ca-ES" sz="1200" dirty="0" smtClean="0">
                <a:sym typeface="Wingdings" pitchFamily="2" charset="2"/>
              </a:rPr>
              <a:t>refrescar</a:t>
            </a:r>
            <a:r>
              <a:rPr lang="ca-ES" sz="1200" b="0" dirty="0" smtClean="0">
                <a:sym typeface="Wingdings" pitchFamily="2" charset="2"/>
              </a:rPr>
              <a:t> , anar a la </a:t>
            </a:r>
            <a:r>
              <a:rPr lang="ca-ES" sz="1200" dirty="0" smtClean="0">
                <a:sym typeface="Wingdings" pitchFamily="2" charset="2"/>
              </a:rPr>
              <a:t>pàgina d’inici</a:t>
            </a:r>
            <a:r>
              <a:rPr lang="ca-ES" sz="1200" b="0" dirty="0" smtClean="0">
                <a:sym typeface="Wingdings" pitchFamily="2" charset="2"/>
              </a:rPr>
              <a:t>, anar a les </a:t>
            </a:r>
            <a:r>
              <a:rPr lang="ca-ES" sz="1200" dirty="0" smtClean="0">
                <a:sym typeface="Wingdings" pitchFamily="2" charset="2"/>
              </a:rPr>
              <a:t>taules de temps</a:t>
            </a:r>
            <a:r>
              <a:rPr lang="ca-ES" sz="1200" b="0" dirty="0" smtClean="0">
                <a:sym typeface="Wingdings" pitchFamily="2" charset="2"/>
              </a:rPr>
              <a:t> i </a:t>
            </a:r>
            <a:r>
              <a:rPr lang="ca-ES" sz="1200" dirty="0" smtClean="0">
                <a:sym typeface="Wingdings" pitchFamily="2" charset="2"/>
              </a:rPr>
              <a:t>el cercador</a:t>
            </a:r>
            <a:r>
              <a:rPr lang="ca-ES" sz="1200" b="0" dirty="0" smtClean="0">
                <a:sym typeface="Wingdings" pitchFamily="2" charset="2"/>
              </a:rPr>
              <a:t> respectivament.</a:t>
            </a:r>
            <a:endParaRPr lang="ca-ES" sz="1200" b="0" i="1" dirty="0"/>
          </a:p>
        </p:txBody>
      </p:sp>
      <p:grpSp>
        <p:nvGrpSpPr>
          <p:cNvPr id="10" name="Group 9"/>
          <p:cNvGrpSpPr/>
          <p:nvPr/>
        </p:nvGrpSpPr>
        <p:grpSpPr>
          <a:xfrm>
            <a:off x="676010" y="5082180"/>
            <a:ext cx="3027897" cy="1191620"/>
            <a:chOff x="694404" y="5094880"/>
            <a:chExt cx="3027897" cy="1191620"/>
          </a:xfrm>
        </p:grpSpPr>
        <p:pic>
          <p:nvPicPr>
            <p:cNvPr id="307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4404" y="5094880"/>
              <a:ext cx="3027897" cy="11916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Rectangle 41"/>
            <p:cNvSpPr/>
            <p:nvPr/>
          </p:nvSpPr>
          <p:spPr bwMode="auto">
            <a:xfrm>
              <a:off x="1696856" y="5690690"/>
              <a:ext cx="1846443" cy="43071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3" name="Rectangle 42"/>
            <p:cNvSpPr/>
            <p:nvPr/>
          </p:nvSpPr>
          <p:spPr bwMode="auto">
            <a:xfrm>
              <a:off x="1849256" y="5107580"/>
              <a:ext cx="631482" cy="21535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943357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348" y="1352289"/>
            <a:ext cx="1127741" cy="580455"/>
          </a:xfrm>
          <a:prstGeom prst="rect">
            <a:avLst/>
          </a:prstGeom>
          <a:noFill/>
          <a:ln w="254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28</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9" name="Isosceles Triangle 8"/>
          <p:cNvSpPr/>
          <p:nvPr/>
        </p:nvSpPr>
        <p:spPr bwMode="auto">
          <a:xfrm flipV="1">
            <a:off x="1182157" y="4167435"/>
            <a:ext cx="930826" cy="178777"/>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0" name="Isosceles Triangle 9"/>
          <p:cNvSpPr/>
          <p:nvPr/>
        </p:nvSpPr>
        <p:spPr bwMode="auto">
          <a:xfrm flipV="1">
            <a:off x="3090186" y="4173297"/>
            <a:ext cx="930826" cy="178777"/>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2" name="Isosceles Triangle 11"/>
          <p:cNvSpPr/>
          <p:nvPr/>
        </p:nvSpPr>
        <p:spPr bwMode="auto">
          <a:xfrm flipV="1">
            <a:off x="5148836" y="4163036"/>
            <a:ext cx="930826" cy="178777"/>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3" name="Isosceles Triangle 12"/>
          <p:cNvSpPr/>
          <p:nvPr/>
        </p:nvSpPr>
        <p:spPr bwMode="auto">
          <a:xfrm flipV="1">
            <a:off x="7614565" y="4173297"/>
            <a:ext cx="930826" cy="178777"/>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2.6.2 Inici (Home)</a:t>
            </a:r>
            <a:endParaRPr lang="ca-ES" sz="1600" dirty="0">
              <a:solidFill>
                <a:schemeClr val="bg2">
                  <a:lumMod val="50000"/>
                </a:schemeClr>
              </a:solidFill>
            </a:endParaRPr>
          </a:p>
        </p:txBody>
      </p:sp>
      <p:sp>
        <p:nvSpPr>
          <p:cNvPr id="2" name="TextBox 1"/>
          <p:cNvSpPr txBox="1"/>
          <p:nvPr/>
        </p:nvSpPr>
        <p:spPr>
          <a:xfrm>
            <a:off x="2710768" y="4524216"/>
            <a:ext cx="1691633" cy="1644582"/>
          </a:xfrm>
          <a:prstGeom prst="rect">
            <a:avLst/>
          </a:prstGeom>
          <a:noFill/>
          <a:ln>
            <a:solidFill>
              <a:srgbClr val="800000"/>
            </a:solidFill>
          </a:ln>
        </p:spPr>
        <p:txBody>
          <a:bodyPr wrap="square" lIns="90000" rIns="90000" rtlCol="0" anchor="ctr" anchorCtr="0">
            <a:noAutofit/>
          </a:bodyPr>
          <a:lstStyle/>
          <a:p>
            <a:r>
              <a:rPr lang="ca-ES" sz="1400" b="0" dirty="0" smtClean="0"/>
              <a:t>Espai de documentació general d’ajuda</a:t>
            </a:r>
            <a:endParaRPr lang="ca-ES" sz="1400" b="0" dirty="0"/>
          </a:p>
        </p:txBody>
      </p:sp>
      <p:sp>
        <p:nvSpPr>
          <p:cNvPr id="15" name="TextBox 14"/>
          <p:cNvSpPr txBox="1"/>
          <p:nvPr/>
        </p:nvSpPr>
        <p:spPr>
          <a:xfrm>
            <a:off x="694348" y="4524216"/>
            <a:ext cx="1931621" cy="1644582"/>
          </a:xfrm>
          <a:prstGeom prst="rect">
            <a:avLst/>
          </a:prstGeom>
          <a:noFill/>
          <a:ln>
            <a:solidFill>
              <a:srgbClr val="800000"/>
            </a:solidFill>
          </a:ln>
        </p:spPr>
        <p:txBody>
          <a:bodyPr wrap="square" lIns="90000" rIns="90000" rtlCol="0" anchor="ctr" anchorCtr="0">
            <a:noAutofit/>
          </a:bodyPr>
          <a:lstStyle/>
          <a:p>
            <a:r>
              <a:rPr lang="ca-ES" sz="1400" b="0" dirty="0" smtClean="0"/>
              <a:t>Gestió d’accions</a:t>
            </a:r>
          </a:p>
          <a:p>
            <a:r>
              <a:rPr lang="ca-ES" sz="1400" b="0" dirty="0" smtClean="0"/>
              <a:t>Gestió d’hores imputades</a:t>
            </a:r>
          </a:p>
          <a:p>
            <a:r>
              <a:rPr lang="ca-ES" sz="1400" b="0" dirty="0" smtClean="0"/>
              <a:t>Generació d’informes</a:t>
            </a:r>
            <a:endParaRPr lang="ca-ES" sz="1400" b="0" dirty="0"/>
          </a:p>
        </p:txBody>
      </p:sp>
      <p:sp>
        <p:nvSpPr>
          <p:cNvPr id="16" name="TextBox 15"/>
          <p:cNvSpPr txBox="1"/>
          <p:nvPr/>
        </p:nvSpPr>
        <p:spPr>
          <a:xfrm>
            <a:off x="6940062" y="4524216"/>
            <a:ext cx="2322390" cy="1644582"/>
          </a:xfrm>
          <a:prstGeom prst="rect">
            <a:avLst/>
          </a:prstGeom>
          <a:noFill/>
          <a:ln>
            <a:solidFill>
              <a:srgbClr val="800000"/>
            </a:solidFill>
          </a:ln>
        </p:spPr>
        <p:txBody>
          <a:bodyPr wrap="square" lIns="90000" rIns="90000" rtlCol="0" anchor="ctr" anchorCtr="0">
            <a:noAutofit/>
          </a:bodyPr>
          <a:lstStyle/>
          <a:p>
            <a:r>
              <a:rPr lang="ca-ES" sz="1400" b="0" dirty="0" smtClean="0"/>
              <a:t>Consulta i gestió d’idees</a:t>
            </a:r>
            <a:endParaRPr lang="ca-ES" sz="1400" b="0" dirty="0"/>
          </a:p>
        </p:txBody>
      </p:sp>
      <p:sp>
        <p:nvSpPr>
          <p:cNvPr id="17" name="TextBox 16"/>
          <p:cNvSpPr txBox="1"/>
          <p:nvPr/>
        </p:nvSpPr>
        <p:spPr>
          <a:xfrm>
            <a:off x="4487200" y="4524216"/>
            <a:ext cx="2368063" cy="1644582"/>
          </a:xfrm>
          <a:prstGeom prst="rect">
            <a:avLst/>
          </a:prstGeom>
          <a:noFill/>
          <a:ln>
            <a:solidFill>
              <a:srgbClr val="800000"/>
            </a:solidFill>
          </a:ln>
        </p:spPr>
        <p:txBody>
          <a:bodyPr wrap="square" lIns="90000" rIns="90000" rtlCol="0" anchor="ctr" anchorCtr="0">
            <a:noAutofit/>
          </a:bodyPr>
          <a:lstStyle/>
          <a:p>
            <a:r>
              <a:rPr lang="ca-ES" sz="1400" b="0" dirty="0" smtClean="0"/>
              <a:t>Consulta i gestió de:</a:t>
            </a:r>
          </a:p>
          <a:p>
            <a:pPr marL="285750" indent="-285750">
              <a:buFont typeface="Arial" pitchFamily="34" charset="0"/>
              <a:buChar char="•"/>
            </a:pPr>
            <a:r>
              <a:rPr lang="ca-ES" sz="1400" b="0" dirty="0" err="1" smtClean="0"/>
              <a:t>Portfolis</a:t>
            </a:r>
            <a:endParaRPr lang="ca-ES" sz="1400" b="0" dirty="0" smtClean="0"/>
          </a:p>
          <a:p>
            <a:pPr marL="285750" indent="-285750">
              <a:buFont typeface="Arial" pitchFamily="34" charset="0"/>
              <a:buChar char="•"/>
            </a:pPr>
            <a:r>
              <a:rPr lang="ca-ES" sz="1400" b="0" dirty="0" smtClean="0"/>
              <a:t>Programes</a:t>
            </a:r>
          </a:p>
          <a:p>
            <a:pPr marL="285750" indent="-285750">
              <a:buFont typeface="Arial" pitchFamily="34" charset="0"/>
              <a:buChar char="•"/>
            </a:pPr>
            <a:r>
              <a:rPr lang="ca-ES" sz="1400" b="0" dirty="0" smtClean="0"/>
              <a:t>Projectes</a:t>
            </a:r>
          </a:p>
          <a:p>
            <a:pPr marL="285750" indent="-285750">
              <a:buFont typeface="Arial" pitchFamily="34" charset="0"/>
              <a:buChar char="•"/>
            </a:pPr>
            <a:r>
              <a:rPr lang="ca-ES" sz="1400" b="0" dirty="0" smtClean="0"/>
              <a:t>Aplicacions</a:t>
            </a:r>
            <a:endParaRPr lang="ca-ES" sz="1400" b="0" dirty="0"/>
          </a:p>
        </p:txBody>
      </p:sp>
      <p:grpSp>
        <p:nvGrpSpPr>
          <p:cNvPr id="3" name="Group 2"/>
          <p:cNvGrpSpPr/>
          <p:nvPr/>
        </p:nvGrpSpPr>
        <p:grpSpPr>
          <a:xfrm>
            <a:off x="694348" y="1932745"/>
            <a:ext cx="8568104" cy="2154168"/>
            <a:chOff x="694348" y="1359529"/>
            <a:chExt cx="8568104" cy="2154168"/>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4348" y="1359529"/>
              <a:ext cx="8568104" cy="2154168"/>
            </a:xfrm>
            <a:prstGeom prst="rect">
              <a:avLst/>
            </a:prstGeom>
            <a:noFill/>
            <a:ln w="19050">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78214" y="1359529"/>
              <a:ext cx="2400806" cy="191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29710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29</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14" name="TextBox 13"/>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2.6.2 </a:t>
            </a:r>
            <a:r>
              <a:rPr lang="ca-ES" sz="1600" dirty="0">
                <a:solidFill>
                  <a:schemeClr val="bg2">
                    <a:lumMod val="50000"/>
                  </a:schemeClr>
                </a:solidFill>
              </a:rPr>
              <a:t>Inici (Home</a:t>
            </a:r>
            <a:r>
              <a:rPr lang="ca-ES" sz="1600" dirty="0" smtClean="0">
                <a:solidFill>
                  <a:schemeClr val="bg2">
                    <a:lumMod val="50000"/>
                  </a:schemeClr>
                </a:solidFill>
              </a:rPr>
              <a:t>)</a:t>
            </a:r>
            <a:endParaRPr lang="ca-ES" sz="1600" dirty="0">
              <a:solidFill>
                <a:schemeClr val="bg2">
                  <a:lumMod val="50000"/>
                </a:schemeClr>
              </a:solidFill>
            </a:endParaRPr>
          </a:p>
          <a:p>
            <a:endParaRPr lang="ca-ES" sz="1600" dirty="0">
              <a:solidFill>
                <a:schemeClr val="bg2">
                  <a:lumMod val="50000"/>
                </a:schemeClr>
              </a:solidFill>
            </a:endParaRPr>
          </a:p>
        </p:txBody>
      </p:sp>
      <p:sp>
        <p:nvSpPr>
          <p:cNvPr id="22" name="TextBox 21"/>
          <p:cNvSpPr txBox="1"/>
          <p:nvPr/>
        </p:nvSpPr>
        <p:spPr>
          <a:xfrm>
            <a:off x="2877337" y="2018344"/>
            <a:ext cx="2772000" cy="540000"/>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indent="0">
              <a:buNone/>
            </a:pPr>
            <a:r>
              <a:rPr lang="ca-ES" dirty="0"/>
              <a:t>Per defecte, llistat d’accions </a:t>
            </a:r>
            <a:r>
              <a:rPr lang="ca-ES" dirty="0" smtClean="0"/>
              <a:t>assignades </a:t>
            </a:r>
            <a:r>
              <a:rPr lang="ca-ES" dirty="0"/>
              <a:t>directament a l’usuari</a:t>
            </a:r>
          </a:p>
        </p:txBody>
      </p:sp>
      <p:grpSp>
        <p:nvGrpSpPr>
          <p:cNvPr id="2071" name="Group 2070"/>
          <p:cNvGrpSpPr/>
          <p:nvPr/>
        </p:nvGrpSpPr>
        <p:grpSpPr>
          <a:xfrm>
            <a:off x="6037264" y="1259765"/>
            <a:ext cx="3343274" cy="1371844"/>
            <a:chOff x="6037264" y="1405582"/>
            <a:chExt cx="3124068" cy="1281897"/>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37264" y="1405582"/>
              <a:ext cx="3124068" cy="1281897"/>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sp>
          <p:nvSpPr>
            <p:cNvPr id="27" name="Rectangle 26"/>
            <p:cNvSpPr/>
            <p:nvPr/>
          </p:nvSpPr>
          <p:spPr bwMode="auto">
            <a:xfrm>
              <a:off x="6454531" y="1960372"/>
              <a:ext cx="1492400" cy="17231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rgbClr val="FF0000"/>
                </a:solidFill>
                <a:effectLst/>
                <a:latin typeface="Arial" charset="0"/>
              </a:endParaRPr>
            </a:p>
          </p:txBody>
        </p:sp>
      </p:grpSp>
      <p:sp>
        <p:nvSpPr>
          <p:cNvPr id="38" name="TextBox 37"/>
          <p:cNvSpPr txBox="1"/>
          <p:nvPr/>
        </p:nvSpPr>
        <p:spPr>
          <a:xfrm>
            <a:off x="2877458" y="2895836"/>
            <a:ext cx="2772000" cy="540000"/>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indent="0">
              <a:buNone/>
            </a:pPr>
            <a:r>
              <a:rPr lang="ca-ES" dirty="0"/>
              <a:t>Per defecte, llistat d’accions </a:t>
            </a:r>
            <a:r>
              <a:rPr lang="ca-ES" dirty="0" smtClean="0"/>
              <a:t>actives que existeixen actualment</a:t>
            </a:r>
            <a:endParaRPr lang="ca-ES" dirty="0"/>
          </a:p>
        </p:txBody>
      </p:sp>
      <p:grpSp>
        <p:nvGrpSpPr>
          <p:cNvPr id="2060" name="Group 2059"/>
          <p:cNvGrpSpPr/>
          <p:nvPr/>
        </p:nvGrpSpPr>
        <p:grpSpPr>
          <a:xfrm>
            <a:off x="6037260" y="2692004"/>
            <a:ext cx="3343275" cy="950255"/>
            <a:chOff x="6037263" y="2803520"/>
            <a:chExt cx="3343275" cy="950255"/>
          </a:xfrm>
        </p:grpSpPr>
        <p:pic>
          <p:nvPicPr>
            <p:cNvPr id="205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4731"/>
            <a:stretch/>
          </p:blipFill>
          <p:spPr bwMode="auto">
            <a:xfrm>
              <a:off x="6037263" y="2803520"/>
              <a:ext cx="3343275" cy="950255"/>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sp>
          <p:nvSpPr>
            <p:cNvPr id="43" name="Rectangle 42"/>
            <p:cNvSpPr/>
            <p:nvPr/>
          </p:nvSpPr>
          <p:spPr bwMode="auto">
            <a:xfrm>
              <a:off x="7708900" y="3018362"/>
              <a:ext cx="1183506" cy="17231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63" name="Isosceles Triangle 62"/>
          <p:cNvSpPr/>
          <p:nvPr/>
        </p:nvSpPr>
        <p:spPr bwMode="auto">
          <a:xfrm rot="16200000" flipV="1">
            <a:off x="2551796" y="2199199"/>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0" name="Isosceles Triangle 69"/>
          <p:cNvSpPr/>
          <p:nvPr/>
        </p:nvSpPr>
        <p:spPr bwMode="auto">
          <a:xfrm rot="16200000" flipV="1">
            <a:off x="2551917" y="3076827"/>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1" name="Isosceles Triangle 70"/>
          <p:cNvSpPr/>
          <p:nvPr/>
        </p:nvSpPr>
        <p:spPr bwMode="auto">
          <a:xfrm rot="16200000" flipV="1">
            <a:off x="2551796" y="4033929"/>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2" name="Isosceles Triangle 71"/>
          <p:cNvSpPr/>
          <p:nvPr/>
        </p:nvSpPr>
        <p:spPr bwMode="auto">
          <a:xfrm rot="16200000" flipV="1">
            <a:off x="2551796" y="4943139"/>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3" name="Isosceles Triangle 72"/>
          <p:cNvSpPr/>
          <p:nvPr/>
        </p:nvSpPr>
        <p:spPr bwMode="auto">
          <a:xfrm rot="16200000" flipV="1">
            <a:off x="2551917" y="5898906"/>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74" name="TextBox 73"/>
          <p:cNvSpPr txBox="1"/>
          <p:nvPr/>
        </p:nvSpPr>
        <p:spPr>
          <a:xfrm>
            <a:off x="2877337" y="3853316"/>
            <a:ext cx="2772000" cy="540000"/>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indent="0">
              <a:buNone/>
            </a:pPr>
            <a:r>
              <a:rPr lang="ca-ES" dirty="0" smtClean="0"/>
              <a:t>Consulta i gestió d’hores imputades</a:t>
            </a:r>
            <a:endParaRPr lang="ca-ES" dirty="0"/>
          </a:p>
        </p:txBody>
      </p:sp>
      <p:sp>
        <p:nvSpPr>
          <p:cNvPr id="76" name="TextBox 75"/>
          <p:cNvSpPr txBox="1"/>
          <p:nvPr/>
        </p:nvSpPr>
        <p:spPr>
          <a:xfrm>
            <a:off x="2877336" y="4762526"/>
            <a:ext cx="2772000" cy="540000"/>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indent="0">
              <a:buNone/>
            </a:pPr>
            <a:r>
              <a:rPr lang="ca-ES" dirty="0" smtClean="0"/>
              <a:t>Generació d’informes</a:t>
            </a:r>
            <a:endParaRPr lang="ca-ES" dirty="0"/>
          </a:p>
        </p:txBody>
      </p:sp>
      <p:sp>
        <p:nvSpPr>
          <p:cNvPr id="77" name="TextBox 76"/>
          <p:cNvSpPr txBox="1"/>
          <p:nvPr/>
        </p:nvSpPr>
        <p:spPr>
          <a:xfrm>
            <a:off x="2877458" y="5718293"/>
            <a:ext cx="2772000" cy="540000"/>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indent="0">
              <a:buNone/>
            </a:pPr>
            <a:r>
              <a:rPr lang="ca-ES" dirty="0" smtClean="0"/>
              <a:t>Ajustos de configuració del perfil</a:t>
            </a:r>
            <a:endParaRPr lang="ca-ES" dirty="0"/>
          </a:p>
        </p:txBody>
      </p:sp>
      <p:sp>
        <p:nvSpPr>
          <p:cNvPr id="87" name="Isosceles Triangle 86"/>
          <p:cNvSpPr/>
          <p:nvPr/>
        </p:nvSpPr>
        <p:spPr bwMode="auto">
          <a:xfrm rot="16200000" flipV="1">
            <a:off x="5676536" y="2199200"/>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89" name="Isosceles Triangle 88"/>
          <p:cNvSpPr/>
          <p:nvPr/>
        </p:nvSpPr>
        <p:spPr bwMode="auto">
          <a:xfrm rot="16200000" flipV="1">
            <a:off x="5676535" y="3076828"/>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90" name="Isosceles Triangle 89"/>
          <p:cNvSpPr/>
          <p:nvPr/>
        </p:nvSpPr>
        <p:spPr bwMode="auto">
          <a:xfrm rot="16200000" flipV="1">
            <a:off x="5676534" y="4033929"/>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91" name="Isosceles Triangle 90"/>
          <p:cNvSpPr/>
          <p:nvPr/>
        </p:nvSpPr>
        <p:spPr bwMode="auto">
          <a:xfrm rot="16200000" flipV="1">
            <a:off x="5676533" y="4943139"/>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92" name="Isosceles Triangle 91"/>
          <p:cNvSpPr/>
          <p:nvPr/>
        </p:nvSpPr>
        <p:spPr bwMode="auto">
          <a:xfrm rot="16200000" flipV="1">
            <a:off x="5676657" y="5898906"/>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pic>
        <p:nvPicPr>
          <p:cNvPr id="2078" name="Picture 1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7264" y="3702052"/>
            <a:ext cx="2637813" cy="842529"/>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32" name="Picture 1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37264" y="4602979"/>
            <a:ext cx="2637814" cy="859094"/>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1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37260" y="5510890"/>
            <a:ext cx="2263390" cy="954806"/>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6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94348" y="1632488"/>
            <a:ext cx="1826114" cy="4625806"/>
          </a:xfrm>
          <a:prstGeom prst="rect">
            <a:avLst/>
          </a:prstGeom>
          <a:noFill/>
          <a:ln w="19050">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5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94348" y="2940380"/>
            <a:ext cx="1826114" cy="4516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7"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94348" y="3904673"/>
            <a:ext cx="1826114" cy="437288"/>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8" name="Picture 2"/>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94348" y="5786763"/>
            <a:ext cx="1826114" cy="4030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694348" y="4833233"/>
            <a:ext cx="1826114" cy="3985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694348" y="1632489"/>
            <a:ext cx="1826114" cy="85578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6" name="TextBox 35"/>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2.6.2.1 Personal</a:t>
            </a:r>
            <a:endParaRPr lang="ca-ES" sz="1600" dirty="0">
              <a:solidFill>
                <a:schemeClr val="bg2">
                  <a:lumMod val="75000"/>
                </a:schemeClr>
              </a:solidFill>
            </a:endParaRPr>
          </a:p>
        </p:txBody>
      </p:sp>
    </p:spTree>
    <p:extLst>
      <p:ext uri="{BB962C8B-B14F-4D97-AF65-F5344CB8AC3E}">
        <p14:creationId xmlns:p14="http://schemas.microsoft.com/office/powerpoint/2010/main" val="329961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9500" y="3448231"/>
            <a:ext cx="6813549" cy="639669"/>
          </a:xfrm>
        </p:spPr>
        <p:txBody>
          <a:bodyPr/>
          <a:lstStyle/>
          <a:p>
            <a:pPr marL="531813" indent="-444500" algn="r">
              <a:lnSpc>
                <a:spcPct val="150000"/>
              </a:lnSpc>
              <a:buClr>
                <a:schemeClr val="accent1"/>
              </a:buClr>
              <a:buFont typeface="+mj-lt"/>
              <a:buAutoNum type="arabicPeriod"/>
            </a:pPr>
            <a:r>
              <a:rPr lang="ca-ES" sz="2400" b="1" dirty="0" smtClean="0">
                <a:solidFill>
                  <a:schemeClr val="accent5">
                    <a:lumMod val="50000"/>
                  </a:schemeClr>
                </a:solidFill>
                <a:latin typeface="Arial" pitchFamily="34" charset="0"/>
                <a:cs typeface="Arial" pitchFamily="34" charset="0"/>
              </a:rPr>
              <a:t>Procés</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6333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30</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22" name="TextBox 21"/>
          <p:cNvSpPr txBox="1"/>
          <p:nvPr/>
        </p:nvSpPr>
        <p:spPr>
          <a:xfrm>
            <a:off x="3002507" y="1901404"/>
            <a:ext cx="6378031"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Espai de documentació de suport, comú a tots els usuaris</a:t>
            </a:r>
            <a:endParaRPr lang="ca-ES" sz="1400" dirty="0">
              <a:solidFill>
                <a:srgbClr val="000000"/>
              </a:solidFill>
            </a:endParaRPr>
          </a:p>
        </p:txBody>
      </p:sp>
      <p:sp>
        <p:nvSpPr>
          <p:cNvPr id="63" name="Isosceles Triangle 62"/>
          <p:cNvSpPr/>
          <p:nvPr/>
        </p:nvSpPr>
        <p:spPr bwMode="auto">
          <a:xfrm rot="16200000" flipV="1">
            <a:off x="2582361" y="2182905"/>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6" name="Isosceles Triangle 45"/>
          <p:cNvSpPr/>
          <p:nvPr/>
        </p:nvSpPr>
        <p:spPr bwMode="auto">
          <a:xfrm flipV="1">
            <a:off x="1428282" y="2971098"/>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grpSp>
        <p:nvGrpSpPr>
          <p:cNvPr id="7" name="Group 6"/>
          <p:cNvGrpSpPr/>
          <p:nvPr/>
        </p:nvGrpSpPr>
        <p:grpSpPr>
          <a:xfrm>
            <a:off x="694348" y="3279468"/>
            <a:ext cx="8658388" cy="2343416"/>
            <a:chOff x="2877337" y="2712617"/>
            <a:chExt cx="5403944" cy="1462592"/>
          </a:xfrm>
        </p:grpSpPr>
        <p:grpSp>
          <p:nvGrpSpPr>
            <p:cNvPr id="3" name="Group 2"/>
            <p:cNvGrpSpPr/>
            <p:nvPr/>
          </p:nvGrpSpPr>
          <p:grpSpPr>
            <a:xfrm>
              <a:off x="2877337" y="2712617"/>
              <a:ext cx="5403944" cy="1462592"/>
              <a:chOff x="2877337" y="2712617"/>
              <a:chExt cx="5403944" cy="1462592"/>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39243" y="2712617"/>
                <a:ext cx="2242038" cy="14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77337" y="2712617"/>
                <a:ext cx="3161906" cy="14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bwMode="auto">
            <a:xfrm>
              <a:off x="2877337" y="2712617"/>
              <a:ext cx="5403944" cy="1462592"/>
            </a:xfrm>
            <a:prstGeom prst="rect">
              <a:avLst/>
            </a:prstGeom>
            <a:noFill/>
            <a:ln>
              <a:solidFill>
                <a:srgbClr val="800000"/>
              </a:solidFill>
            </a:ln>
            <a:extLst/>
          </p:spPr>
          <p:txBody>
            <a:bodyPr wrap="square" lIns="72000" rIns="72000" rtlCol="0" anchor="ctr" anchorCtr="0">
              <a:noAutofit/>
            </a:bodyPr>
            <a:lstStyle/>
            <a:p>
              <a:pPr>
                <a:buFont typeface="Arial" pitchFamily="34" charset="0"/>
                <a:buNone/>
              </a:pPr>
              <a:endParaRPr lang="ca-ES" sz="1400" b="0" dirty="0">
                <a:solidFill>
                  <a:srgbClr val="000000"/>
                </a:solidFill>
              </a:endParaRPr>
            </a:p>
          </p:txBody>
        </p:sp>
      </p:grpSp>
      <p:pic>
        <p:nvPicPr>
          <p:cNvPr id="5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4348" y="1733751"/>
            <a:ext cx="1777403" cy="1077084"/>
          </a:xfrm>
          <a:prstGeom prst="rect">
            <a:avLst/>
          </a:prstGeom>
          <a:noFill/>
          <a:ln w="19050">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2.6.2 </a:t>
            </a:r>
            <a:r>
              <a:rPr lang="ca-ES" sz="1600" dirty="0">
                <a:solidFill>
                  <a:schemeClr val="bg2">
                    <a:lumMod val="50000"/>
                  </a:schemeClr>
                </a:solidFill>
              </a:rPr>
              <a:t>Inici (Home)</a:t>
            </a:r>
          </a:p>
        </p:txBody>
      </p:sp>
      <p:sp>
        <p:nvSpPr>
          <p:cNvPr id="18" name="TextBox 1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2.6.2.2 Organization</a:t>
            </a:r>
            <a:endParaRPr lang="ca-ES" sz="1600" dirty="0">
              <a:solidFill>
                <a:schemeClr val="bg2">
                  <a:lumMod val="75000"/>
                </a:schemeClr>
              </a:solidFill>
            </a:endParaRPr>
          </a:p>
        </p:txBody>
      </p:sp>
    </p:spTree>
    <p:extLst>
      <p:ext uri="{BB962C8B-B14F-4D97-AF65-F5344CB8AC3E}">
        <p14:creationId xmlns:p14="http://schemas.microsoft.com/office/powerpoint/2010/main" val="3483772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31</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22" name="TextBox 21"/>
          <p:cNvSpPr txBox="1"/>
          <p:nvPr/>
        </p:nvSpPr>
        <p:spPr>
          <a:xfrm>
            <a:off x="3452885" y="2013233"/>
            <a:ext cx="1160058"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Llista de </a:t>
            </a:r>
            <a:r>
              <a:rPr lang="ca-ES" sz="1400" dirty="0" err="1" smtClean="0">
                <a:solidFill>
                  <a:srgbClr val="000000"/>
                </a:solidFill>
              </a:rPr>
              <a:t>portfolis</a:t>
            </a:r>
            <a:endParaRPr lang="ca-ES" sz="1400" dirty="0">
              <a:solidFill>
                <a:srgbClr val="000000"/>
              </a:solidFill>
            </a:endParaRPr>
          </a:p>
        </p:txBody>
      </p:sp>
      <p:sp>
        <p:nvSpPr>
          <p:cNvPr id="16" name="Isosceles Triangle 15"/>
          <p:cNvSpPr/>
          <p:nvPr/>
        </p:nvSpPr>
        <p:spPr bwMode="auto">
          <a:xfrm rot="16200000" flipV="1">
            <a:off x="3121829" y="2294735"/>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38" name="TextBox 37"/>
          <p:cNvSpPr txBox="1"/>
          <p:nvPr/>
        </p:nvSpPr>
        <p:spPr>
          <a:xfrm>
            <a:off x="3452885" y="3298361"/>
            <a:ext cx="1160057"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Llista de programes</a:t>
            </a:r>
            <a:endParaRPr lang="ca-ES" sz="1400" dirty="0">
              <a:solidFill>
                <a:srgbClr val="000000"/>
              </a:solidFill>
            </a:endParaRPr>
          </a:p>
        </p:txBody>
      </p:sp>
      <p:sp>
        <p:nvSpPr>
          <p:cNvPr id="39" name="Isosceles Triangle 38"/>
          <p:cNvSpPr/>
          <p:nvPr/>
        </p:nvSpPr>
        <p:spPr bwMode="auto">
          <a:xfrm rot="16200000" flipV="1">
            <a:off x="3121829" y="3579863"/>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0" name="TextBox 39"/>
          <p:cNvSpPr txBox="1"/>
          <p:nvPr/>
        </p:nvSpPr>
        <p:spPr>
          <a:xfrm>
            <a:off x="3452884" y="4443258"/>
            <a:ext cx="1160059"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Llista de projectes</a:t>
            </a:r>
            <a:endParaRPr lang="ca-ES" sz="1400" dirty="0">
              <a:solidFill>
                <a:srgbClr val="000000"/>
              </a:solidFill>
            </a:endParaRPr>
          </a:p>
        </p:txBody>
      </p:sp>
      <p:sp>
        <p:nvSpPr>
          <p:cNvPr id="41" name="Isosceles Triangle 40"/>
          <p:cNvSpPr/>
          <p:nvPr/>
        </p:nvSpPr>
        <p:spPr bwMode="auto">
          <a:xfrm rot="16200000" flipV="1">
            <a:off x="3121828" y="4724760"/>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2" name="Isosceles Triangle 41"/>
          <p:cNvSpPr/>
          <p:nvPr/>
        </p:nvSpPr>
        <p:spPr bwMode="auto">
          <a:xfrm rot="16200000" flipV="1">
            <a:off x="4638759" y="2294735"/>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3" name="Isosceles Triangle 42"/>
          <p:cNvSpPr/>
          <p:nvPr/>
        </p:nvSpPr>
        <p:spPr bwMode="auto">
          <a:xfrm rot="16200000" flipV="1">
            <a:off x="4638759" y="3579863"/>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4" name="Isosceles Triangle 43"/>
          <p:cNvSpPr/>
          <p:nvPr/>
        </p:nvSpPr>
        <p:spPr bwMode="auto">
          <a:xfrm rot="16200000" flipV="1">
            <a:off x="4638759" y="4724760"/>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grpSp>
        <p:nvGrpSpPr>
          <p:cNvPr id="2" name="Group 1"/>
          <p:cNvGrpSpPr/>
          <p:nvPr/>
        </p:nvGrpSpPr>
        <p:grpSpPr>
          <a:xfrm>
            <a:off x="694348" y="1733751"/>
            <a:ext cx="2405025" cy="4407748"/>
            <a:chOff x="694348" y="1733751"/>
            <a:chExt cx="2405025" cy="4407748"/>
          </a:xfrm>
        </p:grpSpPr>
        <p:pic>
          <p:nvPicPr>
            <p:cNvPr id="51"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4348" y="1733751"/>
              <a:ext cx="2400806" cy="4407748"/>
            </a:xfrm>
            <a:prstGeom prst="rect">
              <a:avLst/>
            </a:prstGeom>
            <a:noFill/>
            <a:ln w="19050">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4348" y="1733751"/>
              <a:ext cx="2400806" cy="80513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94348" y="3483805"/>
              <a:ext cx="2400806" cy="37088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4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8567" y="4644110"/>
              <a:ext cx="2400806" cy="34007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98567" y="5813950"/>
              <a:ext cx="2400806" cy="32754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52" name="TextBox 51"/>
          <p:cNvSpPr txBox="1"/>
          <p:nvPr/>
        </p:nvSpPr>
        <p:spPr>
          <a:xfrm>
            <a:off x="3452884" y="5606837"/>
            <a:ext cx="1160060"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Llista d’aplicacions</a:t>
            </a:r>
            <a:endParaRPr lang="ca-ES" sz="1400" dirty="0">
              <a:solidFill>
                <a:srgbClr val="000000"/>
              </a:solidFill>
            </a:endParaRPr>
          </a:p>
        </p:txBody>
      </p:sp>
      <p:sp>
        <p:nvSpPr>
          <p:cNvPr id="53" name="Isosceles Triangle 52"/>
          <p:cNvSpPr/>
          <p:nvPr/>
        </p:nvSpPr>
        <p:spPr bwMode="auto">
          <a:xfrm rot="16200000" flipV="1">
            <a:off x="3131383" y="5888338"/>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54" name="Isosceles Triangle 53"/>
          <p:cNvSpPr/>
          <p:nvPr/>
        </p:nvSpPr>
        <p:spPr bwMode="auto">
          <a:xfrm rot="16200000" flipV="1">
            <a:off x="4638759" y="5888337"/>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pic>
        <p:nvPicPr>
          <p:cNvPr id="4099"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02631" y="1743462"/>
            <a:ext cx="4367401" cy="1281320"/>
          </a:xfrm>
          <a:prstGeom prst="rect">
            <a:avLst/>
          </a:prstGeom>
          <a:noFill/>
          <a:ln>
            <a:solidFill>
              <a:srgbClr val="800000"/>
            </a:solidFill>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999129" y="4281981"/>
            <a:ext cx="4374405" cy="1064332"/>
          </a:xfrm>
          <a:prstGeom prst="rect">
            <a:avLst/>
          </a:prstGeom>
          <a:noFill/>
          <a:ln>
            <a:solidFill>
              <a:srgbClr val="800000"/>
            </a:solidFill>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02631" y="3205896"/>
            <a:ext cx="4367401" cy="926707"/>
          </a:xfrm>
          <a:prstGeom prst="rect">
            <a:avLst/>
          </a:prstGeom>
          <a:noFill/>
          <a:ln>
            <a:solidFill>
              <a:srgbClr val="800000"/>
            </a:solidFill>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02631" y="5615462"/>
            <a:ext cx="4367401" cy="724523"/>
          </a:xfrm>
          <a:prstGeom prst="rect">
            <a:avLst/>
          </a:prstGeom>
          <a:noFill/>
          <a:ln>
            <a:solidFill>
              <a:srgbClr val="800000"/>
            </a:solidFill>
          </a:ln>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2.6.2 </a:t>
            </a:r>
            <a:r>
              <a:rPr lang="ca-ES" sz="1600" dirty="0">
                <a:solidFill>
                  <a:schemeClr val="bg2">
                    <a:lumMod val="50000"/>
                  </a:schemeClr>
                </a:solidFill>
              </a:rPr>
              <a:t>Inici (Home)</a:t>
            </a:r>
          </a:p>
        </p:txBody>
      </p:sp>
      <p:sp>
        <p:nvSpPr>
          <p:cNvPr id="27" name="TextBox 26"/>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2.6.2.3 </a:t>
            </a:r>
            <a:r>
              <a:rPr lang="ca-ES" sz="1600" dirty="0" err="1" smtClean="0">
                <a:solidFill>
                  <a:schemeClr val="bg2">
                    <a:lumMod val="75000"/>
                  </a:schemeClr>
                </a:solidFill>
              </a:rPr>
              <a:t>Portfolio</a:t>
            </a:r>
            <a:r>
              <a:rPr lang="ca-ES" sz="1600" dirty="0" smtClean="0">
                <a:solidFill>
                  <a:schemeClr val="bg2">
                    <a:lumMod val="75000"/>
                  </a:schemeClr>
                </a:solidFill>
              </a:rPr>
              <a:t> Management</a:t>
            </a:r>
            <a:endParaRPr lang="ca-ES" sz="1600" dirty="0">
              <a:solidFill>
                <a:schemeClr val="bg2">
                  <a:lumMod val="75000"/>
                </a:schemeClr>
              </a:solidFill>
            </a:endParaRPr>
          </a:p>
        </p:txBody>
      </p:sp>
    </p:spTree>
    <p:extLst>
      <p:ext uri="{BB962C8B-B14F-4D97-AF65-F5344CB8AC3E}">
        <p14:creationId xmlns:p14="http://schemas.microsoft.com/office/powerpoint/2010/main" val="3752886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94348" y="1733751"/>
            <a:ext cx="2315742" cy="1077084"/>
          </a:xfrm>
          <a:prstGeom prst="rect">
            <a:avLst/>
          </a:prstGeom>
          <a:noFill/>
          <a:ln w="19050">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32</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22" name="TextBox 21"/>
          <p:cNvSpPr txBox="1"/>
          <p:nvPr/>
        </p:nvSpPr>
        <p:spPr>
          <a:xfrm>
            <a:off x="3425588" y="1901404"/>
            <a:ext cx="5954950" cy="741778"/>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400" dirty="0" smtClean="0">
                <a:solidFill>
                  <a:srgbClr val="000000"/>
                </a:solidFill>
              </a:rPr>
              <a:t>Llista d’idees</a:t>
            </a:r>
            <a:endParaRPr lang="ca-ES" sz="1400" dirty="0">
              <a:solidFill>
                <a:srgbClr val="000000"/>
              </a:solidFill>
            </a:endParaRPr>
          </a:p>
        </p:txBody>
      </p:sp>
      <p:sp>
        <p:nvSpPr>
          <p:cNvPr id="63" name="Isosceles Triangle 62"/>
          <p:cNvSpPr/>
          <p:nvPr/>
        </p:nvSpPr>
        <p:spPr bwMode="auto">
          <a:xfrm rot="16200000" flipV="1">
            <a:off x="3076568" y="2182906"/>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46" name="Isosceles Triangle 45"/>
          <p:cNvSpPr/>
          <p:nvPr/>
        </p:nvSpPr>
        <p:spPr bwMode="auto">
          <a:xfrm flipV="1">
            <a:off x="1697451" y="2916507"/>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349" y="3235094"/>
            <a:ext cx="8686190" cy="1517815"/>
          </a:xfrm>
          <a:prstGeom prst="rect">
            <a:avLst/>
          </a:prstGeom>
          <a:noFill/>
          <a:ln w="9525">
            <a:solidFill>
              <a:srgbClr val="800000"/>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2.6.2 </a:t>
            </a:r>
            <a:r>
              <a:rPr lang="ca-ES" sz="1600" dirty="0">
                <a:solidFill>
                  <a:schemeClr val="bg2">
                    <a:lumMod val="50000"/>
                  </a:schemeClr>
                </a:solidFill>
              </a:rPr>
              <a:t>Inici (Home)</a:t>
            </a:r>
          </a:p>
        </p:txBody>
      </p:sp>
      <p:sp>
        <p:nvSpPr>
          <p:cNvPr id="12" name="TextBox 11"/>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2.6.2.4 </a:t>
            </a:r>
            <a:r>
              <a:rPr lang="ca-ES" sz="1600" dirty="0" err="1" smtClean="0">
                <a:solidFill>
                  <a:schemeClr val="bg2">
                    <a:lumMod val="75000"/>
                  </a:schemeClr>
                </a:solidFill>
              </a:rPr>
              <a:t>Demand</a:t>
            </a:r>
            <a:r>
              <a:rPr lang="ca-ES" sz="1600" dirty="0" smtClean="0">
                <a:solidFill>
                  <a:schemeClr val="bg2">
                    <a:lumMod val="75000"/>
                  </a:schemeClr>
                </a:solidFill>
              </a:rPr>
              <a:t> Management</a:t>
            </a:r>
            <a:endParaRPr lang="ca-ES" sz="1600" dirty="0">
              <a:solidFill>
                <a:schemeClr val="bg2">
                  <a:lumMod val="75000"/>
                </a:schemeClr>
              </a:solidFill>
            </a:endParaRPr>
          </a:p>
        </p:txBody>
      </p:sp>
    </p:spTree>
    <p:extLst>
      <p:ext uri="{BB962C8B-B14F-4D97-AF65-F5344CB8AC3E}">
        <p14:creationId xmlns:p14="http://schemas.microsoft.com/office/powerpoint/2010/main" val="3115681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023100" y="1266954"/>
            <a:ext cx="2336800" cy="979057"/>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200" dirty="0" smtClean="0">
                <a:solidFill>
                  <a:srgbClr val="000000"/>
                </a:solidFill>
              </a:rPr>
              <a:t>La personalització de llistes i filtres es configura, un cop a la llista d’elements, </a:t>
            </a:r>
            <a:r>
              <a:rPr lang="ca-ES" sz="1200" dirty="0" err="1" smtClean="0">
                <a:solidFill>
                  <a:srgbClr val="000000"/>
                </a:solidFill>
              </a:rPr>
              <a:t>apretant</a:t>
            </a:r>
            <a:r>
              <a:rPr lang="ca-ES" sz="1200" dirty="0" smtClean="0">
                <a:solidFill>
                  <a:srgbClr val="000000"/>
                </a:solidFill>
              </a:rPr>
              <a:t> </a:t>
            </a:r>
            <a:r>
              <a:rPr lang="ca-ES" sz="1200" dirty="0" err="1" smtClean="0">
                <a:solidFill>
                  <a:srgbClr val="000000"/>
                </a:solidFill>
              </a:rPr>
              <a:t>l’icona</a:t>
            </a:r>
            <a:r>
              <a:rPr lang="ca-ES" sz="1200" dirty="0" smtClean="0">
                <a:solidFill>
                  <a:srgbClr val="000000"/>
                </a:solidFill>
              </a:rPr>
              <a:t> de dalt a la dreta i anant a </a:t>
            </a:r>
            <a:r>
              <a:rPr lang="ca-ES" sz="1200" i="1" dirty="0" err="1" smtClean="0">
                <a:solidFill>
                  <a:srgbClr val="000000"/>
                </a:solidFill>
              </a:rPr>
              <a:t>Configure</a:t>
            </a:r>
            <a:r>
              <a:rPr lang="ca-ES" sz="1200" i="1" dirty="0" smtClean="0">
                <a:solidFill>
                  <a:srgbClr val="000000"/>
                </a:solidFill>
              </a:rPr>
              <a:t>.</a:t>
            </a:r>
            <a:endParaRPr lang="ca-ES" sz="1200" i="1" dirty="0">
              <a:solidFill>
                <a:srgbClr val="000000"/>
              </a:solidFill>
            </a:endParaRPr>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33</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2.6 Navegació</a:t>
            </a:r>
            <a:endParaRPr lang="ca-ES" sz="1700" dirty="0"/>
          </a:p>
        </p:txBody>
      </p:sp>
      <p:sp>
        <p:nvSpPr>
          <p:cNvPr id="10" name="TextBox 9"/>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2.6.3 </a:t>
            </a:r>
            <a:r>
              <a:rPr lang="ca-ES" sz="1600" dirty="0" err="1" smtClean="0">
                <a:solidFill>
                  <a:schemeClr val="bg2">
                    <a:lumMod val="50000"/>
                  </a:schemeClr>
                </a:solidFill>
              </a:rPr>
              <a:t>Customització</a:t>
            </a:r>
            <a:r>
              <a:rPr lang="ca-ES" sz="1600" dirty="0" smtClean="0">
                <a:solidFill>
                  <a:schemeClr val="bg2">
                    <a:lumMod val="50000"/>
                  </a:schemeClr>
                </a:solidFill>
              </a:rPr>
              <a:t> de llistes i filtre</a:t>
            </a:r>
            <a:endParaRPr lang="ca-ES" sz="1600" dirty="0">
              <a:solidFill>
                <a:schemeClr val="bg2">
                  <a:lumMod val="50000"/>
                </a:schemeClr>
              </a:solidFill>
            </a:endParaRPr>
          </a:p>
        </p:txBody>
      </p:sp>
      <p:grpSp>
        <p:nvGrpSpPr>
          <p:cNvPr id="8" name="Group 7"/>
          <p:cNvGrpSpPr/>
          <p:nvPr/>
        </p:nvGrpSpPr>
        <p:grpSpPr>
          <a:xfrm>
            <a:off x="697089" y="1357743"/>
            <a:ext cx="5919611" cy="888268"/>
            <a:chOff x="697089" y="1823028"/>
            <a:chExt cx="6160472" cy="92441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68123" y="1823028"/>
              <a:ext cx="1689438" cy="9244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bwMode="auto">
            <a:xfrm>
              <a:off x="5270500" y="2138087"/>
              <a:ext cx="556690" cy="1848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7" name="Group 6"/>
            <p:cNvGrpSpPr/>
            <p:nvPr/>
          </p:nvGrpSpPr>
          <p:grpSpPr>
            <a:xfrm>
              <a:off x="697089" y="1831489"/>
              <a:ext cx="4182631" cy="810317"/>
              <a:chOff x="697089" y="1831489"/>
              <a:chExt cx="4182631" cy="810317"/>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089" y="1831489"/>
                <a:ext cx="4169154" cy="8103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bwMode="auto">
              <a:xfrm>
                <a:off x="4330700" y="1884001"/>
                <a:ext cx="549020" cy="373121"/>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14" name="Right Arrow 13"/>
            <p:cNvSpPr/>
            <p:nvPr/>
          </p:nvSpPr>
          <p:spPr bwMode="auto">
            <a:xfrm>
              <a:off x="4904343" y="2011001"/>
              <a:ext cx="226457" cy="127085"/>
            </a:xfrm>
            <a:prstGeom prst="rightArrow">
              <a:avLst/>
            </a:prstGeom>
            <a:solidFill>
              <a:schemeClr val="bg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5" name="Isosceles Triangle 24"/>
          <p:cNvSpPr/>
          <p:nvPr/>
        </p:nvSpPr>
        <p:spPr bwMode="auto">
          <a:xfrm rot="16200000" flipV="1">
            <a:off x="6665132" y="1712490"/>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7" name="Oval 16"/>
          <p:cNvSpPr/>
          <p:nvPr/>
        </p:nvSpPr>
        <p:spPr bwMode="auto">
          <a:xfrm>
            <a:off x="348851" y="12159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grpSp>
        <p:nvGrpSpPr>
          <p:cNvPr id="2" name="Group 1"/>
          <p:cNvGrpSpPr/>
          <p:nvPr/>
        </p:nvGrpSpPr>
        <p:grpSpPr>
          <a:xfrm>
            <a:off x="697087" y="2321500"/>
            <a:ext cx="5919613" cy="2402909"/>
            <a:chOff x="697087" y="2321500"/>
            <a:chExt cx="5919613" cy="2402909"/>
          </a:xfrm>
        </p:grpSpPr>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7087" y="2321500"/>
              <a:ext cx="5919613" cy="24029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Rectangle 26"/>
            <p:cNvSpPr/>
            <p:nvPr/>
          </p:nvSpPr>
          <p:spPr bwMode="auto">
            <a:xfrm>
              <a:off x="1242233" y="2322345"/>
              <a:ext cx="1483329" cy="19982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8" name="TextBox 27"/>
          <p:cNvSpPr txBox="1"/>
          <p:nvPr/>
        </p:nvSpPr>
        <p:spPr>
          <a:xfrm>
            <a:off x="7023100" y="2321922"/>
            <a:ext cx="2336800" cy="2402064"/>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200" dirty="0" smtClean="0">
                <a:solidFill>
                  <a:srgbClr val="000000"/>
                </a:solidFill>
              </a:rPr>
              <a:t>Per configurar les columnes que es veuran a la llista, cal anar a la pestanya </a:t>
            </a:r>
            <a:r>
              <a:rPr lang="ca-ES" sz="1200" b="1" dirty="0" err="1" smtClean="0">
                <a:solidFill>
                  <a:srgbClr val="000000"/>
                </a:solidFill>
              </a:rPr>
              <a:t>List</a:t>
            </a:r>
            <a:r>
              <a:rPr lang="ca-ES" sz="1200" b="1" dirty="0" smtClean="0">
                <a:solidFill>
                  <a:srgbClr val="000000"/>
                </a:solidFill>
              </a:rPr>
              <a:t> </a:t>
            </a:r>
            <a:r>
              <a:rPr lang="ca-ES" sz="1200" b="1" dirty="0" err="1" smtClean="0">
                <a:solidFill>
                  <a:srgbClr val="000000"/>
                </a:solidFill>
              </a:rPr>
              <a:t>Column</a:t>
            </a:r>
            <a:r>
              <a:rPr lang="ca-ES" sz="1200" b="1" dirty="0" smtClean="0">
                <a:solidFill>
                  <a:srgbClr val="000000"/>
                </a:solidFill>
              </a:rPr>
              <a:t> </a:t>
            </a:r>
            <a:r>
              <a:rPr lang="ca-ES" sz="1200" b="1" dirty="0" err="1" smtClean="0">
                <a:solidFill>
                  <a:srgbClr val="000000"/>
                </a:solidFill>
              </a:rPr>
              <a:t>Section</a:t>
            </a:r>
            <a:r>
              <a:rPr lang="ca-ES" sz="1200" dirty="0" smtClean="0">
                <a:solidFill>
                  <a:srgbClr val="000000"/>
                </a:solidFill>
              </a:rPr>
              <a:t>.</a:t>
            </a:r>
          </a:p>
          <a:p>
            <a:pPr marL="0" lvl="0" indent="0">
              <a:buNone/>
            </a:pPr>
            <a:r>
              <a:rPr lang="ca-ES" sz="1200" dirty="0" smtClean="0">
                <a:solidFill>
                  <a:srgbClr val="000000"/>
                </a:solidFill>
              </a:rPr>
              <a:t>Per configurar els camps a tractar per a filtrar, hem d’anar a la pestanya </a:t>
            </a:r>
            <a:r>
              <a:rPr lang="ca-ES" sz="1200" b="1" dirty="0" err="1" smtClean="0">
                <a:solidFill>
                  <a:srgbClr val="000000"/>
                </a:solidFill>
              </a:rPr>
              <a:t>List</a:t>
            </a:r>
            <a:r>
              <a:rPr lang="ca-ES" sz="1200" b="1" dirty="0" smtClean="0">
                <a:solidFill>
                  <a:srgbClr val="000000"/>
                </a:solidFill>
              </a:rPr>
              <a:t> </a:t>
            </a:r>
            <a:r>
              <a:rPr lang="ca-ES" sz="1200" b="1" dirty="0" err="1" smtClean="0">
                <a:solidFill>
                  <a:srgbClr val="000000"/>
                </a:solidFill>
              </a:rPr>
              <a:t>Filter</a:t>
            </a:r>
            <a:r>
              <a:rPr lang="ca-ES" sz="1200" b="1" dirty="0" smtClean="0">
                <a:solidFill>
                  <a:srgbClr val="000000"/>
                </a:solidFill>
              </a:rPr>
              <a:t> </a:t>
            </a:r>
            <a:r>
              <a:rPr lang="ca-ES" sz="1200" b="1" dirty="0" err="1" smtClean="0">
                <a:solidFill>
                  <a:srgbClr val="000000"/>
                </a:solidFill>
              </a:rPr>
              <a:t>Section</a:t>
            </a:r>
            <a:r>
              <a:rPr lang="ca-ES" sz="1200" dirty="0" smtClean="0">
                <a:solidFill>
                  <a:srgbClr val="000000"/>
                </a:solidFill>
              </a:rPr>
              <a:t>.</a:t>
            </a:r>
          </a:p>
          <a:p>
            <a:pPr marL="0" lvl="0" indent="0">
              <a:buNone/>
            </a:pPr>
            <a:r>
              <a:rPr lang="ca-ES" sz="1200" dirty="0" smtClean="0">
                <a:solidFill>
                  <a:srgbClr val="000000"/>
                </a:solidFill>
              </a:rPr>
              <a:t>Cada una d’elles té múltiples opcions perquè es puguin configurar les llistes i filtres a gust de l’usuari.</a:t>
            </a:r>
          </a:p>
        </p:txBody>
      </p:sp>
      <p:sp>
        <p:nvSpPr>
          <p:cNvPr id="29" name="Isosceles Triangle 28"/>
          <p:cNvSpPr/>
          <p:nvPr/>
        </p:nvSpPr>
        <p:spPr bwMode="auto">
          <a:xfrm rot="16200000" flipV="1">
            <a:off x="6665132" y="3433567"/>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19" name="Oval 18"/>
          <p:cNvSpPr/>
          <p:nvPr/>
        </p:nvSpPr>
        <p:spPr bwMode="auto">
          <a:xfrm>
            <a:off x="348851" y="219702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3" name="Isosceles Triangle 32"/>
          <p:cNvSpPr/>
          <p:nvPr/>
        </p:nvSpPr>
        <p:spPr bwMode="auto">
          <a:xfrm rot="16200000" flipV="1">
            <a:off x="5204384" y="5481021"/>
            <a:ext cx="309535" cy="178774"/>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34" name="TextBox 33"/>
          <p:cNvSpPr txBox="1"/>
          <p:nvPr/>
        </p:nvSpPr>
        <p:spPr>
          <a:xfrm>
            <a:off x="5626615" y="4879103"/>
            <a:ext cx="3733285" cy="1382611"/>
          </a:xfrm>
          <a:prstGeom prst="rect">
            <a:avLst/>
          </a:prstGeom>
          <a:noFill/>
          <a:ln>
            <a:solidFill>
              <a:srgbClr val="800000"/>
            </a:solidFill>
          </a:ln>
        </p:spPr>
        <p:txBody>
          <a:bodyPr wrap="square" lIns="72000" rIns="72000" rtlCol="0" anchor="ctr" anchorCtr="0">
            <a:noAutofit/>
          </a:bodyPr>
          <a:lstStyle>
            <a:defPPr>
              <a:defRPr lang="ca-ES"/>
            </a:defPPr>
            <a:lvl1pPr marL="285750" indent="-285750">
              <a:buFont typeface="Arial" pitchFamily="34" charset="0"/>
              <a:buChar char="•"/>
              <a:defRPr sz="1300" b="0"/>
            </a:lvl1pPr>
          </a:lstStyle>
          <a:p>
            <a:pPr marL="0" lvl="0" indent="0">
              <a:buNone/>
            </a:pPr>
            <a:r>
              <a:rPr lang="ca-ES" sz="1200" dirty="0" smtClean="0">
                <a:solidFill>
                  <a:srgbClr val="000000"/>
                </a:solidFill>
              </a:rPr>
              <a:t>Per restaurar tots els canvis fets i tornar a tenir els camps per defecte, només cal anar, dins de </a:t>
            </a:r>
            <a:r>
              <a:rPr lang="ca-ES" sz="1200" i="1" dirty="0" err="1" smtClean="0">
                <a:solidFill>
                  <a:srgbClr val="000000"/>
                </a:solidFill>
              </a:rPr>
              <a:t>Configure</a:t>
            </a:r>
            <a:r>
              <a:rPr lang="ca-ES" sz="1200" dirty="0" smtClean="0">
                <a:solidFill>
                  <a:srgbClr val="000000"/>
                </a:solidFill>
              </a:rPr>
              <a:t>, a la pestanya </a:t>
            </a:r>
            <a:r>
              <a:rPr lang="ca-ES" sz="1200" b="1" dirty="0" smtClean="0">
                <a:solidFill>
                  <a:srgbClr val="000000"/>
                </a:solidFill>
              </a:rPr>
              <a:t>General</a:t>
            </a:r>
            <a:r>
              <a:rPr lang="ca-ES" sz="1200" dirty="0" smtClean="0">
                <a:solidFill>
                  <a:srgbClr val="000000"/>
                </a:solidFill>
              </a:rPr>
              <a:t> i posteriorment clicar a </a:t>
            </a:r>
            <a:r>
              <a:rPr lang="ca-ES" sz="1200" b="1" dirty="0" err="1" smtClean="0">
                <a:solidFill>
                  <a:srgbClr val="000000"/>
                </a:solidFill>
              </a:rPr>
              <a:t>Restore</a:t>
            </a:r>
            <a:r>
              <a:rPr lang="ca-ES" sz="1200" b="1" dirty="0" smtClean="0">
                <a:solidFill>
                  <a:srgbClr val="000000"/>
                </a:solidFill>
              </a:rPr>
              <a:t> </a:t>
            </a:r>
            <a:r>
              <a:rPr lang="ca-ES" sz="1200" b="1" dirty="0" err="1" smtClean="0">
                <a:solidFill>
                  <a:srgbClr val="000000"/>
                </a:solidFill>
              </a:rPr>
              <a:t>Defaults</a:t>
            </a:r>
            <a:r>
              <a:rPr lang="ca-ES" sz="1200" b="1" dirty="0" smtClean="0">
                <a:solidFill>
                  <a:srgbClr val="000000"/>
                </a:solidFill>
              </a:rPr>
              <a:t>.</a:t>
            </a:r>
          </a:p>
        </p:txBody>
      </p:sp>
      <p:grpSp>
        <p:nvGrpSpPr>
          <p:cNvPr id="3" name="Group 2"/>
          <p:cNvGrpSpPr/>
          <p:nvPr/>
        </p:nvGrpSpPr>
        <p:grpSpPr>
          <a:xfrm>
            <a:off x="697086" y="4879104"/>
            <a:ext cx="4296229" cy="1382611"/>
            <a:chOff x="697086" y="4879104"/>
            <a:chExt cx="4296229" cy="1382611"/>
          </a:xfrm>
        </p:grpSpPr>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7086" y="4879104"/>
              <a:ext cx="2003077" cy="13826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Rectangle 34"/>
            <p:cNvSpPr/>
            <p:nvPr/>
          </p:nvSpPr>
          <p:spPr bwMode="auto">
            <a:xfrm>
              <a:off x="755651" y="6056759"/>
              <a:ext cx="590550" cy="19982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Right Arrow 35"/>
            <p:cNvSpPr/>
            <p:nvPr/>
          </p:nvSpPr>
          <p:spPr bwMode="auto">
            <a:xfrm>
              <a:off x="1472773" y="6095615"/>
              <a:ext cx="1410127" cy="122116"/>
            </a:xfrm>
            <a:prstGeom prst="rightArrow">
              <a:avLst/>
            </a:prstGeom>
            <a:solidFill>
              <a:schemeClr val="bg2"/>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7"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999415" y="5962650"/>
              <a:ext cx="1993900" cy="2990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8" name="Rectangle 37"/>
            <p:cNvSpPr/>
            <p:nvPr/>
          </p:nvSpPr>
          <p:spPr bwMode="auto">
            <a:xfrm>
              <a:off x="809625" y="4888628"/>
              <a:ext cx="394508" cy="13503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348851" y="476250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spTree>
    <p:extLst>
      <p:ext uri="{BB962C8B-B14F-4D97-AF65-F5344CB8AC3E}">
        <p14:creationId xmlns:p14="http://schemas.microsoft.com/office/powerpoint/2010/main" val="392120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19518" y="3087360"/>
            <a:ext cx="4425970" cy="1547035"/>
            <a:chOff x="669646" y="3087360"/>
            <a:chExt cx="4425970" cy="1739507"/>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9646" y="3087360"/>
              <a:ext cx="442597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9"/>
            <p:cNvCxnSpPr/>
            <p:nvPr/>
          </p:nvCxnSpPr>
          <p:spPr bwMode="auto">
            <a:xfrm flipH="1" flipV="1">
              <a:off x="2270848" y="4578402"/>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34</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2.7 Material d’ajuda i suport</a:t>
            </a:r>
            <a:endParaRPr lang="ca-ES" sz="1700" dirty="0"/>
          </a:p>
        </p:txBody>
      </p:sp>
      <p:sp>
        <p:nvSpPr>
          <p:cNvPr id="10" name="TextBox 9"/>
          <p:cNvSpPr txBox="1"/>
          <p:nvPr/>
        </p:nvSpPr>
        <p:spPr>
          <a:xfrm>
            <a:off x="739511"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2.7.1 Accés a documentació</a:t>
            </a:r>
            <a:endParaRPr lang="ca-ES" sz="1600" dirty="0">
              <a:solidFill>
                <a:schemeClr val="bg2">
                  <a:lumMod val="50000"/>
                </a:schemeClr>
              </a:solidFill>
            </a:endParaRPr>
          </a:p>
        </p:txBody>
      </p:sp>
      <p:sp>
        <p:nvSpPr>
          <p:cNvPr id="5" name="TextBox 11"/>
          <p:cNvSpPr txBox="1"/>
          <p:nvPr/>
        </p:nvSpPr>
        <p:spPr>
          <a:xfrm>
            <a:off x="5589431" y="1474891"/>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Organizaton</a:t>
            </a:r>
            <a:r>
              <a:rPr lang="ca-ES" sz="1200" b="0" i="1" dirty="0" smtClean="0">
                <a:latin typeface="+mn-lt"/>
                <a:sym typeface="Wingdings" pitchFamily="2" charset="2"/>
              </a:rPr>
              <a:t> -&gt; </a:t>
            </a:r>
            <a:r>
              <a:rPr lang="ca-ES" sz="1200" b="0" i="1" dirty="0" err="1" smtClean="0">
                <a:latin typeface="+mn-lt"/>
                <a:sym typeface="Wingdings" pitchFamily="2" charset="2"/>
              </a:rPr>
              <a:t>Knowledge</a:t>
            </a:r>
            <a:r>
              <a:rPr lang="ca-ES" sz="1200" b="0" i="1" dirty="0" smtClean="0">
                <a:latin typeface="+mn-lt"/>
                <a:sym typeface="Wingdings" pitchFamily="2" charset="2"/>
              </a:rPr>
              <a:t> Store</a:t>
            </a:r>
            <a:endParaRPr lang="ca-ES" sz="1200" b="0" i="1" dirty="0" smtClean="0">
              <a:latin typeface="+mn-lt"/>
            </a:endParaRPr>
          </a:p>
        </p:txBody>
      </p:sp>
      <p:sp>
        <p:nvSpPr>
          <p:cNvPr id="6" name="Isosceles Triangle 5"/>
          <p:cNvSpPr/>
          <p:nvPr/>
        </p:nvSpPr>
        <p:spPr bwMode="auto">
          <a:xfrm rot="5400000">
            <a:off x="5068497" y="208620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7" name="Group 21"/>
          <p:cNvGrpSpPr/>
          <p:nvPr/>
        </p:nvGrpSpPr>
        <p:grpSpPr>
          <a:xfrm>
            <a:off x="649394" y="1474891"/>
            <a:ext cx="4296094" cy="1375543"/>
            <a:chOff x="868337" y="1549401"/>
            <a:chExt cx="3898230" cy="1375543"/>
          </a:xfrm>
        </p:grpSpPr>
        <p:pic>
          <p:nvPicPr>
            <p:cNvPr id="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9"/>
            <p:cNvCxnSpPr/>
            <p:nvPr/>
          </p:nvCxnSpPr>
          <p:spPr bwMode="auto">
            <a:xfrm flipH="1" flipV="1">
              <a:off x="2376779" y="2112939"/>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Oval 37"/>
          <p:cNvSpPr/>
          <p:nvPr/>
        </p:nvSpPr>
        <p:spPr bwMode="auto">
          <a:xfrm>
            <a:off x="333823" y="12598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14" name="TextBox 11"/>
          <p:cNvSpPr txBox="1"/>
          <p:nvPr/>
        </p:nvSpPr>
        <p:spPr>
          <a:xfrm>
            <a:off x="5582177" y="3035148"/>
            <a:ext cx="3779457" cy="1599247"/>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Accedir a la carpeta </a:t>
            </a:r>
            <a:r>
              <a:rPr lang="ca-ES" sz="1200" b="0" i="1" dirty="0" smtClean="0">
                <a:latin typeface="+mn-lt"/>
              </a:rPr>
              <a:t>Documentació d’ajuda</a:t>
            </a:r>
            <a:r>
              <a:rPr lang="ca-ES" sz="1200" b="0" dirty="0" smtClean="0">
                <a:latin typeface="+mn-lt"/>
              </a:rPr>
              <a:t> on es trobarà la documentació generada.</a:t>
            </a:r>
          </a:p>
        </p:txBody>
      </p:sp>
      <p:sp>
        <p:nvSpPr>
          <p:cNvPr id="15" name="Isosceles Triangle 5"/>
          <p:cNvSpPr/>
          <p:nvPr/>
        </p:nvSpPr>
        <p:spPr bwMode="auto">
          <a:xfrm rot="5400000">
            <a:off x="5061243" y="374171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6" name="Oval 42"/>
          <p:cNvSpPr/>
          <p:nvPr/>
        </p:nvSpPr>
        <p:spPr bwMode="auto">
          <a:xfrm>
            <a:off x="370438" y="289938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518" y="4997427"/>
            <a:ext cx="20478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9"/>
          <p:cNvCxnSpPr/>
          <p:nvPr/>
        </p:nvCxnSpPr>
        <p:spPr bwMode="auto">
          <a:xfrm flipH="1" flipV="1">
            <a:off x="1995918" y="5105066"/>
            <a:ext cx="292090" cy="220973"/>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Oval 42"/>
          <p:cNvSpPr/>
          <p:nvPr/>
        </p:nvSpPr>
        <p:spPr bwMode="auto">
          <a:xfrm>
            <a:off x="332774" y="477220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21" name="TextBox 11"/>
          <p:cNvSpPr txBox="1"/>
          <p:nvPr/>
        </p:nvSpPr>
        <p:spPr>
          <a:xfrm>
            <a:off x="5589431" y="4997427"/>
            <a:ext cx="3779457" cy="867857"/>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A més en tot moment es podrà accedir a la documentació de producte clicant a l’enllaç </a:t>
            </a:r>
            <a:r>
              <a:rPr lang="ca-ES" sz="1200" dirty="0" err="1" smtClean="0">
                <a:latin typeface="+mn-lt"/>
              </a:rPr>
              <a:t>Help</a:t>
            </a:r>
            <a:r>
              <a:rPr lang="ca-ES" sz="1200" b="0" dirty="0" smtClean="0">
                <a:latin typeface="+mn-lt"/>
              </a:rPr>
              <a:t> ubicat a la part superior dreta de qualsevol pàgina.</a:t>
            </a:r>
            <a:endParaRPr lang="ca-ES" sz="1200" dirty="0" smtClean="0">
              <a:latin typeface="+mn-lt"/>
            </a:endParaRPr>
          </a:p>
        </p:txBody>
      </p:sp>
      <p:sp>
        <p:nvSpPr>
          <p:cNvPr id="22" name="Isosceles Triangle 5"/>
          <p:cNvSpPr/>
          <p:nvPr/>
        </p:nvSpPr>
        <p:spPr bwMode="auto">
          <a:xfrm rot="5400000">
            <a:off x="5088050" y="538946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72739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35</a:t>
            </a:fld>
            <a:endParaRPr lang="ca-ES" noProof="0" dirty="0"/>
          </a:p>
        </p:txBody>
      </p:sp>
      <p:sp>
        <p:nvSpPr>
          <p:cNvPr id="11"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2. Introducció</a:t>
            </a:r>
            <a:br>
              <a:rPr lang="ca-ES" dirty="0" smtClean="0"/>
            </a:br>
            <a:r>
              <a:rPr lang="ca-ES" sz="1700" dirty="0" smtClean="0"/>
              <a:t>2.7 Material d’ajuda i suport</a:t>
            </a:r>
            <a:endParaRPr lang="ca-ES" sz="1700" dirty="0"/>
          </a:p>
        </p:txBody>
      </p:sp>
      <p:sp>
        <p:nvSpPr>
          <p:cNvPr id="10" name="TextBox 9"/>
          <p:cNvSpPr txBox="1"/>
          <p:nvPr/>
        </p:nvSpPr>
        <p:spPr>
          <a:xfrm>
            <a:off x="739511"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2.7.2 Obtenint suport</a:t>
            </a:r>
            <a:endParaRPr lang="ca-ES" sz="1600" dirty="0">
              <a:solidFill>
                <a:schemeClr val="bg2">
                  <a:lumMod val="50000"/>
                </a:schemeClr>
              </a:solidFill>
            </a:endParaRPr>
          </a:p>
        </p:txBody>
      </p:sp>
      <p:sp>
        <p:nvSpPr>
          <p:cNvPr id="3" name="2 CuadroTexto"/>
          <p:cNvSpPr txBox="1"/>
          <p:nvPr/>
        </p:nvSpPr>
        <p:spPr>
          <a:xfrm>
            <a:off x="739511" y="1369315"/>
            <a:ext cx="8445500" cy="3216265"/>
          </a:xfrm>
          <a:prstGeom prst="rect">
            <a:avLst/>
          </a:prstGeom>
          <a:noFill/>
        </p:spPr>
        <p:txBody>
          <a:bodyPr wrap="square" rtlCol="0">
            <a:spAutoFit/>
          </a:bodyPr>
          <a:lstStyle/>
          <a:p>
            <a:r>
              <a:rPr lang="ca-ES" sz="1800" b="0" dirty="0" smtClean="0"/>
              <a:t>En fase de pilot </a:t>
            </a:r>
            <a:r>
              <a:rPr lang="ca-ES" sz="1800" b="0" dirty="0" err="1" smtClean="0"/>
              <a:t>pre</a:t>
            </a:r>
            <a:r>
              <a:rPr lang="ca-ES" sz="1800" b="0" dirty="0" smtClean="0"/>
              <a:t>-desplegament es disposarà del següent canal de comunicació.</a:t>
            </a:r>
          </a:p>
          <a:p>
            <a:pPr marL="285750" indent="-285750">
              <a:buFont typeface="Arial" panose="020B0604020202020204" pitchFamily="34" charset="0"/>
              <a:buChar char="•"/>
            </a:pPr>
            <a:r>
              <a:rPr lang="ca-ES" sz="1800" b="0" dirty="0" smtClean="0"/>
              <a:t>Bústia </a:t>
            </a:r>
            <a:r>
              <a:rPr lang="ca-ES" sz="1800" dirty="0" smtClean="0">
                <a:hlinkClick r:id="rId2"/>
              </a:rPr>
              <a:t>ogdp.suport@gencat.cat</a:t>
            </a:r>
            <a:endParaRPr lang="ca-ES" sz="1800" dirty="0" smtClean="0"/>
          </a:p>
          <a:p>
            <a:pPr lvl="1"/>
            <a:r>
              <a:rPr lang="ca-ES" sz="1400" b="0" dirty="0" smtClean="0"/>
              <a:t>Els usuaris tindran a la seva disposició una bústia de suport  de la OGDP, on podran fer arribar els següents peticions:</a:t>
            </a:r>
          </a:p>
          <a:p>
            <a:pPr marL="742950" lvl="1" indent="-285750">
              <a:buFont typeface="Arial" panose="020B0604020202020204" pitchFamily="34" charset="0"/>
              <a:buChar char="•"/>
            </a:pPr>
            <a:r>
              <a:rPr lang="ca-ES" sz="1400" b="0" dirty="0" smtClean="0"/>
              <a:t>Suport a processos de gestió de demanda i projectes</a:t>
            </a:r>
          </a:p>
          <a:p>
            <a:pPr marL="742950" lvl="1" indent="-285750">
              <a:buFont typeface="Arial" panose="020B0604020202020204" pitchFamily="34" charset="0"/>
              <a:buChar char="•"/>
            </a:pPr>
            <a:r>
              <a:rPr lang="ca-ES" sz="1400" b="0" dirty="0"/>
              <a:t>Suport funcional eina</a:t>
            </a:r>
          </a:p>
          <a:p>
            <a:pPr marL="742950" lvl="1" indent="-285750">
              <a:buFont typeface="Arial" panose="020B0604020202020204" pitchFamily="34" charset="0"/>
              <a:buChar char="•"/>
            </a:pPr>
            <a:r>
              <a:rPr lang="ca-ES" sz="1400" b="0" dirty="0" smtClean="0"/>
              <a:t>Alta / baixa / modificació d’usuaris</a:t>
            </a:r>
          </a:p>
          <a:p>
            <a:pPr marL="742950" lvl="1" indent="-285750">
              <a:buFont typeface="Arial" panose="020B0604020202020204" pitchFamily="34" charset="0"/>
              <a:buChar char="•"/>
            </a:pPr>
            <a:r>
              <a:rPr lang="ca-ES" sz="1400" b="0" dirty="0" smtClean="0"/>
              <a:t>Comunicació d’ incidències</a:t>
            </a:r>
          </a:p>
          <a:p>
            <a:endParaRPr lang="ca-ES" sz="1400" b="0" dirty="0" smtClean="0"/>
          </a:p>
        </p:txBody>
      </p:sp>
    </p:spTree>
    <p:extLst>
      <p:ext uri="{BB962C8B-B14F-4D97-AF65-F5344CB8AC3E}">
        <p14:creationId xmlns:p14="http://schemas.microsoft.com/office/powerpoint/2010/main" val="9081965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48231"/>
            <a:ext cx="5828179" cy="639669"/>
          </a:xfrm>
        </p:spPr>
        <p:txBody>
          <a:bodyPr/>
          <a:lstStyle/>
          <a:p>
            <a:pPr marL="544513" indent="-457200" algn="r">
              <a:lnSpc>
                <a:spcPct val="150000"/>
              </a:lnSpc>
              <a:buClr>
                <a:schemeClr val="accent1"/>
              </a:buClr>
              <a:buFont typeface="+mj-lt"/>
              <a:buAutoNum type="arabicPeriod" startAt="3"/>
            </a:pPr>
            <a:r>
              <a:rPr lang="ca-ES" sz="2400" b="1" dirty="0" smtClean="0">
                <a:solidFill>
                  <a:schemeClr val="accent5">
                    <a:lumMod val="50000"/>
                  </a:schemeClr>
                </a:solidFill>
                <a:latin typeface="Arial" pitchFamily="34" charset="0"/>
                <a:cs typeface="Arial" pitchFamily="34" charset="0"/>
              </a:rPr>
              <a:t>Gestió d’idees</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1619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12" name="TextBox 11"/>
          <p:cNvSpPr txBox="1"/>
          <p:nvPr/>
        </p:nvSpPr>
        <p:spPr>
          <a:xfrm>
            <a:off x="5589431" y="1215579"/>
            <a:ext cx="3779457" cy="137554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rPr>
              <a:t>Ideas</a:t>
            </a:r>
            <a:endParaRPr lang="ca-ES" sz="1200" b="0" i="1" dirty="0" smtClean="0">
              <a:latin typeface="+mn-lt"/>
            </a:endParaRPr>
          </a:p>
        </p:txBody>
      </p:sp>
      <p:sp>
        <p:nvSpPr>
          <p:cNvPr id="6" name="Isosceles Triangle 5"/>
          <p:cNvSpPr/>
          <p:nvPr/>
        </p:nvSpPr>
        <p:spPr bwMode="auto">
          <a:xfrm rot="5400000">
            <a:off x="5068497" y="182689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22" name="Group 21"/>
          <p:cNvGrpSpPr/>
          <p:nvPr/>
        </p:nvGrpSpPr>
        <p:grpSpPr>
          <a:xfrm>
            <a:off x="649394" y="1215579"/>
            <a:ext cx="4296094" cy="1375543"/>
            <a:chOff x="868337" y="1549401"/>
            <a:chExt cx="3898230" cy="1375543"/>
          </a:xfrm>
        </p:grpSpPr>
        <p:pic>
          <p:nvPicPr>
            <p:cNvPr id="51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283"/>
            <a:stretch/>
          </p:blipFill>
          <p:spPr bwMode="auto">
            <a:xfrm>
              <a:off x="868337" y="1549401"/>
              <a:ext cx="3898230" cy="1375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flipH="1" flipV="1">
              <a:off x="3999061" y="2183266"/>
              <a:ext cx="265039"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Oval 37"/>
          <p:cNvSpPr/>
          <p:nvPr/>
        </p:nvSpPr>
        <p:spPr bwMode="auto">
          <a:xfrm>
            <a:off x="333823" y="10005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9394" y="2743315"/>
            <a:ext cx="4296094" cy="163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11"/>
          <p:cNvSpPr txBox="1"/>
          <p:nvPr/>
        </p:nvSpPr>
        <p:spPr>
          <a:xfrm>
            <a:off x="5582177" y="2775836"/>
            <a:ext cx="3779457" cy="1599247"/>
          </a:xfrm>
          <a:prstGeom prst="rect">
            <a:avLst/>
          </a:prstGeom>
          <a:noFill/>
          <a:ln>
            <a:solidFill>
              <a:schemeClr val="accent1"/>
            </a:solidFill>
          </a:ln>
        </p:spPr>
        <p:txBody>
          <a:bodyPr wrap="square" rtlCol="0" anchor="ctr">
            <a:noAutofit/>
          </a:bodyPr>
          <a:lstStyle/>
          <a:p>
            <a:r>
              <a:rPr lang="ca-ES" sz="1200" b="0" dirty="0" smtClean="0">
                <a:latin typeface="+mn-lt"/>
              </a:rPr>
              <a:t>S’accedeix al llistat d’idees associades al usuari.</a:t>
            </a:r>
          </a:p>
          <a:p>
            <a:endParaRPr lang="ca-ES" sz="1200" b="0" dirty="0" smtClean="0">
              <a:latin typeface="+mn-lt"/>
            </a:endParaRPr>
          </a:p>
          <a:p>
            <a:pPr marL="342900" indent="-342900">
              <a:buFont typeface="+mj-lt"/>
              <a:buAutoNum type="arabicPeriod" startAt="2"/>
            </a:pPr>
            <a:r>
              <a:rPr lang="ca-ES" sz="1200" b="0" dirty="0" smtClean="0">
                <a:latin typeface="+mn-lt"/>
              </a:rPr>
              <a:t>Clicar </a:t>
            </a:r>
            <a:r>
              <a:rPr lang="ca-ES" sz="1200" b="0" i="1" dirty="0" err="1" smtClean="0">
                <a:latin typeface="+mn-lt"/>
              </a:rPr>
              <a:t>subject</a:t>
            </a:r>
            <a:r>
              <a:rPr lang="ca-ES" sz="1200" b="0" i="1" dirty="0" smtClean="0">
                <a:latin typeface="+mn-lt"/>
              </a:rPr>
              <a:t> </a:t>
            </a:r>
            <a:r>
              <a:rPr lang="ca-ES" sz="1200" b="0" dirty="0" smtClean="0">
                <a:latin typeface="+mn-lt"/>
              </a:rPr>
              <a:t>d’una idea</a:t>
            </a:r>
            <a:r>
              <a:rPr lang="ca-ES" sz="1200" b="0" i="1" dirty="0" smtClean="0">
                <a:latin typeface="+mn-lt"/>
                <a:sym typeface="Wingdings" pitchFamily="2" charset="2"/>
              </a:rPr>
              <a:t> </a:t>
            </a:r>
            <a:r>
              <a:rPr lang="ca-ES" sz="1200" b="0" dirty="0" smtClean="0">
                <a:latin typeface="+mn-lt"/>
                <a:sym typeface="Wingdings" pitchFamily="2" charset="2"/>
              </a:rPr>
              <a:t>accés a informació de detall d’una idea</a:t>
            </a:r>
            <a:endParaRPr lang="ca-ES" sz="1200" b="0" dirty="0" smtClean="0">
              <a:latin typeface="+mn-lt"/>
            </a:endParaRPr>
          </a:p>
        </p:txBody>
      </p:sp>
      <p:sp>
        <p:nvSpPr>
          <p:cNvPr id="37" name="Isosceles Triangle 5"/>
          <p:cNvSpPr/>
          <p:nvPr/>
        </p:nvSpPr>
        <p:spPr bwMode="auto">
          <a:xfrm rot="5400000">
            <a:off x="5061243" y="348240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9" name="Straight Arrow Connector 9"/>
          <p:cNvCxnSpPr/>
          <p:nvPr/>
        </p:nvCxnSpPr>
        <p:spPr bwMode="auto">
          <a:xfrm flipH="1" flipV="1">
            <a:off x="2049505" y="4126619"/>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9394" y="5000625"/>
            <a:ext cx="3979158" cy="91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11"/>
          <p:cNvSpPr txBox="1"/>
          <p:nvPr/>
        </p:nvSpPr>
        <p:spPr>
          <a:xfrm>
            <a:off x="5591702" y="4541070"/>
            <a:ext cx="3779457" cy="1859730"/>
          </a:xfrm>
          <a:prstGeom prst="rect">
            <a:avLst/>
          </a:prstGeom>
          <a:noFill/>
          <a:ln>
            <a:solidFill>
              <a:schemeClr val="accent1"/>
            </a:solidFill>
          </a:ln>
        </p:spPr>
        <p:txBody>
          <a:bodyPr wrap="square" rtlCol="0" anchor="ctr">
            <a:noAutofit/>
          </a:bodyPr>
          <a:lstStyle/>
          <a:p>
            <a:r>
              <a:rPr lang="ca-ES" sz="1200" b="0" dirty="0" smtClean="0">
                <a:latin typeface="+mn-lt"/>
              </a:rPr>
              <a:t>Apareix un primer menú a nivell d’idea amb 3 opcions:</a:t>
            </a:r>
          </a:p>
          <a:p>
            <a:pPr marL="228600" indent="-228600">
              <a:buFont typeface="+mj-lt"/>
              <a:buAutoNum type="alphaLcParenR"/>
            </a:pPr>
            <a:r>
              <a:rPr lang="ca-ES" sz="1200" b="0" dirty="0" err="1" smtClean="0">
                <a:latin typeface="+mn-lt"/>
              </a:rPr>
              <a:t>Properties</a:t>
            </a:r>
            <a:r>
              <a:rPr lang="ca-ES" sz="1200" b="0" dirty="0" smtClean="0">
                <a:latin typeface="+mn-lt"/>
              </a:rPr>
              <a:t>: diferents blocs d’informació sobre la idea</a:t>
            </a:r>
          </a:p>
          <a:p>
            <a:pPr marL="228600" indent="-228600">
              <a:buFont typeface="+mj-lt"/>
              <a:buAutoNum type="alphaLcParenR"/>
            </a:pPr>
            <a:r>
              <a:rPr lang="ca-ES" sz="1200" b="0" dirty="0" smtClean="0">
                <a:latin typeface="+mn-lt"/>
              </a:rPr>
              <a:t>Processes: informació sobre els processos de l’eina relacionats amb la idea</a:t>
            </a:r>
          </a:p>
          <a:p>
            <a:pPr marL="228600" indent="-228600">
              <a:buFont typeface="+mj-lt"/>
              <a:buAutoNum type="alphaLcParenR"/>
            </a:pPr>
            <a:r>
              <a:rPr lang="ca-ES" sz="1200" b="0" dirty="0" err="1" smtClean="0">
                <a:latin typeface="+mn-lt"/>
              </a:rPr>
              <a:t>Audit</a:t>
            </a:r>
            <a:r>
              <a:rPr lang="ca-ES" sz="1200" b="0" dirty="0" smtClean="0">
                <a:latin typeface="+mn-lt"/>
              </a:rPr>
              <a:t>:  informació sobre els camps auditats de la idea</a:t>
            </a:r>
          </a:p>
        </p:txBody>
      </p:sp>
      <p:sp>
        <p:nvSpPr>
          <p:cNvPr id="42" name="Isosceles Triangle 5"/>
          <p:cNvSpPr/>
          <p:nvPr/>
        </p:nvSpPr>
        <p:spPr bwMode="auto">
          <a:xfrm rot="5400000">
            <a:off x="5070768" y="537787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3" name="Oval 42"/>
          <p:cNvSpPr/>
          <p:nvPr/>
        </p:nvSpPr>
        <p:spPr bwMode="auto">
          <a:xfrm>
            <a:off x="333823" y="255477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Tree>
    <p:extLst>
      <p:ext uri="{BB962C8B-B14F-4D97-AF65-F5344CB8AC3E}">
        <p14:creationId xmlns:p14="http://schemas.microsoft.com/office/powerpoint/2010/main" val="1897790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12" name="TextBox 11"/>
          <p:cNvSpPr txBox="1"/>
          <p:nvPr/>
        </p:nvSpPr>
        <p:spPr>
          <a:xfrm>
            <a:off x="3608231" y="1357187"/>
            <a:ext cx="5553100" cy="1422526"/>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Clicar el botó desplegable de </a:t>
            </a:r>
            <a:r>
              <a:rPr lang="ca-ES" sz="1200" b="0" i="1" dirty="0" err="1" smtClean="0">
                <a:latin typeface="+mn-lt"/>
              </a:rPr>
              <a:t>Properties</a:t>
            </a:r>
            <a:r>
              <a:rPr lang="ca-ES" sz="1200" b="0" i="1" dirty="0" smtClean="0">
                <a:latin typeface="+mn-lt"/>
                <a:sym typeface="Wingdings" pitchFamily="2" charset="2"/>
              </a:rPr>
              <a:t> </a:t>
            </a:r>
            <a:r>
              <a:rPr lang="ca-ES" sz="1200" b="0" dirty="0" smtClean="0">
                <a:latin typeface="+mn-lt"/>
              </a:rPr>
              <a:t>5 subnivells d’informació: </a:t>
            </a:r>
            <a:r>
              <a:rPr lang="ca-ES" sz="1200" b="0" i="1" dirty="0" smtClean="0">
                <a:latin typeface="+mn-lt"/>
              </a:rPr>
              <a:t>General, </a:t>
            </a:r>
            <a:r>
              <a:rPr lang="ca-ES" sz="1200" b="0" i="1" dirty="0" err="1" smtClean="0">
                <a:latin typeface="+mn-lt"/>
              </a:rPr>
              <a:t>Classification</a:t>
            </a:r>
            <a:r>
              <a:rPr lang="ca-ES" sz="1200" b="0" i="1" dirty="0" smtClean="0">
                <a:latin typeface="+mn-lt"/>
              </a:rPr>
              <a:t> &amp; Organization, </a:t>
            </a:r>
            <a:r>
              <a:rPr lang="ca-ES" sz="1200" b="0" i="1" dirty="0" err="1" smtClean="0">
                <a:latin typeface="+mn-lt"/>
              </a:rPr>
              <a:t>Proposals</a:t>
            </a:r>
            <a:r>
              <a:rPr lang="ca-ES" sz="1200" b="0" i="1" dirty="0" smtClean="0">
                <a:latin typeface="+mn-lt"/>
              </a:rPr>
              <a:t>, </a:t>
            </a:r>
            <a:r>
              <a:rPr lang="ca-ES" sz="1200" b="0" i="1" dirty="0" err="1" smtClean="0">
                <a:latin typeface="+mn-lt"/>
              </a:rPr>
              <a:t>Portfolio</a:t>
            </a:r>
            <a:r>
              <a:rPr lang="ca-ES" sz="1200" b="0" i="1" dirty="0" smtClean="0">
                <a:latin typeface="+mn-lt"/>
              </a:rPr>
              <a:t> Management, </a:t>
            </a:r>
            <a:r>
              <a:rPr lang="ca-ES" sz="1200" b="0" i="1" dirty="0" err="1" smtClean="0">
                <a:latin typeface="+mn-lt"/>
              </a:rPr>
              <a:t>Internal</a:t>
            </a:r>
            <a:r>
              <a:rPr lang="ca-ES" sz="1200" b="0" i="1" dirty="0" smtClean="0">
                <a:latin typeface="+mn-lt"/>
              </a:rPr>
              <a:t> Management</a:t>
            </a:r>
            <a:endParaRPr lang="ca-ES" sz="1200" b="0" dirty="0" smtClean="0">
              <a:latin typeface="+mn-lt"/>
            </a:endParaRPr>
          </a:p>
        </p:txBody>
      </p:sp>
      <p:sp>
        <p:nvSpPr>
          <p:cNvPr id="6" name="Isosceles Triangle 5"/>
          <p:cNvSpPr/>
          <p:nvPr/>
        </p:nvSpPr>
        <p:spPr bwMode="auto">
          <a:xfrm rot="5400000">
            <a:off x="3150797" y="199199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8"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3.1.1 </a:t>
            </a:r>
            <a:r>
              <a:rPr lang="ca-ES" sz="1600" dirty="0" err="1" smtClean="0">
                <a:solidFill>
                  <a:schemeClr val="bg2">
                    <a:lumMod val="50000"/>
                  </a:schemeClr>
                </a:solidFill>
              </a:rPr>
              <a:t>Properties</a:t>
            </a:r>
            <a:r>
              <a:rPr lang="ca-ES" sz="1600" dirty="0" smtClean="0">
                <a:solidFill>
                  <a:schemeClr val="bg2">
                    <a:lumMod val="50000"/>
                  </a:schemeClr>
                </a:solidFill>
              </a:rPr>
              <a:t> (1/4)</a:t>
            </a:r>
            <a:endParaRPr lang="ca-ES" sz="1600" dirty="0">
              <a:solidFill>
                <a:schemeClr val="bg2">
                  <a:lumMod val="50000"/>
                </a:schemeClr>
              </a:solidFill>
            </a:endParaRPr>
          </a:p>
        </p:txBody>
      </p:sp>
      <p:pic>
        <p:nvPicPr>
          <p:cNvPr id="409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1513" y="1355725"/>
            <a:ext cx="2414588" cy="142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11"/>
          <p:cNvSpPr txBox="1"/>
          <p:nvPr/>
        </p:nvSpPr>
        <p:spPr>
          <a:xfrm>
            <a:off x="3608231" y="2924940"/>
            <a:ext cx="5553100" cy="679491"/>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smtClean="0">
                <a:latin typeface="+mn-lt"/>
              </a:rPr>
              <a:t>Clicar </a:t>
            </a:r>
            <a:r>
              <a:rPr lang="ca-ES" sz="1200" b="0" i="1" dirty="0" smtClean="0">
                <a:latin typeface="+mn-lt"/>
              </a:rPr>
              <a:t>General</a:t>
            </a:r>
          </a:p>
        </p:txBody>
      </p:sp>
      <p:sp>
        <p:nvSpPr>
          <p:cNvPr id="23" name="Isosceles Triangle 5"/>
          <p:cNvSpPr/>
          <p:nvPr/>
        </p:nvSpPr>
        <p:spPr bwMode="auto">
          <a:xfrm rot="5400000">
            <a:off x="3150797" y="317237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Oval 37"/>
          <p:cNvSpPr/>
          <p:nvPr/>
        </p:nvSpPr>
        <p:spPr bwMode="auto">
          <a:xfrm>
            <a:off x="384623" y="12545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cxnSp>
        <p:nvCxnSpPr>
          <p:cNvPr id="10" name="Straight Arrow Connector 9"/>
          <p:cNvCxnSpPr/>
          <p:nvPr/>
        </p:nvCxnSpPr>
        <p:spPr bwMode="auto">
          <a:xfrm flipH="1" flipV="1">
            <a:off x="1419954" y="1513821"/>
            <a:ext cx="292090" cy="24846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513" y="2924940"/>
            <a:ext cx="2414588" cy="67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1616006" y="3424283"/>
            <a:ext cx="525214"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Oval 26"/>
          <p:cNvSpPr/>
          <p:nvPr/>
        </p:nvSpPr>
        <p:spPr bwMode="auto">
          <a:xfrm>
            <a:off x="384623" y="280279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sp>
        <p:nvSpPr>
          <p:cNvPr id="28" name="TextBox 11"/>
          <p:cNvSpPr txBox="1"/>
          <p:nvPr/>
        </p:nvSpPr>
        <p:spPr>
          <a:xfrm>
            <a:off x="3608231" y="3937190"/>
            <a:ext cx="5553100" cy="2186819"/>
          </a:xfrm>
          <a:prstGeom prst="rect">
            <a:avLst/>
          </a:prstGeom>
          <a:noFill/>
          <a:ln>
            <a:solidFill>
              <a:schemeClr val="accent1"/>
            </a:solidFill>
          </a:ln>
        </p:spPr>
        <p:txBody>
          <a:bodyPr wrap="square" rtlCol="0" anchor="ctr">
            <a:noAutofit/>
          </a:bodyPr>
          <a:lstStyle/>
          <a:p>
            <a:r>
              <a:rPr lang="ca-ES" sz="1200" b="0" dirty="0" smtClean="0">
                <a:latin typeface="+mn-lt"/>
              </a:rPr>
              <a:t>Apareixen dues subseccions:</a:t>
            </a:r>
          </a:p>
          <a:p>
            <a:pPr marL="228600" indent="-228600">
              <a:buFont typeface="+mj-lt"/>
              <a:buAutoNum type="alphaLcParenR"/>
            </a:pPr>
            <a:r>
              <a:rPr lang="ca-ES" sz="1200" b="0" i="1" dirty="0" smtClean="0">
                <a:latin typeface="+mn-lt"/>
              </a:rPr>
              <a:t>General:</a:t>
            </a:r>
            <a:r>
              <a:rPr lang="ca-ES" sz="1200" b="0" dirty="0" smtClean="0">
                <a:latin typeface="+mn-lt"/>
              </a:rPr>
              <a:t> atributs d’identificació de la idea com identificador </a:t>
            </a:r>
            <a:r>
              <a:rPr lang="ca-ES" sz="1200" b="0" dirty="0" err="1" smtClean="0">
                <a:latin typeface="+mn-lt"/>
              </a:rPr>
              <a:t>Clarity</a:t>
            </a:r>
            <a:r>
              <a:rPr lang="ca-ES" sz="1200" b="0" dirty="0" smtClean="0">
                <a:latin typeface="+mn-lt"/>
              </a:rPr>
              <a:t>, referència interna, sol·licitud de solucions, data registre, </a:t>
            </a:r>
            <a:r>
              <a:rPr lang="ca-ES" sz="1200" b="0" dirty="0" err="1" smtClean="0">
                <a:latin typeface="+mn-lt"/>
              </a:rPr>
              <a:t>etc</a:t>
            </a:r>
            <a:endParaRPr lang="ca-ES" sz="1200" b="0" dirty="0" smtClean="0">
              <a:latin typeface="+mn-lt"/>
            </a:endParaRPr>
          </a:p>
          <a:p>
            <a:pPr marL="228600" indent="-228600">
              <a:buFont typeface="+mj-lt"/>
              <a:buAutoNum type="alphaLcParenR"/>
            </a:pPr>
            <a:r>
              <a:rPr lang="ca-ES" sz="1200" b="0" i="1" dirty="0" err="1" smtClean="0">
                <a:latin typeface="+mn-lt"/>
              </a:rPr>
              <a:t>Description</a:t>
            </a:r>
            <a:r>
              <a:rPr lang="ca-ES" sz="1200" b="0" i="1" dirty="0" smtClean="0">
                <a:latin typeface="+mn-lt"/>
              </a:rPr>
              <a:t>: </a:t>
            </a:r>
            <a:r>
              <a:rPr lang="ca-ES" sz="1200" b="0" dirty="0" smtClean="0">
                <a:latin typeface="+mn-lt"/>
              </a:rPr>
              <a:t>atributs descriptiu de la idea, com per exemple objectius, impacte, condicionants, conseqüències de no fer-ho, </a:t>
            </a:r>
            <a:r>
              <a:rPr lang="ca-ES" sz="1200" b="0" dirty="0" err="1" smtClean="0">
                <a:latin typeface="+mn-lt"/>
              </a:rPr>
              <a:t>etc</a:t>
            </a:r>
            <a:endParaRPr lang="ca-ES" sz="1200" b="0" i="1" dirty="0" smtClean="0">
              <a:latin typeface="+mn-lt"/>
            </a:endParaRPr>
          </a:p>
        </p:txBody>
      </p:sp>
      <p:sp>
        <p:nvSpPr>
          <p:cNvPr id="29" name="Isosceles Triangle 5"/>
          <p:cNvSpPr/>
          <p:nvPr/>
        </p:nvSpPr>
        <p:spPr bwMode="auto">
          <a:xfrm rot="5400000">
            <a:off x="3150797" y="495414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101"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1499" y="3775005"/>
            <a:ext cx="2434601" cy="2530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bwMode="auto">
          <a:xfrm>
            <a:off x="657849" y="3938058"/>
            <a:ext cx="2434602" cy="12371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657848" y="5376710"/>
            <a:ext cx="2434602" cy="92884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204926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1513" y="2808358"/>
            <a:ext cx="4666969" cy="312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39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18"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3.1.1 </a:t>
            </a:r>
            <a:r>
              <a:rPr lang="ca-ES" sz="1600" dirty="0" err="1">
                <a:solidFill>
                  <a:schemeClr val="bg2">
                    <a:lumMod val="50000"/>
                  </a:schemeClr>
                </a:solidFill>
              </a:rPr>
              <a:t>Properties</a:t>
            </a:r>
            <a:r>
              <a:rPr lang="ca-ES" sz="1600" dirty="0">
                <a:solidFill>
                  <a:schemeClr val="bg2">
                    <a:lumMod val="50000"/>
                  </a:schemeClr>
                </a:solidFill>
              </a:rPr>
              <a:t> </a:t>
            </a:r>
            <a:r>
              <a:rPr lang="ca-ES" sz="1600" dirty="0" smtClean="0">
                <a:solidFill>
                  <a:schemeClr val="bg2">
                    <a:lumMod val="50000"/>
                  </a:schemeClr>
                </a:solidFill>
              </a:rPr>
              <a:t>(2/4</a:t>
            </a:r>
            <a:r>
              <a:rPr lang="ca-ES" sz="1600" dirty="0">
                <a:solidFill>
                  <a:schemeClr val="bg2">
                    <a:lumMod val="50000"/>
                  </a:schemeClr>
                </a:solidFill>
              </a:rPr>
              <a:t>)</a:t>
            </a:r>
          </a:p>
        </p:txBody>
      </p:sp>
      <p:sp>
        <p:nvSpPr>
          <p:cNvPr id="21" name="TextBox 11"/>
          <p:cNvSpPr txBox="1"/>
          <p:nvPr/>
        </p:nvSpPr>
        <p:spPr>
          <a:xfrm>
            <a:off x="3608231" y="1594626"/>
            <a:ext cx="5553100" cy="679491"/>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Clicar </a:t>
            </a:r>
            <a:r>
              <a:rPr lang="ca-ES" sz="1200" b="0" i="1" dirty="0" err="1" smtClean="0">
                <a:latin typeface="+mn-lt"/>
              </a:rPr>
              <a:t>Classification</a:t>
            </a:r>
            <a:r>
              <a:rPr lang="ca-ES" sz="1200" b="0" i="1" dirty="0" smtClean="0">
                <a:latin typeface="+mn-lt"/>
              </a:rPr>
              <a:t> &amp; Organization</a:t>
            </a:r>
          </a:p>
        </p:txBody>
      </p:sp>
      <p:sp>
        <p:nvSpPr>
          <p:cNvPr id="23" name="Isosceles Triangle 5"/>
          <p:cNvSpPr/>
          <p:nvPr/>
        </p:nvSpPr>
        <p:spPr bwMode="auto">
          <a:xfrm rot="5400000">
            <a:off x="3150797" y="184206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513" y="1489840"/>
            <a:ext cx="2414588" cy="86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1616005" y="2151125"/>
            <a:ext cx="1379607"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Oval 26"/>
          <p:cNvSpPr/>
          <p:nvPr/>
        </p:nvSpPr>
        <p:spPr bwMode="auto">
          <a:xfrm>
            <a:off x="384623" y="136769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28" name="TextBox 11"/>
          <p:cNvSpPr txBox="1"/>
          <p:nvPr/>
        </p:nvSpPr>
        <p:spPr>
          <a:xfrm>
            <a:off x="5836920" y="2808355"/>
            <a:ext cx="3324410" cy="3127624"/>
          </a:xfrm>
          <a:prstGeom prst="rect">
            <a:avLst/>
          </a:prstGeom>
          <a:noFill/>
          <a:ln>
            <a:solidFill>
              <a:schemeClr val="accent1"/>
            </a:solidFill>
          </a:ln>
        </p:spPr>
        <p:txBody>
          <a:bodyPr wrap="square" rtlCol="0" anchor="ctr">
            <a:noAutofit/>
          </a:bodyPr>
          <a:lstStyle/>
          <a:p>
            <a:r>
              <a:rPr lang="ca-ES" sz="1200" b="0" dirty="0" smtClean="0">
                <a:latin typeface="+mn-lt"/>
              </a:rPr>
              <a:t>Apareixen 3 subseccions:</a:t>
            </a:r>
          </a:p>
          <a:p>
            <a:pPr marL="228600" indent="-228600">
              <a:buFont typeface="+mj-lt"/>
              <a:buAutoNum type="alphaLcParenR"/>
            </a:pPr>
            <a:r>
              <a:rPr lang="ca-ES" sz="1200" b="0" i="1" dirty="0" smtClean="0">
                <a:latin typeface="+mn-lt"/>
              </a:rPr>
              <a:t>General:</a:t>
            </a:r>
            <a:r>
              <a:rPr lang="ca-ES" sz="1200" b="0" dirty="0" smtClean="0">
                <a:latin typeface="+mn-lt"/>
              </a:rPr>
              <a:t> atributs per classificar la idea, com per exemple el codi de solució, el NAQ de la solució, etc.</a:t>
            </a:r>
          </a:p>
          <a:p>
            <a:pPr marL="228600" indent="-228600">
              <a:buFont typeface="+mj-lt"/>
              <a:buAutoNum type="alphaLcParenR"/>
            </a:pPr>
            <a:r>
              <a:rPr lang="ca-ES" sz="1200" b="0" i="1" dirty="0" err="1" smtClean="0">
                <a:latin typeface="+mn-lt"/>
              </a:rPr>
              <a:t>Description</a:t>
            </a:r>
            <a:r>
              <a:rPr lang="ca-ES" sz="1200" b="0" i="1" dirty="0" smtClean="0">
                <a:latin typeface="+mn-lt"/>
              </a:rPr>
              <a:t>: </a:t>
            </a:r>
            <a:r>
              <a:rPr lang="ca-ES" sz="1200" b="0" dirty="0" smtClean="0">
                <a:latin typeface="+mn-lt"/>
              </a:rPr>
              <a:t>informació organitzativa de la idea, com per exemple Responsable de Solució, Gestor de Cartera...</a:t>
            </a:r>
          </a:p>
          <a:p>
            <a:pPr marL="228600" indent="-228600">
              <a:buFont typeface="+mj-lt"/>
              <a:buAutoNum type="alphaLcParenR"/>
            </a:pPr>
            <a:r>
              <a:rPr lang="ca-ES" sz="1200" b="0" i="1" dirty="0" err="1" smtClean="0">
                <a:latin typeface="+mn-lt"/>
              </a:rPr>
              <a:t>Organizational</a:t>
            </a:r>
            <a:r>
              <a:rPr lang="ca-ES" sz="1200" b="0" i="1" dirty="0" smtClean="0">
                <a:latin typeface="+mn-lt"/>
              </a:rPr>
              <a:t> </a:t>
            </a:r>
            <a:r>
              <a:rPr lang="ca-ES" sz="1200" b="0" i="1" dirty="0" err="1" smtClean="0">
                <a:latin typeface="+mn-lt"/>
              </a:rPr>
              <a:t>Breakdown</a:t>
            </a:r>
            <a:r>
              <a:rPr lang="ca-ES" sz="1200" b="0" i="1" dirty="0" smtClean="0">
                <a:latin typeface="+mn-lt"/>
              </a:rPr>
              <a:t> </a:t>
            </a:r>
            <a:r>
              <a:rPr lang="ca-ES" sz="1200" b="0" i="1" dirty="0" err="1" smtClean="0">
                <a:latin typeface="+mn-lt"/>
              </a:rPr>
              <a:t>Structures</a:t>
            </a:r>
            <a:r>
              <a:rPr lang="ca-ES" sz="1200" b="0" i="1" dirty="0" smtClean="0">
                <a:latin typeface="+mn-lt"/>
              </a:rPr>
              <a:t>: </a:t>
            </a:r>
            <a:r>
              <a:rPr lang="ca-ES" sz="1200" b="0" dirty="0" smtClean="0">
                <a:latin typeface="+mn-lt"/>
              </a:rPr>
              <a:t>informació sobre les </a:t>
            </a:r>
            <a:r>
              <a:rPr lang="ca-ES" sz="1200" b="0" dirty="0" err="1" smtClean="0">
                <a:latin typeface="+mn-lt"/>
              </a:rPr>
              <a:t>OBSs</a:t>
            </a:r>
            <a:r>
              <a:rPr lang="ca-ES" sz="1200" b="0" dirty="0" smtClean="0">
                <a:latin typeface="+mn-lt"/>
              </a:rPr>
              <a:t> relacionades amb la idea (Generalitat, CTTI i proveïdor)</a:t>
            </a:r>
          </a:p>
        </p:txBody>
      </p:sp>
      <p:sp>
        <p:nvSpPr>
          <p:cNvPr id="29" name="Isosceles Triangle 5"/>
          <p:cNvSpPr/>
          <p:nvPr/>
        </p:nvSpPr>
        <p:spPr bwMode="auto">
          <a:xfrm rot="5400000">
            <a:off x="5372964" y="425983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Rectangle 30"/>
          <p:cNvSpPr/>
          <p:nvPr/>
        </p:nvSpPr>
        <p:spPr bwMode="auto">
          <a:xfrm>
            <a:off x="657847" y="2808358"/>
            <a:ext cx="4680635" cy="1347785"/>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657846" y="5562601"/>
            <a:ext cx="4680635" cy="37337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Rectangle 25"/>
          <p:cNvSpPr/>
          <p:nvPr/>
        </p:nvSpPr>
        <p:spPr bwMode="auto">
          <a:xfrm>
            <a:off x="657848" y="4156145"/>
            <a:ext cx="4680634" cy="140645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201304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42950" y="980387"/>
            <a:ext cx="8421820" cy="1274195"/>
          </a:xfrm>
        </p:spPr>
        <p:txBody>
          <a:bodyPr/>
          <a:lstStyle/>
          <a:p>
            <a:r>
              <a:rPr lang="ca-ES" sz="2400" dirty="0" smtClean="0"/>
              <a:t>Els nous processos de Gestió de la Demanda i Projectes es desplegaran juntament amb </a:t>
            </a:r>
            <a:r>
              <a:rPr lang="ca-ES" sz="2400" dirty="0" err="1" smtClean="0"/>
              <a:t>Clarity</a:t>
            </a:r>
            <a:r>
              <a:rPr lang="ca-ES" sz="2400" dirty="0" smtClean="0"/>
              <a:t> (2014)</a:t>
            </a:r>
          </a:p>
          <a:p>
            <a:r>
              <a:rPr lang="ca-ES" sz="2400" dirty="0" smtClean="0"/>
              <a:t>Entendre com suportarà </a:t>
            </a:r>
            <a:r>
              <a:rPr lang="ca-ES" sz="2400" dirty="0" err="1" smtClean="0"/>
              <a:t>Clarity</a:t>
            </a:r>
            <a:r>
              <a:rPr lang="ca-ES" sz="2400" dirty="0" smtClean="0"/>
              <a:t> els processos</a:t>
            </a:r>
            <a:endParaRPr lang="ca-ES" sz="2400" dirty="0"/>
          </a:p>
        </p:txBody>
      </p:sp>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4</a:t>
            </a:fld>
            <a:endParaRPr lang="ca-ES" noProof="0"/>
          </a:p>
        </p:txBody>
      </p:sp>
      <p:sp>
        <p:nvSpPr>
          <p:cNvPr id="6" name="1 Título"/>
          <p:cNvSpPr>
            <a:spLocks noGrp="1"/>
          </p:cNvSpPr>
          <p:nvPr>
            <p:ph type="title"/>
          </p:nvPr>
        </p:nvSpPr>
        <p:spPr>
          <a:xfrm>
            <a:off x="769515" y="223484"/>
            <a:ext cx="8421820" cy="608806"/>
          </a:xfrm>
        </p:spPr>
        <p:txBody>
          <a:bodyPr/>
          <a:lstStyle/>
          <a:p>
            <a:r>
              <a:rPr lang="ca-ES" dirty="0"/>
              <a:t/>
            </a:r>
            <a:br>
              <a:rPr lang="ca-ES" dirty="0"/>
            </a:br>
            <a:r>
              <a:rPr lang="ca-ES" dirty="0"/>
              <a:t>1. Procés</a:t>
            </a:r>
            <a:br>
              <a:rPr lang="ca-ES" dirty="0"/>
            </a:br>
            <a:r>
              <a:rPr lang="ca-ES" sz="1700" dirty="0" smtClean="0"/>
              <a:t>1.1 Objectius i consideracions</a:t>
            </a:r>
            <a:endParaRPr lang="ca-ES" sz="1700" dirty="0"/>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5434" y="3387413"/>
            <a:ext cx="3305963" cy="159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5398" y="3387414"/>
            <a:ext cx="3632540" cy="174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1225434" y="3079635"/>
            <a:ext cx="2074607" cy="307777"/>
          </a:xfrm>
          <a:prstGeom prst="rect">
            <a:avLst/>
          </a:prstGeom>
          <a:noFill/>
        </p:spPr>
        <p:txBody>
          <a:bodyPr wrap="none" rtlCol="0">
            <a:spAutoFit/>
          </a:bodyPr>
          <a:lstStyle/>
          <a:p>
            <a:r>
              <a:rPr lang="ca-ES" sz="1400" dirty="0" smtClean="0"/>
              <a:t>Gestionar la Demanda</a:t>
            </a:r>
            <a:endParaRPr lang="ca-ES" sz="1400" dirty="0"/>
          </a:p>
        </p:txBody>
      </p:sp>
      <p:sp>
        <p:nvSpPr>
          <p:cNvPr id="10" name="9 CuadroTexto"/>
          <p:cNvSpPr txBox="1"/>
          <p:nvPr/>
        </p:nvSpPr>
        <p:spPr>
          <a:xfrm>
            <a:off x="5045398" y="3079637"/>
            <a:ext cx="1875835" cy="307777"/>
          </a:xfrm>
          <a:prstGeom prst="rect">
            <a:avLst/>
          </a:prstGeom>
          <a:noFill/>
        </p:spPr>
        <p:txBody>
          <a:bodyPr wrap="none" rtlCol="0">
            <a:spAutoFit/>
          </a:bodyPr>
          <a:lstStyle/>
          <a:p>
            <a:r>
              <a:rPr lang="ca-ES" sz="1400" dirty="0" smtClean="0"/>
              <a:t>Gestionar Projectes</a:t>
            </a:r>
            <a:endParaRPr lang="ca-ES" sz="1400" dirty="0"/>
          </a:p>
        </p:txBody>
      </p:sp>
    </p:spTree>
    <p:extLst>
      <p:ext uri="{BB962C8B-B14F-4D97-AF65-F5344CB8AC3E}">
        <p14:creationId xmlns:p14="http://schemas.microsoft.com/office/powerpoint/2010/main" val="4015355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1513" y="2344279"/>
            <a:ext cx="5633517" cy="140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18"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3.1.1 </a:t>
            </a:r>
            <a:r>
              <a:rPr lang="ca-ES" sz="1600" dirty="0" err="1">
                <a:solidFill>
                  <a:schemeClr val="bg2">
                    <a:lumMod val="50000"/>
                  </a:schemeClr>
                </a:solidFill>
              </a:rPr>
              <a:t>Properties</a:t>
            </a:r>
            <a:r>
              <a:rPr lang="ca-ES" sz="1600" dirty="0">
                <a:solidFill>
                  <a:schemeClr val="bg2">
                    <a:lumMod val="50000"/>
                  </a:schemeClr>
                </a:solidFill>
              </a:rPr>
              <a:t> </a:t>
            </a:r>
            <a:r>
              <a:rPr lang="ca-ES" sz="1600" dirty="0" smtClean="0">
                <a:solidFill>
                  <a:schemeClr val="bg2">
                    <a:lumMod val="50000"/>
                  </a:schemeClr>
                </a:solidFill>
              </a:rPr>
              <a:t>(3/4</a:t>
            </a:r>
            <a:r>
              <a:rPr lang="ca-ES" sz="1600" dirty="0">
                <a:solidFill>
                  <a:schemeClr val="bg2">
                    <a:lumMod val="50000"/>
                  </a:schemeClr>
                </a:solidFill>
              </a:rPr>
              <a:t>)</a:t>
            </a:r>
          </a:p>
        </p:txBody>
      </p:sp>
      <p:sp>
        <p:nvSpPr>
          <p:cNvPr id="21" name="TextBox 11"/>
          <p:cNvSpPr txBox="1"/>
          <p:nvPr/>
        </p:nvSpPr>
        <p:spPr>
          <a:xfrm>
            <a:off x="3608231" y="1297853"/>
            <a:ext cx="5553100" cy="800513"/>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Clicar </a:t>
            </a:r>
            <a:r>
              <a:rPr lang="ca-ES" sz="1200" b="0" i="1" dirty="0" err="1" smtClean="0">
                <a:latin typeface="+mn-lt"/>
              </a:rPr>
              <a:t>Proposals</a:t>
            </a:r>
            <a:endParaRPr lang="ca-ES" sz="1200" b="0" i="1" dirty="0" smtClean="0">
              <a:latin typeface="+mn-lt"/>
            </a:endParaRPr>
          </a:p>
        </p:txBody>
      </p:sp>
      <p:sp>
        <p:nvSpPr>
          <p:cNvPr id="23" name="Isosceles Triangle 5"/>
          <p:cNvSpPr/>
          <p:nvPr/>
        </p:nvSpPr>
        <p:spPr bwMode="auto">
          <a:xfrm rot="5400000">
            <a:off x="3150797" y="163941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513" y="1322643"/>
            <a:ext cx="2414588" cy="80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1616006" y="1918219"/>
            <a:ext cx="525214"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Oval 26"/>
          <p:cNvSpPr/>
          <p:nvPr/>
        </p:nvSpPr>
        <p:spPr bwMode="auto">
          <a:xfrm>
            <a:off x="384623" y="117570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22" name="TextBox 11"/>
          <p:cNvSpPr txBox="1"/>
          <p:nvPr/>
        </p:nvSpPr>
        <p:spPr>
          <a:xfrm>
            <a:off x="6871448" y="2337759"/>
            <a:ext cx="2289884" cy="1413972"/>
          </a:xfrm>
          <a:prstGeom prst="rect">
            <a:avLst/>
          </a:prstGeom>
          <a:noFill/>
          <a:ln>
            <a:solidFill>
              <a:schemeClr val="accent1"/>
            </a:solidFill>
          </a:ln>
        </p:spPr>
        <p:txBody>
          <a:bodyPr wrap="square" rtlCol="0" anchor="ctr">
            <a:noAutofit/>
          </a:bodyPr>
          <a:lstStyle/>
          <a:p>
            <a:r>
              <a:rPr lang="ca-ES" sz="1200" b="0" dirty="0" smtClean="0"/>
              <a:t>Informació </a:t>
            </a:r>
            <a:r>
              <a:rPr lang="ca-ES" sz="1200" b="0" dirty="0"/>
              <a:t>relacionada amb les valoracions i ofertes</a:t>
            </a:r>
            <a:endParaRPr lang="ca-ES" sz="1200" b="0" dirty="0" smtClean="0">
              <a:latin typeface="+mn-lt"/>
            </a:endParaRPr>
          </a:p>
        </p:txBody>
      </p:sp>
      <p:sp>
        <p:nvSpPr>
          <p:cNvPr id="26" name="Isosceles Triangle 5"/>
          <p:cNvSpPr/>
          <p:nvPr/>
        </p:nvSpPr>
        <p:spPr bwMode="auto">
          <a:xfrm rot="5400000">
            <a:off x="6404988" y="308585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4" name="TextBox 11"/>
          <p:cNvSpPr txBox="1"/>
          <p:nvPr/>
        </p:nvSpPr>
        <p:spPr>
          <a:xfrm>
            <a:off x="3608231" y="3854569"/>
            <a:ext cx="5553100" cy="678787"/>
          </a:xfrm>
          <a:prstGeom prst="rect">
            <a:avLst/>
          </a:prstGeom>
          <a:noFill/>
          <a:ln>
            <a:solidFill>
              <a:schemeClr val="accent1"/>
            </a:solidFill>
          </a:ln>
        </p:spPr>
        <p:txBody>
          <a:bodyPr wrap="square" rtlCol="0" anchor="ctr">
            <a:noAutofit/>
          </a:bodyPr>
          <a:lstStyle/>
          <a:p>
            <a:pPr marL="342900" indent="-342900">
              <a:buFont typeface="+mj-lt"/>
              <a:buAutoNum type="arabicPeriod" startAt="5"/>
            </a:pPr>
            <a:r>
              <a:rPr lang="ca-ES" sz="1200" b="0" dirty="0" smtClean="0">
                <a:latin typeface="+mn-lt"/>
              </a:rPr>
              <a:t>Clicar </a:t>
            </a:r>
            <a:r>
              <a:rPr lang="ca-ES" sz="1200" b="0" i="1" dirty="0" err="1" smtClean="0">
                <a:latin typeface="+mn-lt"/>
              </a:rPr>
              <a:t>Portfolio</a:t>
            </a:r>
            <a:r>
              <a:rPr lang="ca-ES" sz="1200" b="0" i="1" dirty="0" smtClean="0">
                <a:latin typeface="+mn-lt"/>
              </a:rPr>
              <a:t> Management</a:t>
            </a:r>
          </a:p>
        </p:txBody>
      </p:sp>
      <p:sp>
        <p:nvSpPr>
          <p:cNvPr id="45" name="Isosceles Triangle 5"/>
          <p:cNvSpPr/>
          <p:nvPr/>
        </p:nvSpPr>
        <p:spPr bwMode="auto">
          <a:xfrm rot="5400000">
            <a:off x="3150797" y="41961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1319" y="3854569"/>
            <a:ext cx="2414588" cy="67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bwMode="auto">
          <a:xfrm>
            <a:off x="1616006" y="4394253"/>
            <a:ext cx="1119574"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8" name="Oval 47"/>
          <p:cNvSpPr/>
          <p:nvPr/>
        </p:nvSpPr>
        <p:spPr bwMode="auto">
          <a:xfrm>
            <a:off x="384623" y="373241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49" name="TextBox 11"/>
          <p:cNvSpPr txBox="1"/>
          <p:nvPr/>
        </p:nvSpPr>
        <p:spPr>
          <a:xfrm>
            <a:off x="6094387" y="4706216"/>
            <a:ext cx="3066945" cy="1491383"/>
          </a:xfrm>
          <a:prstGeom prst="rect">
            <a:avLst/>
          </a:prstGeom>
          <a:noFill/>
          <a:ln>
            <a:solidFill>
              <a:schemeClr val="accent1"/>
            </a:solidFill>
          </a:ln>
        </p:spPr>
        <p:txBody>
          <a:bodyPr wrap="square" rtlCol="0" anchor="ctr">
            <a:noAutofit/>
          </a:bodyPr>
          <a:lstStyle/>
          <a:p>
            <a:r>
              <a:rPr lang="ca-ES" sz="1200" b="0" dirty="0" smtClean="0"/>
              <a:t>Informació sobre la relació entre la idea i el Pla Anual D’actuacions, com per exemple l’actuació en què està prevista, l’exercici pressupostari de l’actuació, l’import estimat de la idea, etc.</a:t>
            </a:r>
            <a:endParaRPr lang="ca-ES" sz="1200" b="0" dirty="0" smtClean="0">
              <a:latin typeface="+mn-lt"/>
            </a:endParaRPr>
          </a:p>
        </p:txBody>
      </p:sp>
      <p:sp>
        <p:nvSpPr>
          <p:cNvPr id="50" name="Isosceles Triangle 5"/>
          <p:cNvSpPr/>
          <p:nvPr/>
        </p:nvSpPr>
        <p:spPr bwMode="auto">
          <a:xfrm rot="5400000">
            <a:off x="5617588" y="537644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 name="Agrupa 2"/>
          <p:cNvGrpSpPr/>
          <p:nvPr/>
        </p:nvGrpSpPr>
        <p:grpSpPr>
          <a:xfrm>
            <a:off x="671513" y="4706217"/>
            <a:ext cx="4837553" cy="1491383"/>
            <a:chOff x="671513" y="4706217"/>
            <a:chExt cx="4837553" cy="1491383"/>
          </a:xfrm>
        </p:grpSpPr>
        <p:pic>
          <p:nvPicPr>
            <p:cNvPr id="6147"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1513" y="4706217"/>
              <a:ext cx="3575914" cy="149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85907" y="4708193"/>
              <a:ext cx="2423159" cy="148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23272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18" name="TextBox 2"/>
          <p:cNvSpPr txBox="1"/>
          <p:nvPr/>
        </p:nvSpPr>
        <p:spPr>
          <a:xfrm>
            <a:off x="755650" y="936757"/>
            <a:ext cx="8445500" cy="393700"/>
          </a:xfrm>
          <a:prstGeom prst="rect">
            <a:avLst/>
          </a:prstGeom>
          <a:noFill/>
        </p:spPr>
        <p:txBody>
          <a:bodyPr wrap="square" lIns="36000" rIns="36000" rtlCol="0">
            <a:noAutofit/>
          </a:bodyPr>
          <a:lstStyle/>
          <a:p>
            <a:r>
              <a:rPr lang="ca-ES" sz="1600" dirty="0">
                <a:solidFill>
                  <a:schemeClr val="bg2">
                    <a:lumMod val="50000"/>
                  </a:schemeClr>
                </a:solidFill>
              </a:rPr>
              <a:t>3.1.1 </a:t>
            </a:r>
            <a:r>
              <a:rPr lang="ca-ES" sz="1600" dirty="0" err="1">
                <a:solidFill>
                  <a:schemeClr val="bg2">
                    <a:lumMod val="50000"/>
                  </a:schemeClr>
                </a:solidFill>
              </a:rPr>
              <a:t>Properties</a:t>
            </a:r>
            <a:r>
              <a:rPr lang="ca-ES" sz="1600" dirty="0">
                <a:solidFill>
                  <a:schemeClr val="bg2">
                    <a:lumMod val="50000"/>
                  </a:schemeClr>
                </a:solidFill>
              </a:rPr>
              <a:t>  </a:t>
            </a:r>
            <a:r>
              <a:rPr lang="ca-ES" sz="1600" dirty="0" smtClean="0">
                <a:solidFill>
                  <a:schemeClr val="bg2">
                    <a:lumMod val="50000"/>
                  </a:schemeClr>
                </a:solidFill>
              </a:rPr>
              <a:t>(4/4</a:t>
            </a:r>
            <a:r>
              <a:rPr lang="ca-ES" sz="1600" dirty="0">
                <a:solidFill>
                  <a:schemeClr val="bg2">
                    <a:lumMod val="50000"/>
                  </a:schemeClr>
                </a:solidFill>
              </a:rPr>
              <a:t>)</a:t>
            </a:r>
          </a:p>
        </p:txBody>
      </p:sp>
      <p:sp>
        <p:nvSpPr>
          <p:cNvPr id="21" name="TextBox 11"/>
          <p:cNvSpPr txBox="1"/>
          <p:nvPr/>
        </p:nvSpPr>
        <p:spPr>
          <a:xfrm>
            <a:off x="3608231" y="1297853"/>
            <a:ext cx="5553100" cy="1163406"/>
          </a:xfrm>
          <a:prstGeom prst="rect">
            <a:avLst/>
          </a:prstGeom>
          <a:noFill/>
          <a:ln>
            <a:solidFill>
              <a:schemeClr val="accent1"/>
            </a:solidFill>
          </a:ln>
        </p:spPr>
        <p:txBody>
          <a:bodyPr wrap="square" rtlCol="0" anchor="ctr">
            <a:noAutofit/>
          </a:bodyPr>
          <a:lstStyle/>
          <a:p>
            <a:pPr marL="342900" indent="-342900">
              <a:buFont typeface="+mj-lt"/>
              <a:buAutoNum type="arabicPeriod" startAt="6"/>
            </a:pPr>
            <a:r>
              <a:rPr lang="ca-ES" sz="1200" b="0" dirty="0" smtClean="0">
                <a:latin typeface="+mn-lt"/>
              </a:rPr>
              <a:t>Clicar </a:t>
            </a:r>
            <a:r>
              <a:rPr lang="ca-ES" sz="1200" b="0" i="1" dirty="0" err="1" smtClean="0">
                <a:latin typeface="+mn-lt"/>
              </a:rPr>
              <a:t>Internal</a:t>
            </a:r>
            <a:r>
              <a:rPr lang="ca-ES" sz="1200" b="0" i="1" dirty="0" smtClean="0">
                <a:latin typeface="+mn-lt"/>
              </a:rPr>
              <a:t> Management</a:t>
            </a:r>
          </a:p>
        </p:txBody>
      </p:sp>
      <p:sp>
        <p:nvSpPr>
          <p:cNvPr id="23" name="Isosceles Triangle 5"/>
          <p:cNvSpPr/>
          <p:nvPr/>
        </p:nvSpPr>
        <p:spPr bwMode="auto">
          <a:xfrm rot="5400000">
            <a:off x="3150797" y="180310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71513" y="1322642"/>
            <a:ext cx="2414588" cy="1138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bwMode="auto">
          <a:xfrm>
            <a:off x="1616006" y="2268739"/>
            <a:ext cx="1111954"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Oval 26"/>
          <p:cNvSpPr/>
          <p:nvPr/>
        </p:nvSpPr>
        <p:spPr bwMode="auto">
          <a:xfrm>
            <a:off x="384623" y="117570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6</a:t>
            </a:r>
            <a:endParaRPr kumimoji="0" lang="ca-ES" sz="1600" i="0" u="none" strike="noStrike" cap="none" normalizeH="0" baseline="0" dirty="0" smtClean="0">
              <a:ln>
                <a:noFill/>
              </a:ln>
              <a:solidFill>
                <a:schemeClr val="bg1"/>
              </a:solidFill>
              <a:effectLst/>
            </a:endParaRPr>
          </a:p>
        </p:txBody>
      </p:sp>
      <p:sp>
        <p:nvSpPr>
          <p:cNvPr id="22" name="TextBox 11"/>
          <p:cNvSpPr txBox="1"/>
          <p:nvPr/>
        </p:nvSpPr>
        <p:spPr>
          <a:xfrm>
            <a:off x="4733365" y="2576792"/>
            <a:ext cx="4427965" cy="979695"/>
          </a:xfrm>
          <a:prstGeom prst="rect">
            <a:avLst/>
          </a:prstGeom>
          <a:noFill/>
          <a:ln>
            <a:solidFill>
              <a:schemeClr val="accent1"/>
            </a:solidFill>
          </a:ln>
        </p:spPr>
        <p:txBody>
          <a:bodyPr wrap="square" rtlCol="0" anchor="ctr">
            <a:noAutofit/>
          </a:bodyPr>
          <a:lstStyle/>
          <a:p>
            <a:r>
              <a:rPr lang="ca-ES" sz="1200" b="0" dirty="0" smtClean="0"/>
              <a:t>Informació interna que el proveïdor no veu</a:t>
            </a:r>
            <a:endParaRPr lang="ca-ES" sz="1200" b="0" dirty="0" smtClean="0">
              <a:latin typeface="+mn-lt"/>
            </a:endParaRPr>
          </a:p>
        </p:txBody>
      </p:sp>
      <p:sp>
        <p:nvSpPr>
          <p:cNvPr id="26" name="Isosceles Triangle 5"/>
          <p:cNvSpPr/>
          <p:nvPr/>
        </p:nvSpPr>
        <p:spPr bwMode="auto">
          <a:xfrm rot="5400000">
            <a:off x="4280352" y="299018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514" y="2576792"/>
            <a:ext cx="3537416" cy="97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
          <p:cNvSpPr txBox="1"/>
          <p:nvPr/>
        </p:nvSpPr>
        <p:spPr>
          <a:xfrm>
            <a:off x="755649" y="3924686"/>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3.1.2 Processes</a:t>
            </a:r>
            <a:endParaRPr lang="ca-ES" sz="1600" dirty="0">
              <a:solidFill>
                <a:schemeClr val="bg2">
                  <a:lumMod val="50000"/>
                </a:schemeClr>
              </a:solidFill>
            </a:endParaRPr>
          </a:p>
        </p:txBody>
      </p:sp>
      <p:sp>
        <p:nvSpPr>
          <p:cNvPr id="29" name="TextBox 11"/>
          <p:cNvSpPr txBox="1"/>
          <p:nvPr/>
        </p:nvSpPr>
        <p:spPr>
          <a:xfrm>
            <a:off x="3608230" y="4318386"/>
            <a:ext cx="5553100" cy="35998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Clicar </a:t>
            </a:r>
            <a:r>
              <a:rPr lang="ca-ES" sz="1200" b="0" i="1" dirty="0" smtClean="0">
                <a:latin typeface="+mn-lt"/>
              </a:rPr>
              <a:t>Processes</a:t>
            </a:r>
          </a:p>
        </p:txBody>
      </p:sp>
      <p:sp>
        <p:nvSpPr>
          <p:cNvPr id="30" name="Isosceles Triangle 5"/>
          <p:cNvSpPr/>
          <p:nvPr/>
        </p:nvSpPr>
        <p:spPr bwMode="auto">
          <a:xfrm rot="5400000">
            <a:off x="3224445" y="442176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1513" y="4408147"/>
            <a:ext cx="2168078" cy="26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bwMode="auto">
          <a:xfrm>
            <a:off x="1395406" y="4408147"/>
            <a:ext cx="770289"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384622" y="416363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38" name="TextBox 11"/>
          <p:cNvSpPr txBox="1"/>
          <p:nvPr/>
        </p:nvSpPr>
        <p:spPr>
          <a:xfrm>
            <a:off x="6537180" y="5016499"/>
            <a:ext cx="2624150" cy="693444"/>
          </a:xfrm>
          <a:prstGeom prst="rect">
            <a:avLst/>
          </a:prstGeom>
          <a:noFill/>
          <a:ln>
            <a:solidFill>
              <a:schemeClr val="accent1"/>
            </a:solidFill>
          </a:ln>
        </p:spPr>
        <p:txBody>
          <a:bodyPr wrap="square" rtlCol="0" anchor="ctr">
            <a:noAutofit/>
          </a:bodyPr>
          <a:lstStyle/>
          <a:p>
            <a:r>
              <a:rPr lang="ca-ES" sz="1200" b="0" dirty="0" smtClean="0">
                <a:latin typeface="+mn-lt"/>
              </a:rPr>
              <a:t>Informació sobre el procés que està seguint la idea i en quin punt es troba.</a:t>
            </a:r>
            <a:endParaRPr lang="ca-ES" sz="1200" b="0" i="1" dirty="0" smtClean="0">
              <a:latin typeface="+mn-lt"/>
            </a:endParaRPr>
          </a:p>
        </p:txBody>
      </p:sp>
      <p:sp>
        <p:nvSpPr>
          <p:cNvPr id="39" name="Isosceles Triangle 5"/>
          <p:cNvSpPr/>
          <p:nvPr/>
        </p:nvSpPr>
        <p:spPr bwMode="auto">
          <a:xfrm rot="5400000">
            <a:off x="6153395" y="52866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7173"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1513" y="5089169"/>
            <a:ext cx="5446374" cy="54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6631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7823" y="1474723"/>
            <a:ext cx="2164784" cy="26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a:t>3.1 Dades i estructura bàsica d’una idea</a:t>
            </a:r>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3.1.2 </a:t>
            </a:r>
            <a:r>
              <a:rPr lang="ca-ES" sz="1600" dirty="0" err="1" smtClean="0">
                <a:solidFill>
                  <a:schemeClr val="bg2">
                    <a:lumMod val="50000"/>
                  </a:schemeClr>
                </a:solidFill>
              </a:rPr>
              <a:t>Audit</a:t>
            </a:r>
            <a:endParaRPr lang="ca-ES" sz="1600" dirty="0">
              <a:solidFill>
                <a:schemeClr val="bg2">
                  <a:lumMod val="50000"/>
                </a:schemeClr>
              </a:solidFill>
            </a:endParaRPr>
          </a:p>
        </p:txBody>
      </p:sp>
      <p:sp>
        <p:nvSpPr>
          <p:cNvPr id="29" name="TextBox 11"/>
          <p:cNvSpPr txBox="1"/>
          <p:nvPr/>
        </p:nvSpPr>
        <p:spPr>
          <a:xfrm>
            <a:off x="3608230" y="1401072"/>
            <a:ext cx="5553100" cy="359982"/>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latin typeface="+mn-lt"/>
              </a:rPr>
              <a:t>Clicar </a:t>
            </a:r>
            <a:r>
              <a:rPr lang="ca-ES" sz="1200" b="0" i="1" dirty="0" err="1" smtClean="0">
                <a:latin typeface="+mn-lt"/>
              </a:rPr>
              <a:t>Audit</a:t>
            </a:r>
            <a:endParaRPr lang="ca-ES" sz="1200" b="0" i="1" dirty="0" smtClean="0">
              <a:latin typeface="+mn-lt"/>
            </a:endParaRPr>
          </a:p>
        </p:txBody>
      </p:sp>
      <p:sp>
        <p:nvSpPr>
          <p:cNvPr id="30" name="Isosceles Triangle 5"/>
          <p:cNvSpPr/>
          <p:nvPr/>
        </p:nvSpPr>
        <p:spPr bwMode="auto">
          <a:xfrm rot="5400000">
            <a:off x="3224445" y="150445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31"/>
          <p:cNvSpPr/>
          <p:nvPr/>
        </p:nvSpPr>
        <p:spPr bwMode="auto">
          <a:xfrm>
            <a:off x="2543175" y="1519543"/>
            <a:ext cx="542477"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384622" y="124631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a:t>
            </a:r>
            <a:endParaRPr kumimoji="0" lang="ca-ES" sz="1600" i="0" u="none" strike="noStrike" cap="none" normalizeH="0" baseline="0" dirty="0" smtClean="0">
              <a:ln>
                <a:noFill/>
              </a:ln>
              <a:solidFill>
                <a:schemeClr val="bg1"/>
              </a:solidFill>
              <a:effectLst/>
            </a:endParaRPr>
          </a:p>
        </p:txBody>
      </p:sp>
      <p:sp>
        <p:nvSpPr>
          <p:cNvPr id="38" name="TextBox 11"/>
          <p:cNvSpPr txBox="1"/>
          <p:nvPr/>
        </p:nvSpPr>
        <p:spPr>
          <a:xfrm>
            <a:off x="6094387" y="1981200"/>
            <a:ext cx="2624150" cy="1730750"/>
          </a:xfrm>
          <a:prstGeom prst="rect">
            <a:avLst/>
          </a:prstGeom>
          <a:noFill/>
          <a:ln>
            <a:solidFill>
              <a:schemeClr val="accent1"/>
            </a:solidFill>
          </a:ln>
        </p:spPr>
        <p:txBody>
          <a:bodyPr wrap="square" rtlCol="0" anchor="ctr">
            <a:noAutofit/>
          </a:bodyPr>
          <a:lstStyle/>
          <a:p>
            <a:r>
              <a:rPr lang="ca-ES" sz="1200" b="0" dirty="0" smtClean="0">
                <a:latin typeface="+mn-lt"/>
              </a:rPr>
              <a:t>Hi ha determinats camps que, donada la seva importància, estan auditats. En aquesta secció es troben aquests camps i és possible consultar qui i quan els ha modificat.</a:t>
            </a:r>
            <a:endParaRPr lang="ca-ES" sz="1200" b="0" i="1" dirty="0" smtClean="0">
              <a:latin typeface="+mn-lt"/>
            </a:endParaRPr>
          </a:p>
        </p:txBody>
      </p:sp>
      <p:sp>
        <p:nvSpPr>
          <p:cNvPr id="39" name="Isosceles Triangle 5"/>
          <p:cNvSpPr/>
          <p:nvPr/>
        </p:nvSpPr>
        <p:spPr bwMode="auto">
          <a:xfrm rot="5400000">
            <a:off x="5543795" y="277012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819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1513" y="1981200"/>
            <a:ext cx="4802187" cy="1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675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a:t>3</a:t>
            </a:r>
            <a:r>
              <a:rPr lang="ca-ES" dirty="0" smtClean="0"/>
              <a:t>. Gestió d’idees</a:t>
            </a:r>
            <a:br>
              <a:rPr lang="ca-ES" dirty="0" smtClean="0"/>
            </a:br>
            <a:r>
              <a:rPr lang="ca-ES" sz="1700" dirty="0" smtClean="0"/>
              <a:t>3.2 </a:t>
            </a:r>
            <a:r>
              <a:rPr lang="es-ES" sz="1700" dirty="0" err="1"/>
              <a:t>Procés</a:t>
            </a:r>
            <a:r>
              <a:rPr lang="es-ES" sz="1700" dirty="0"/>
              <a:t> que </a:t>
            </a:r>
            <a:r>
              <a:rPr lang="es-ES" sz="1700" dirty="0" err="1"/>
              <a:t>segueix</a:t>
            </a:r>
            <a:r>
              <a:rPr lang="es-ES" sz="1700" dirty="0"/>
              <a:t> una </a:t>
            </a:r>
            <a:r>
              <a:rPr lang="es-ES" sz="1700" dirty="0" smtClean="0"/>
              <a:t>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 Creació d’una idea</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5" name="Imagen 4"/>
          <p:cNvPicPr>
            <a:picLocks noChangeAspect="1"/>
          </p:cNvPicPr>
          <p:nvPr/>
        </p:nvPicPr>
        <p:blipFill>
          <a:blip r:embed="rId2"/>
          <a:stretch>
            <a:fillRect/>
          </a:stretch>
        </p:blipFill>
        <p:spPr>
          <a:xfrm>
            <a:off x="1458000" y="1424331"/>
            <a:ext cx="6991200" cy="5008585"/>
          </a:xfrm>
          <a:prstGeom prst="rect">
            <a:avLst/>
          </a:prstGeom>
        </p:spPr>
      </p:pic>
      <p:pic>
        <p:nvPicPr>
          <p:cNvPr id="2" name="Imagen 1"/>
          <p:cNvPicPr>
            <a:picLocks noChangeAspect="1"/>
          </p:cNvPicPr>
          <p:nvPr/>
        </p:nvPicPr>
        <p:blipFill>
          <a:blip r:embed="rId3"/>
          <a:stretch>
            <a:fillRect/>
          </a:stretch>
        </p:blipFill>
        <p:spPr>
          <a:xfrm>
            <a:off x="8474400" y="172800"/>
            <a:ext cx="910800" cy="651932"/>
          </a:xfrm>
          <a:prstGeom prst="rect">
            <a:avLst/>
          </a:prstGeom>
          <a:ln w="12700">
            <a:solidFill>
              <a:schemeClr val="tx1"/>
            </a:solidFill>
          </a:ln>
        </p:spPr>
      </p:pic>
    </p:spTree>
    <p:extLst>
      <p:ext uri="{BB962C8B-B14F-4D97-AF65-F5344CB8AC3E}">
        <p14:creationId xmlns:p14="http://schemas.microsoft.com/office/powerpoint/2010/main" val="969794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 Creació d’una idea (1/3)</a:t>
            </a:r>
            <a:endParaRPr lang="ca-ES" sz="1600" dirty="0">
              <a:solidFill>
                <a:schemeClr val="bg2">
                  <a:lumMod val="50000"/>
                </a:schemeClr>
              </a:solidFill>
            </a:endParaRPr>
          </a:p>
        </p:txBody>
      </p:sp>
      <p:sp>
        <p:nvSpPr>
          <p:cNvPr id="15" name="TextBox 11"/>
          <p:cNvSpPr txBox="1"/>
          <p:nvPr/>
        </p:nvSpPr>
        <p:spPr>
          <a:xfrm>
            <a:off x="5182613" y="1200270"/>
            <a:ext cx="3955240" cy="900023"/>
          </a:xfrm>
          <a:prstGeom prst="rect">
            <a:avLst/>
          </a:prstGeom>
          <a:noFill/>
          <a:ln>
            <a:solidFill>
              <a:schemeClr val="accent1"/>
            </a:solidFill>
          </a:ln>
        </p:spPr>
        <p:txBody>
          <a:bodyPr wrap="square" rtlCol="0" anchor="ctr">
            <a:noAutofit/>
          </a:bodyPr>
          <a:lstStyle/>
          <a:p>
            <a:pPr marL="342900" indent="-342900" algn="just">
              <a:buFont typeface="+mj-lt"/>
              <a:buAutoNum type="arabicPeriod"/>
            </a:pPr>
            <a:r>
              <a:rPr lang="ca-ES" sz="1200" b="0" dirty="0" smtClean="0">
                <a:latin typeface="+mn-lt"/>
              </a:rPr>
              <a:t>Clicar </a:t>
            </a:r>
            <a:r>
              <a:rPr lang="ca-ES" sz="1200" b="0" i="1" dirty="0" err="1" smtClean="0">
                <a:latin typeface="+mn-lt"/>
              </a:rPr>
              <a:t>Ideas</a:t>
            </a:r>
            <a:r>
              <a:rPr lang="ca-ES" sz="1200" b="0" i="1" dirty="0" smtClean="0">
                <a:latin typeface="+mn-lt"/>
              </a:rPr>
              <a:t> </a:t>
            </a:r>
            <a:r>
              <a:rPr lang="ca-ES" sz="1200" b="0" dirty="0" smtClean="0">
                <a:latin typeface="+mn-lt"/>
              </a:rPr>
              <a:t>del </a:t>
            </a:r>
            <a:r>
              <a:rPr lang="ca-ES" sz="1200" b="0" dirty="0" err="1" smtClean="0">
                <a:latin typeface="+mn-lt"/>
              </a:rPr>
              <a:t>menu</a:t>
            </a:r>
            <a:r>
              <a:rPr lang="ca-ES" sz="1200" b="0" dirty="0" smtClean="0">
                <a:latin typeface="+mn-lt"/>
              </a:rPr>
              <a:t> </a:t>
            </a:r>
            <a:r>
              <a:rPr lang="ca-ES" sz="1200" b="0" i="1" dirty="0" smtClean="0">
                <a:latin typeface="+mn-lt"/>
              </a:rPr>
              <a:t>Home</a:t>
            </a:r>
          </a:p>
          <a:p>
            <a:pPr marL="342900" indent="-342900" algn="just">
              <a:buFont typeface="+mj-lt"/>
              <a:buAutoNum type="arabicPeriod"/>
            </a:pPr>
            <a:r>
              <a:rPr lang="ca-ES" sz="1200" b="0" dirty="0" smtClean="0">
                <a:latin typeface="+mn-lt"/>
              </a:rPr>
              <a:t>Des de la llista </a:t>
            </a:r>
            <a:r>
              <a:rPr lang="ca-ES" sz="1200" b="0" dirty="0" err="1" smtClean="0">
                <a:latin typeface="+mn-lt"/>
              </a:rPr>
              <a:t>d’</a:t>
            </a:r>
            <a:r>
              <a:rPr lang="ca-ES" sz="1200" b="0" i="1" dirty="0" err="1" smtClean="0">
                <a:latin typeface="+mn-lt"/>
              </a:rPr>
              <a:t>Ideas</a:t>
            </a:r>
            <a:r>
              <a:rPr lang="ca-ES" sz="1200" b="0" dirty="0" smtClean="0">
                <a:latin typeface="+mn-lt"/>
              </a:rPr>
              <a:t>, clicar el botó </a:t>
            </a:r>
            <a:r>
              <a:rPr lang="ca-ES" sz="1200" b="0" i="1" dirty="0" smtClean="0">
                <a:latin typeface="+mn-lt"/>
              </a:rPr>
              <a:t>New</a:t>
            </a:r>
            <a:r>
              <a:rPr lang="ca-ES" sz="1200" b="0" dirty="0" smtClean="0">
                <a:latin typeface="+mn-lt"/>
              </a:rPr>
              <a:t> de la barra de botons inferior d’aquesta pantalla.</a:t>
            </a:r>
            <a:endParaRPr lang="ca-ES" sz="1200" b="0" i="1" dirty="0" smtClean="0">
              <a:latin typeface="+mn-lt"/>
            </a:endParaRPr>
          </a:p>
        </p:txBody>
      </p:sp>
      <p:sp>
        <p:nvSpPr>
          <p:cNvPr id="16" name="Isosceles Triangle 5"/>
          <p:cNvSpPr/>
          <p:nvPr/>
        </p:nvSpPr>
        <p:spPr bwMode="auto">
          <a:xfrm rot="5400000">
            <a:off x="4721796" y="160163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grpSp>
        <p:nvGrpSpPr>
          <p:cNvPr id="7" name="Agrupa 6"/>
          <p:cNvGrpSpPr/>
          <p:nvPr/>
        </p:nvGrpSpPr>
        <p:grpSpPr>
          <a:xfrm>
            <a:off x="714084" y="1295400"/>
            <a:ext cx="3857916" cy="2025974"/>
            <a:chOff x="714084" y="1536700"/>
            <a:chExt cx="3857916" cy="2025974"/>
          </a:xfrm>
        </p:grpSpPr>
        <p:pic>
          <p:nvPicPr>
            <p:cNvPr id="2049" name="Picture 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536700"/>
              <a:ext cx="3816351" cy="196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bwMode="auto">
            <a:xfrm>
              <a:off x="3633803" y="2247464"/>
              <a:ext cx="347647"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4" name="Oval 23"/>
            <p:cNvSpPr/>
            <p:nvPr/>
          </p:nvSpPr>
          <p:spPr bwMode="auto">
            <a:xfrm>
              <a:off x="3618276" y="243964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5" name="Rectangle 24"/>
            <p:cNvSpPr/>
            <p:nvPr/>
          </p:nvSpPr>
          <p:spPr bwMode="auto">
            <a:xfrm>
              <a:off x="1213210" y="3262928"/>
              <a:ext cx="542477" cy="27804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801623" y="318672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cxnSp>
          <p:nvCxnSpPr>
            <p:cNvPr id="31" name="Straight Arrow Connector 9"/>
            <p:cNvCxnSpPr/>
            <p:nvPr/>
          </p:nvCxnSpPr>
          <p:spPr bwMode="auto">
            <a:xfrm flipV="1">
              <a:off x="714084" y="2328102"/>
              <a:ext cx="253799" cy="8143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39511" y="3346839"/>
            <a:ext cx="4222750" cy="293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11"/>
          <p:cNvSpPr txBox="1"/>
          <p:nvPr/>
        </p:nvSpPr>
        <p:spPr>
          <a:xfrm>
            <a:off x="5358148" y="2386314"/>
            <a:ext cx="3779706" cy="3893887"/>
          </a:xfrm>
          <a:prstGeom prst="rect">
            <a:avLst/>
          </a:prstGeom>
          <a:noFill/>
          <a:ln>
            <a:solidFill>
              <a:schemeClr val="accent1"/>
            </a:solidFill>
          </a:ln>
        </p:spPr>
        <p:txBody>
          <a:bodyPr wrap="square" rtlCol="0" anchor="ctr">
            <a:noAutofit/>
          </a:bodyPr>
          <a:lstStyle/>
          <a:p>
            <a:pPr algn="just"/>
            <a:r>
              <a:rPr lang="ca-ES" sz="1200" b="0" dirty="0" smtClean="0">
                <a:latin typeface="+mn-lt"/>
              </a:rPr>
              <a:t>En aquesta primera pantalla s’han de completar els següents camps:</a:t>
            </a:r>
          </a:p>
          <a:p>
            <a:pPr marL="444500" indent="-228600" algn="just">
              <a:buFont typeface="+mj-lt"/>
              <a:buAutoNum type="alphaLcParenR"/>
            </a:pPr>
            <a:r>
              <a:rPr lang="ca-ES" sz="1200" b="0" i="1" dirty="0" err="1" smtClean="0">
                <a:latin typeface="+mn-lt"/>
              </a:rPr>
              <a:t>Internal</a:t>
            </a:r>
            <a:r>
              <a:rPr lang="ca-ES" sz="1200" b="0" i="1" dirty="0" smtClean="0">
                <a:latin typeface="+mn-lt"/>
              </a:rPr>
              <a:t> </a:t>
            </a:r>
            <a:r>
              <a:rPr lang="ca-ES" sz="1200" b="0" i="1" dirty="0" err="1" smtClean="0">
                <a:latin typeface="+mn-lt"/>
              </a:rPr>
              <a:t>Code</a:t>
            </a:r>
            <a:r>
              <a:rPr lang="ca-ES" sz="1200" b="0" i="1" dirty="0" smtClean="0">
                <a:latin typeface="+mn-lt"/>
              </a:rPr>
              <a:t>:</a:t>
            </a:r>
            <a:r>
              <a:rPr lang="ca-ES" sz="1200" b="0" dirty="0" smtClean="0">
                <a:latin typeface="+mn-lt"/>
              </a:rPr>
              <a:t> codi </a:t>
            </a:r>
            <a:r>
              <a:rPr lang="ca-ES" sz="1200" b="0" dirty="0" err="1" smtClean="0">
                <a:latin typeface="+mn-lt"/>
              </a:rPr>
              <a:t>identificatiu</a:t>
            </a:r>
            <a:r>
              <a:rPr lang="ca-ES" sz="1200" b="0" dirty="0" smtClean="0">
                <a:latin typeface="+mn-lt"/>
              </a:rPr>
              <a:t> d’ús intern de l’àmbit.</a:t>
            </a:r>
          </a:p>
          <a:p>
            <a:pPr marL="444500" indent="-228600" algn="just">
              <a:buFont typeface="+mj-lt"/>
              <a:buAutoNum type="alphaLcParenR"/>
            </a:pPr>
            <a:r>
              <a:rPr lang="ca-ES" sz="1200" b="0" i="1" dirty="0" err="1" smtClean="0">
                <a:latin typeface="+mn-lt"/>
              </a:rPr>
              <a:t>Subject</a:t>
            </a:r>
            <a:r>
              <a:rPr lang="ca-ES" sz="1200" b="0" i="1" dirty="0" smtClean="0">
                <a:latin typeface="+mn-lt"/>
              </a:rPr>
              <a:t>: </a:t>
            </a:r>
            <a:r>
              <a:rPr lang="ca-ES" sz="1200" b="0" dirty="0" smtClean="0">
                <a:latin typeface="+mn-lt"/>
              </a:rPr>
              <a:t>títol de la idea.</a:t>
            </a:r>
          </a:p>
          <a:p>
            <a:pPr marL="444500" indent="-228600" algn="just">
              <a:buFont typeface="+mj-lt"/>
              <a:buAutoNum type="alphaLcParenR"/>
            </a:pPr>
            <a:r>
              <a:rPr lang="ca-ES" sz="1200" b="0" i="1" dirty="0" smtClean="0">
                <a:latin typeface="+mn-lt"/>
              </a:rPr>
              <a:t>Project </a:t>
            </a:r>
            <a:r>
              <a:rPr lang="ca-ES" sz="1200" b="0" i="1" dirty="0" err="1" smtClean="0">
                <a:latin typeface="+mn-lt"/>
              </a:rPr>
              <a:t>Approach</a:t>
            </a:r>
            <a:r>
              <a:rPr lang="ca-ES" sz="1200" b="0" i="1" dirty="0" smtClean="0">
                <a:latin typeface="+mn-lt"/>
              </a:rPr>
              <a:t>: </a:t>
            </a:r>
            <a:r>
              <a:rPr lang="ca-ES" sz="1200" b="0" dirty="0" smtClean="0">
                <a:latin typeface="+mn-lt"/>
              </a:rPr>
              <a:t>enfocament del futur projecte</a:t>
            </a:r>
          </a:p>
          <a:p>
            <a:pPr marL="444500" indent="-228600" algn="just">
              <a:buFont typeface="+mj-lt"/>
              <a:buAutoNum type="alphaLcParenR"/>
            </a:pPr>
            <a:r>
              <a:rPr lang="ca-ES" sz="1200" b="0" i="1" dirty="0" smtClean="0">
                <a:latin typeface="+mn-lt"/>
              </a:rPr>
              <a:t>Objectives: </a:t>
            </a:r>
            <a:r>
              <a:rPr lang="ca-ES" sz="1200" b="0" dirty="0" smtClean="0">
                <a:latin typeface="+mn-lt"/>
              </a:rPr>
              <a:t>objectius de la idea</a:t>
            </a:r>
          </a:p>
          <a:p>
            <a:pPr marL="444500" indent="-228600" algn="just">
              <a:buFont typeface="+mj-lt"/>
              <a:buAutoNum type="alphaLcParenR"/>
            </a:pPr>
            <a:r>
              <a:rPr lang="ca-ES" sz="1200" b="0" i="1" dirty="0" err="1" smtClean="0">
                <a:latin typeface="+mn-lt"/>
              </a:rPr>
              <a:t>Aplication</a:t>
            </a:r>
            <a:r>
              <a:rPr lang="ca-ES" sz="1200" b="0" i="1" dirty="0" smtClean="0">
                <a:latin typeface="+mn-lt"/>
              </a:rPr>
              <a:t>: </a:t>
            </a:r>
            <a:r>
              <a:rPr lang="ca-ES" sz="1200" b="0" dirty="0" smtClean="0">
                <a:latin typeface="+mn-lt"/>
              </a:rPr>
              <a:t>aplicació relacionada amb la idea. En cas d’omplir aquest camps, s’assigna automàticament a la idea el RS i el proveïdor. Si no existeix la aplicació, posar el codi 00000.  </a:t>
            </a:r>
          </a:p>
          <a:p>
            <a:pPr marL="444500" indent="-228600" algn="just">
              <a:buFont typeface="+mj-lt"/>
              <a:buAutoNum type="alphaLcParenR"/>
            </a:pPr>
            <a:r>
              <a:rPr lang="ca-ES" sz="1200" b="0" i="1" dirty="0" err="1" smtClean="0">
                <a:latin typeface="+mn-lt"/>
              </a:rPr>
              <a:t>Expected</a:t>
            </a:r>
            <a:r>
              <a:rPr lang="ca-ES" sz="1200" b="0" i="1" dirty="0" smtClean="0">
                <a:latin typeface="+mn-lt"/>
              </a:rPr>
              <a:t> </a:t>
            </a:r>
            <a:r>
              <a:rPr lang="ca-ES" sz="1200" b="0" i="1" dirty="0" err="1" smtClean="0">
                <a:latin typeface="+mn-lt"/>
              </a:rPr>
              <a:t>start</a:t>
            </a:r>
            <a:r>
              <a:rPr lang="ca-ES" sz="1200" b="0" i="1" dirty="0" smtClean="0">
                <a:latin typeface="+mn-lt"/>
              </a:rPr>
              <a:t> </a:t>
            </a:r>
            <a:r>
              <a:rPr lang="ca-ES" sz="1200" b="0" i="1" dirty="0" err="1" smtClean="0">
                <a:latin typeface="+mn-lt"/>
              </a:rPr>
              <a:t>date</a:t>
            </a:r>
            <a:r>
              <a:rPr lang="ca-ES" sz="1200" b="0" i="1" dirty="0" smtClean="0">
                <a:latin typeface="+mn-lt"/>
              </a:rPr>
              <a:t>: </a:t>
            </a:r>
            <a:r>
              <a:rPr lang="ca-ES" sz="1200" b="0" dirty="0" smtClean="0">
                <a:latin typeface="+mn-lt"/>
              </a:rPr>
              <a:t>data inici esperada</a:t>
            </a:r>
            <a:endParaRPr lang="ca-ES" sz="1200" b="0" i="1" dirty="0" smtClean="0">
              <a:latin typeface="+mn-lt"/>
            </a:endParaRPr>
          </a:p>
          <a:p>
            <a:pPr marL="444500" indent="-228600" algn="just">
              <a:buFont typeface="+mj-lt"/>
              <a:buAutoNum type="alphaLcParenR"/>
            </a:pPr>
            <a:r>
              <a:rPr lang="ca-ES" sz="1200" b="0" i="1" dirty="0" err="1"/>
              <a:t>Expected</a:t>
            </a:r>
            <a:r>
              <a:rPr lang="ca-ES" sz="1200" b="0" i="1" dirty="0"/>
              <a:t> </a:t>
            </a:r>
            <a:r>
              <a:rPr lang="ca-ES" sz="1200" b="0" i="1" dirty="0" err="1" smtClean="0"/>
              <a:t>finish</a:t>
            </a:r>
            <a:r>
              <a:rPr lang="ca-ES" sz="1200" b="0" i="1" dirty="0" smtClean="0"/>
              <a:t> </a:t>
            </a:r>
            <a:r>
              <a:rPr lang="ca-ES" sz="1200" b="0" i="1" dirty="0" err="1" smtClean="0"/>
              <a:t>date</a:t>
            </a:r>
            <a:r>
              <a:rPr lang="ca-ES" sz="1200" b="0" i="1" dirty="0"/>
              <a:t>: </a:t>
            </a:r>
            <a:r>
              <a:rPr lang="ca-ES" sz="1200" b="0" dirty="0"/>
              <a:t>data </a:t>
            </a:r>
            <a:r>
              <a:rPr lang="ca-ES" sz="1200" b="0" dirty="0" smtClean="0"/>
              <a:t>fi esperada</a:t>
            </a:r>
          </a:p>
          <a:p>
            <a:pPr marL="444500" indent="-228600" algn="just">
              <a:buFont typeface="+mj-lt"/>
              <a:buAutoNum type="alphaLcParenR"/>
            </a:pPr>
            <a:endParaRPr lang="ca-ES" sz="1200" b="0" dirty="0" smtClean="0"/>
          </a:p>
          <a:p>
            <a:pPr marL="228600" indent="-228600" algn="just">
              <a:buFont typeface="+mj-lt"/>
              <a:buAutoNum type="arabicPeriod" startAt="3"/>
            </a:pPr>
            <a:r>
              <a:rPr lang="ca-ES" sz="1200" b="0" dirty="0" smtClean="0"/>
              <a:t>Clicar </a:t>
            </a:r>
            <a:r>
              <a:rPr lang="ca-ES" sz="1200" b="0" i="1" dirty="0" err="1" smtClean="0"/>
              <a:t>Save</a:t>
            </a:r>
            <a:r>
              <a:rPr lang="ca-ES" sz="1200" b="0" i="1" dirty="0" smtClean="0"/>
              <a:t> </a:t>
            </a:r>
            <a:r>
              <a:rPr lang="ca-ES" sz="1200" b="0" i="1" dirty="0" err="1" smtClean="0"/>
              <a:t>And</a:t>
            </a:r>
            <a:r>
              <a:rPr lang="ca-ES" sz="1200" b="0" i="1" dirty="0" smtClean="0"/>
              <a:t> </a:t>
            </a:r>
            <a:r>
              <a:rPr lang="ca-ES" sz="1200" b="0" i="1" dirty="0" err="1" smtClean="0"/>
              <a:t>Return</a:t>
            </a:r>
            <a:endParaRPr lang="ca-ES" sz="1200" b="0" dirty="0" smtClean="0">
              <a:latin typeface="+mn-lt"/>
            </a:endParaRPr>
          </a:p>
        </p:txBody>
      </p:sp>
      <p:sp>
        <p:nvSpPr>
          <p:cNvPr id="35" name="Isosceles Triangle 5"/>
          <p:cNvSpPr/>
          <p:nvPr/>
        </p:nvSpPr>
        <p:spPr bwMode="auto">
          <a:xfrm rot="5400000">
            <a:off x="4989766" y="473706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608039" y="395381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sp>
        <p:nvSpPr>
          <p:cNvPr id="37" name="Oval 36"/>
          <p:cNvSpPr/>
          <p:nvPr/>
        </p:nvSpPr>
        <p:spPr bwMode="auto">
          <a:xfrm>
            <a:off x="608039" y="415955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40" name="Oval 39"/>
          <p:cNvSpPr/>
          <p:nvPr/>
        </p:nvSpPr>
        <p:spPr bwMode="auto">
          <a:xfrm>
            <a:off x="614879" y="4838396"/>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41" name="Oval 40"/>
          <p:cNvSpPr/>
          <p:nvPr/>
        </p:nvSpPr>
        <p:spPr bwMode="auto">
          <a:xfrm>
            <a:off x="608039" y="525683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42" name="Oval 41"/>
          <p:cNvSpPr/>
          <p:nvPr/>
        </p:nvSpPr>
        <p:spPr bwMode="auto">
          <a:xfrm>
            <a:off x="608039" y="578716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43" name="Oval 42"/>
          <p:cNvSpPr/>
          <p:nvPr/>
        </p:nvSpPr>
        <p:spPr bwMode="auto">
          <a:xfrm>
            <a:off x="3839192" y="438360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44" name="Oval 43"/>
          <p:cNvSpPr/>
          <p:nvPr/>
        </p:nvSpPr>
        <p:spPr bwMode="auto">
          <a:xfrm>
            <a:off x="3832789" y="4604266"/>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g</a:t>
            </a:r>
            <a:endParaRPr kumimoji="0" lang="ca-ES" sz="1400" i="0" u="none" strike="noStrike" cap="none" normalizeH="0" baseline="0" dirty="0" smtClean="0">
              <a:ln>
                <a:noFill/>
              </a:ln>
              <a:solidFill>
                <a:schemeClr val="bg1"/>
              </a:solidFill>
              <a:effectLst/>
            </a:endParaRPr>
          </a:p>
        </p:txBody>
      </p:sp>
      <p:sp>
        <p:nvSpPr>
          <p:cNvPr id="11" name="QuadreDeText 10"/>
          <p:cNvSpPr txBox="1"/>
          <p:nvPr/>
        </p:nvSpPr>
        <p:spPr>
          <a:xfrm>
            <a:off x="2362200" y="6525805"/>
            <a:ext cx="2249258" cy="215444"/>
          </a:xfrm>
          <a:prstGeom prst="rect">
            <a:avLst/>
          </a:prstGeom>
          <a:noFill/>
        </p:spPr>
        <p:txBody>
          <a:bodyPr wrap="square" rtlCol="0">
            <a:spAutoFit/>
          </a:bodyPr>
          <a:lstStyle/>
          <a:p>
            <a:pPr algn="ctr"/>
            <a:r>
              <a:rPr lang="ca-ES" sz="800" b="0" dirty="0" smtClean="0"/>
              <a:t>* explicació detallada</a:t>
            </a:r>
            <a:r>
              <a:rPr lang="ca-ES" sz="800" b="0" dirty="0" smtClean="0">
                <a:sym typeface="Wingdings" panose="05000000000000000000" pitchFamily="2" charset="2"/>
              </a:rPr>
              <a:t> </a:t>
            </a:r>
            <a:r>
              <a:rPr lang="ca-ES" sz="800" dirty="0" smtClean="0">
                <a:sym typeface="Wingdings" panose="05000000000000000000" pitchFamily="2" charset="2"/>
              </a:rPr>
              <a:t>6. Casos especials</a:t>
            </a:r>
            <a:endParaRPr lang="ca-ES" sz="800" dirty="0"/>
          </a:p>
        </p:txBody>
      </p:sp>
      <p:sp>
        <p:nvSpPr>
          <p:cNvPr id="38" name="Rectangle 37"/>
          <p:cNvSpPr/>
          <p:nvPr/>
        </p:nvSpPr>
        <p:spPr bwMode="auto">
          <a:xfrm>
            <a:off x="1966913" y="5968106"/>
            <a:ext cx="696911" cy="1588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Oval 38"/>
          <p:cNvSpPr/>
          <p:nvPr/>
        </p:nvSpPr>
        <p:spPr bwMode="auto">
          <a:xfrm>
            <a:off x="2611693" y="558967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sp>
        <p:nvSpPr>
          <p:cNvPr id="45" name="Oval 44"/>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Tree>
    <p:extLst>
      <p:ext uri="{BB962C8B-B14F-4D97-AF65-F5344CB8AC3E}">
        <p14:creationId xmlns:p14="http://schemas.microsoft.com/office/powerpoint/2010/main" val="40387782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9511" y="4778483"/>
            <a:ext cx="2232289" cy="152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 Creació d’una idea (2/3)</a:t>
            </a:r>
            <a:endParaRPr lang="ca-ES" sz="1600" dirty="0">
              <a:solidFill>
                <a:schemeClr val="bg2">
                  <a:lumMod val="50000"/>
                </a:schemeClr>
              </a:solidFill>
            </a:endParaRPr>
          </a:p>
        </p:txBody>
      </p:sp>
      <p:sp>
        <p:nvSpPr>
          <p:cNvPr id="15" name="TextBox 11"/>
          <p:cNvSpPr txBox="1"/>
          <p:nvPr/>
        </p:nvSpPr>
        <p:spPr>
          <a:xfrm>
            <a:off x="5182613" y="1578994"/>
            <a:ext cx="3955240"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4"/>
            </a:pPr>
            <a:r>
              <a:rPr lang="ca-ES" sz="1200" b="0" dirty="0" smtClean="0">
                <a:latin typeface="+mn-lt"/>
              </a:rPr>
              <a:t>Clicar </a:t>
            </a:r>
            <a:r>
              <a:rPr lang="ca-ES" sz="1200" b="0" i="1" dirty="0" smtClean="0">
                <a:latin typeface="+mn-lt"/>
              </a:rPr>
              <a:t>General </a:t>
            </a:r>
            <a:r>
              <a:rPr lang="ca-ES" sz="1200" b="0" dirty="0" smtClean="0">
                <a:latin typeface="+mn-lt"/>
              </a:rPr>
              <a:t>per accedir al llistat </a:t>
            </a:r>
            <a:r>
              <a:rPr lang="ca-ES" sz="1200" b="0" dirty="0" err="1" smtClean="0">
                <a:latin typeface="+mn-lt"/>
              </a:rPr>
              <a:t>d’</a:t>
            </a:r>
            <a:r>
              <a:rPr lang="ca-ES" sz="1200" b="0" i="1" dirty="0" err="1" smtClean="0">
                <a:latin typeface="+mn-lt"/>
              </a:rPr>
              <a:t>action</a:t>
            </a:r>
            <a:r>
              <a:rPr lang="ca-ES" sz="1200" b="0" i="1" dirty="0" smtClean="0">
                <a:latin typeface="+mn-lt"/>
              </a:rPr>
              <a:t> </a:t>
            </a:r>
            <a:r>
              <a:rPr lang="ca-ES" sz="1200" b="0" i="1" dirty="0" err="1" smtClean="0">
                <a:latin typeface="+mn-lt"/>
              </a:rPr>
              <a:t>items</a:t>
            </a:r>
            <a:r>
              <a:rPr lang="ca-ES" sz="1200" b="0" i="1" dirty="0" smtClean="0">
                <a:latin typeface="+mn-lt"/>
              </a:rPr>
              <a:t> </a:t>
            </a:r>
            <a:r>
              <a:rPr lang="ca-ES" sz="1200" b="0" dirty="0" smtClean="0">
                <a:latin typeface="+mn-lt"/>
              </a:rPr>
              <a:t>pendents</a:t>
            </a:r>
            <a:endParaRPr lang="ca-ES" sz="1200" b="0" i="1" dirty="0" smtClean="0">
              <a:latin typeface="+mn-lt"/>
            </a:endParaRPr>
          </a:p>
        </p:txBody>
      </p:sp>
      <p:sp>
        <p:nvSpPr>
          <p:cNvPr id="16" name="Isosceles Triangle 5"/>
          <p:cNvSpPr/>
          <p:nvPr/>
        </p:nvSpPr>
        <p:spPr bwMode="auto">
          <a:xfrm rot="5400000">
            <a:off x="4737414" y="179044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grpSp>
        <p:nvGrpSpPr>
          <p:cNvPr id="7" name="Agrupa 6"/>
          <p:cNvGrpSpPr/>
          <p:nvPr/>
        </p:nvGrpSpPr>
        <p:grpSpPr>
          <a:xfrm>
            <a:off x="739511" y="1295400"/>
            <a:ext cx="3832489" cy="1143000"/>
            <a:chOff x="739511" y="1536700"/>
            <a:chExt cx="3832489" cy="1143000"/>
          </a:xfrm>
        </p:grpSpPr>
        <p:pic>
          <p:nvPicPr>
            <p:cNvPr id="2049"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1536700"/>
              <a:ext cx="381635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bwMode="auto">
            <a:xfrm>
              <a:off x="1128728" y="2228414"/>
              <a:ext cx="407972"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4" name="Oval 23"/>
            <p:cNvSpPr/>
            <p:nvPr/>
          </p:nvSpPr>
          <p:spPr bwMode="auto">
            <a:xfrm>
              <a:off x="739511" y="213051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4</a:t>
              </a:r>
            </a:p>
          </p:txBody>
        </p:sp>
      </p:grpSp>
      <p:sp>
        <p:nvSpPr>
          <p:cNvPr id="34" name="TextBox 11"/>
          <p:cNvSpPr txBox="1"/>
          <p:nvPr/>
        </p:nvSpPr>
        <p:spPr>
          <a:xfrm>
            <a:off x="4141694" y="2547364"/>
            <a:ext cx="4996160" cy="1083342"/>
          </a:xfrm>
          <a:prstGeom prst="rect">
            <a:avLst/>
          </a:prstGeom>
          <a:noFill/>
          <a:ln>
            <a:solidFill>
              <a:schemeClr val="accent1"/>
            </a:solidFill>
          </a:ln>
        </p:spPr>
        <p:txBody>
          <a:bodyPr wrap="square" rtlCol="0" anchor="ctr">
            <a:noAutofit/>
          </a:bodyPr>
          <a:lstStyle/>
          <a:p>
            <a:pPr algn="just"/>
            <a:r>
              <a:rPr lang="ca-ES" sz="1200" b="0" dirty="0" smtClean="0">
                <a:latin typeface="+mn-lt"/>
              </a:rPr>
              <a:t>El sistema automàticament genera un </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per assegurar que estan introduïdes totes les dades relacionades amb la idea.</a:t>
            </a:r>
          </a:p>
          <a:p>
            <a:pPr marL="228600" indent="-228600" algn="just">
              <a:buFont typeface="+mj-lt"/>
              <a:buAutoNum type="arabicPeriod" startAt="5"/>
            </a:pPr>
            <a:r>
              <a:rPr lang="ca-ES" sz="1200" b="0" dirty="0" smtClean="0">
                <a:latin typeface="+mn-lt"/>
              </a:rPr>
              <a:t>Clicar sobre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endParaRPr lang="ca-ES" sz="1200" b="0" i="1" dirty="0" smtClean="0">
              <a:latin typeface="+mn-lt"/>
            </a:endParaRPr>
          </a:p>
        </p:txBody>
      </p:sp>
      <p:sp>
        <p:nvSpPr>
          <p:cNvPr id="35" name="Isosceles Triangle 5"/>
          <p:cNvSpPr/>
          <p:nvPr/>
        </p:nvSpPr>
        <p:spPr bwMode="auto">
          <a:xfrm rot="5400000">
            <a:off x="3679295" y="301257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099"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2547364"/>
            <a:ext cx="2867305" cy="108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bwMode="auto">
          <a:xfrm>
            <a:off x="1000194" y="3332532"/>
            <a:ext cx="2455699" cy="2981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6" name="Oval 45"/>
          <p:cNvSpPr/>
          <p:nvPr/>
        </p:nvSpPr>
        <p:spPr bwMode="auto">
          <a:xfrm>
            <a:off x="610978" y="323463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5</a:t>
            </a:r>
          </a:p>
        </p:txBody>
      </p:sp>
      <p:pic>
        <p:nvPicPr>
          <p:cNvPr id="4100"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649" y="3739714"/>
            <a:ext cx="3120044" cy="984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Rectangle 46"/>
          <p:cNvSpPr/>
          <p:nvPr/>
        </p:nvSpPr>
        <p:spPr bwMode="auto">
          <a:xfrm>
            <a:off x="1689101" y="4520076"/>
            <a:ext cx="2170342" cy="20810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8" name="Oval 47"/>
          <p:cNvSpPr/>
          <p:nvPr/>
        </p:nvSpPr>
        <p:spPr bwMode="auto">
          <a:xfrm>
            <a:off x="1299741" y="433210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6</a:t>
            </a:r>
          </a:p>
        </p:txBody>
      </p:sp>
      <p:sp>
        <p:nvSpPr>
          <p:cNvPr id="53" name="TextBox 11"/>
          <p:cNvSpPr txBox="1"/>
          <p:nvPr/>
        </p:nvSpPr>
        <p:spPr>
          <a:xfrm>
            <a:off x="4368433" y="3756065"/>
            <a:ext cx="4769421" cy="951984"/>
          </a:xfrm>
          <a:prstGeom prst="rect">
            <a:avLst/>
          </a:prstGeom>
          <a:noFill/>
          <a:ln>
            <a:solidFill>
              <a:schemeClr val="accent1"/>
            </a:solidFill>
          </a:ln>
        </p:spPr>
        <p:txBody>
          <a:bodyPr wrap="square" rtlCol="0" anchor="ctr">
            <a:noAutofit/>
          </a:bodyPr>
          <a:lstStyle/>
          <a:p>
            <a:pPr algn="just"/>
            <a:r>
              <a:rPr lang="ca-ES" sz="1200" b="0" dirty="0" smtClean="0">
                <a:latin typeface="+mn-lt"/>
              </a:rPr>
              <a:t>S’accedeix al detall del </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dirty="0" smtClean="0">
                <a:latin typeface="+mn-lt"/>
              </a:rPr>
              <a:t> on apareix l’objecte relacionat (en aquest cas la idea)</a:t>
            </a:r>
          </a:p>
          <a:p>
            <a:pPr marL="228600" indent="-228600" algn="just">
              <a:buFont typeface="+mj-lt"/>
              <a:buAutoNum type="arabicPeriod" startAt="6"/>
            </a:pPr>
            <a:r>
              <a:rPr lang="ca-ES" sz="1200" b="0" dirty="0" smtClean="0">
                <a:latin typeface="+mn-lt"/>
              </a:rPr>
              <a:t>Clicar sobre la idea.</a:t>
            </a:r>
          </a:p>
        </p:txBody>
      </p:sp>
      <p:sp>
        <p:nvSpPr>
          <p:cNvPr id="55" name="Isosceles Triangle 5"/>
          <p:cNvSpPr/>
          <p:nvPr/>
        </p:nvSpPr>
        <p:spPr bwMode="auto">
          <a:xfrm rot="5400000">
            <a:off x="3906034" y="415560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6" name="TextBox 11"/>
          <p:cNvSpPr txBox="1"/>
          <p:nvPr/>
        </p:nvSpPr>
        <p:spPr>
          <a:xfrm>
            <a:off x="4141693" y="4945380"/>
            <a:ext cx="4769421" cy="1324322"/>
          </a:xfrm>
          <a:prstGeom prst="rect">
            <a:avLst/>
          </a:prstGeom>
          <a:noFill/>
          <a:ln>
            <a:solidFill>
              <a:schemeClr val="accent1"/>
            </a:solidFill>
          </a:ln>
        </p:spPr>
        <p:txBody>
          <a:bodyPr wrap="square" rtlCol="0" anchor="ctr">
            <a:noAutofit/>
          </a:bodyPr>
          <a:lstStyle/>
          <a:p>
            <a:pPr algn="just"/>
            <a:r>
              <a:rPr lang="ca-ES" sz="1200" b="0" dirty="0" smtClean="0">
                <a:latin typeface="+mn-lt"/>
              </a:rPr>
              <a:t>S’accedeix al detall del la idea per tal de completar tota la informació coneguda sobre la idea. Es pot navegar per els menús de idea explicats anteriorment.</a:t>
            </a:r>
          </a:p>
          <a:p>
            <a:pPr marL="228600" indent="-228600" algn="just">
              <a:buFont typeface="+mj-lt"/>
              <a:buAutoNum type="arabicPeriod" startAt="7"/>
            </a:pPr>
            <a:r>
              <a:rPr lang="ca-ES" sz="1200" b="0" dirty="0" smtClean="0">
                <a:latin typeface="+mn-lt"/>
              </a:rPr>
              <a:t>Clicar </a:t>
            </a:r>
            <a:r>
              <a:rPr lang="ca-ES" sz="1200" b="0" i="1" dirty="0" err="1" smtClean="0">
                <a:latin typeface="+mn-lt"/>
              </a:rPr>
              <a:t>Save</a:t>
            </a:r>
            <a:r>
              <a:rPr lang="ca-ES" sz="1200" b="0" i="1" dirty="0" smtClean="0">
                <a:latin typeface="+mn-lt"/>
              </a:rPr>
              <a:t> </a:t>
            </a:r>
            <a:r>
              <a:rPr lang="ca-ES" sz="1200" b="0" i="1" dirty="0" err="1" smtClean="0">
                <a:latin typeface="+mn-lt"/>
              </a:rPr>
              <a:t>And</a:t>
            </a:r>
            <a:r>
              <a:rPr lang="ca-ES" sz="1200" b="0" i="1" dirty="0" smtClean="0">
                <a:latin typeface="+mn-lt"/>
              </a:rPr>
              <a:t> </a:t>
            </a:r>
            <a:r>
              <a:rPr lang="ca-ES" sz="1200" b="0" i="1" dirty="0" err="1" smtClean="0">
                <a:latin typeface="+mn-lt"/>
              </a:rPr>
              <a:t>Return</a:t>
            </a:r>
            <a:r>
              <a:rPr lang="ca-ES" sz="1200" b="0" dirty="0" smtClean="0">
                <a:latin typeface="+mn-lt"/>
              </a:rPr>
              <a:t> per guardar els canvis.</a:t>
            </a:r>
          </a:p>
        </p:txBody>
      </p:sp>
      <p:sp>
        <p:nvSpPr>
          <p:cNvPr id="57" name="Isosceles Triangle 5"/>
          <p:cNvSpPr/>
          <p:nvPr/>
        </p:nvSpPr>
        <p:spPr bwMode="auto">
          <a:xfrm rot="5400000">
            <a:off x="3695545" y="553108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8" name="Rectangle 57"/>
          <p:cNvSpPr/>
          <p:nvPr/>
        </p:nvSpPr>
        <p:spPr bwMode="auto">
          <a:xfrm>
            <a:off x="1604963" y="5000625"/>
            <a:ext cx="1262061" cy="10096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9" name="Rectangle 58"/>
          <p:cNvSpPr/>
          <p:nvPr/>
        </p:nvSpPr>
        <p:spPr bwMode="auto">
          <a:xfrm>
            <a:off x="1285551" y="6061600"/>
            <a:ext cx="950442" cy="20810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0" name="Oval 59"/>
          <p:cNvSpPr/>
          <p:nvPr/>
        </p:nvSpPr>
        <p:spPr bwMode="auto">
          <a:xfrm>
            <a:off x="867631" y="592635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7</a:t>
            </a:r>
          </a:p>
        </p:txBody>
      </p:sp>
      <p:sp>
        <p:nvSpPr>
          <p:cNvPr id="33" name="Oval 32"/>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Tree>
    <p:extLst>
      <p:ext uri="{BB962C8B-B14F-4D97-AF65-F5344CB8AC3E}">
        <p14:creationId xmlns:p14="http://schemas.microsoft.com/office/powerpoint/2010/main" val="17154039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 Creació d’una idea (3/3)</a:t>
            </a:r>
            <a:endParaRPr lang="ca-ES" sz="1600" dirty="0">
              <a:solidFill>
                <a:schemeClr val="bg2">
                  <a:lumMod val="50000"/>
                </a:schemeClr>
              </a:solidFill>
            </a:endParaRPr>
          </a:p>
        </p:txBody>
      </p:sp>
      <p:sp>
        <p:nvSpPr>
          <p:cNvPr id="15" name="TextBox 11"/>
          <p:cNvSpPr txBox="1"/>
          <p:nvPr/>
        </p:nvSpPr>
        <p:spPr>
          <a:xfrm>
            <a:off x="5435599" y="1587648"/>
            <a:ext cx="3702253" cy="1380016"/>
          </a:xfrm>
          <a:prstGeom prst="rect">
            <a:avLst/>
          </a:prstGeom>
          <a:noFill/>
          <a:ln>
            <a:solidFill>
              <a:schemeClr val="accent1"/>
            </a:solidFill>
          </a:ln>
        </p:spPr>
        <p:txBody>
          <a:bodyPr wrap="square" rtlCol="0" anchor="ctr">
            <a:noAutofit/>
          </a:bodyPr>
          <a:lstStyle/>
          <a:p>
            <a:pPr algn="just"/>
            <a:r>
              <a:rPr lang="ca-ES" sz="1200" b="0" dirty="0" smtClean="0">
                <a:latin typeface="+mn-lt"/>
              </a:rPr>
              <a:t>El sistema torna al llistat </a:t>
            </a:r>
            <a:r>
              <a:rPr lang="ca-ES" sz="1200" b="0" dirty="0" err="1" smtClean="0">
                <a:latin typeface="+mn-lt"/>
              </a:rPr>
              <a:t>d’</a:t>
            </a:r>
            <a:r>
              <a:rPr lang="ca-ES" sz="1200" b="0" i="1" dirty="0" err="1" smtClean="0">
                <a:latin typeface="+mn-lt"/>
              </a:rPr>
              <a:t>action</a:t>
            </a:r>
            <a:r>
              <a:rPr lang="ca-ES" sz="1200" b="0" i="1" dirty="0" smtClean="0">
                <a:latin typeface="+mn-lt"/>
              </a:rPr>
              <a:t> </a:t>
            </a:r>
            <a:r>
              <a:rPr lang="ca-ES" sz="1200" b="0" i="1" dirty="0" err="1" smtClean="0">
                <a:latin typeface="+mn-lt"/>
              </a:rPr>
              <a:t>items</a:t>
            </a:r>
            <a:r>
              <a:rPr lang="ca-ES" sz="1200" b="0" i="1" dirty="0" smtClean="0">
                <a:latin typeface="+mn-lt"/>
              </a:rPr>
              <a:t>. </a:t>
            </a:r>
            <a:r>
              <a:rPr lang="ca-ES" sz="1200" b="0" dirty="0" smtClean="0">
                <a:latin typeface="+mn-lt"/>
              </a:rPr>
              <a:t>S’ha d’indicar que s’ha completat l’acció:</a:t>
            </a:r>
          </a:p>
          <a:p>
            <a:pPr marL="342900" indent="-342900" algn="just">
              <a:buFont typeface="+mj-lt"/>
              <a:buAutoNum type="arabicPeriod" startAt="8"/>
            </a:pPr>
            <a:r>
              <a:rPr lang="ca-ES" sz="1200" b="0" dirty="0" smtClean="0">
                <a:latin typeface="+mn-lt"/>
              </a:rPr>
              <a:t>Clicar el desplegable de </a:t>
            </a:r>
            <a:r>
              <a:rPr lang="ca-ES" sz="1200" b="0" i="1" dirty="0" err="1" smtClean="0">
                <a:latin typeface="+mn-lt"/>
              </a:rPr>
              <a:t>l’action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i escollir l’opció </a:t>
            </a:r>
            <a:r>
              <a:rPr lang="ca-ES" sz="1200" b="0" i="1" dirty="0" err="1" smtClean="0">
                <a:latin typeface="+mn-lt"/>
              </a:rPr>
              <a:t>Done</a:t>
            </a:r>
            <a:r>
              <a:rPr lang="ca-ES" sz="1200" b="0" dirty="0" smtClean="0">
                <a:latin typeface="+mn-lt"/>
              </a:rPr>
              <a:t>.</a:t>
            </a:r>
          </a:p>
          <a:p>
            <a:pPr marL="342900" indent="-342900" algn="just">
              <a:buFont typeface="+mj-lt"/>
              <a:buAutoNum type="arabicPeriod" startAt="8"/>
            </a:pPr>
            <a:r>
              <a:rPr lang="ca-ES" sz="1200" b="0" dirty="0" smtClean="0">
                <a:latin typeface="+mn-lt"/>
              </a:rPr>
              <a:t>Clicar </a:t>
            </a:r>
            <a:r>
              <a:rPr lang="ca-ES" sz="1200" b="0" i="1" dirty="0" err="1" smtClean="0">
                <a:latin typeface="+mn-lt"/>
              </a:rPr>
              <a:t>Save</a:t>
            </a:r>
            <a:r>
              <a:rPr lang="ca-ES" sz="1200" b="0" i="1" dirty="0" smtClean="0">
                <a:latin typeface="+mn-lt"/>
              </a:rPr>
              <a:t> </a:t>
            </a:r>
            <a:r>
              <a:rPr lang="ca-ES" sz="1200" b="0" dirty="0" smtClean="0">
                <a:latin typeface="+mn-lt"/>
              </a:rPr>
              <a:t>per guardar l’estat de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a:t>
            </a:r>
          </a:p>
        </p:txBody>
      </p:sp>
      <p:sp>
        <p:nvSpPr>
          <p:cNvPr id="16" name="Isosceles Triangle 5"/>
          <p:cNvSpPr/>
          <p:nvPr/>
        </p:nvSpPr>
        <p:spPr bwMode="auto">
          <a:xfrm rot="5400000">
            <a:off x="5096209" y="220248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3" name="Oval 22"/>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3" name="2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558" y="1587648"/>
            <a:ext cx="4723810" cy="1624328"/>
          </a:xfrm>
          <a:prstGeom prst="rect">
            <a:avLst/>
          </a:prstGeom>
        </p:spPr>
      </p:pic>
      <p:sp>
        <p:nvSpPr>
          <p:cNvPr id="24" name="Oval 47"/>
          <p:cNvSpPr/>
          <p:nvPr/>
        </p:nvSpPr>
        <p:spPr bwMode="auto">
          <a:xfrm>
            <a:off x="1591594" y="288071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9</a:t>
            </a:r>
          </a:p>
        </p:txBody>
      </p:sp>
      <p:sp>
        <p:nvSpPr>
          <p:cNvPr id="25" name="Oval 47"/>
          <p:cNvSpPr/>
          <p:nvPr/>
        </p:nvSpPr>
        <p:spPr bwMode="auto">
          <a:xfrm>
            <a:off x="2632235" y="222916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8</a:t>
            </a:r>
          </a:p>
        </p:txBody>
      </p:sp>
    </p:spTree>
    <p:extLst>
      <p:ext uri="{BB962C8B-B14F-4D97-AF65-F5344CB8AC3E}">
        <p14:creationId xmlns:p14="http://schemas.microsoft.com/office/powerpoint/2010/main" val="15085303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47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3.2.2 Analitzar la idea</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2" name="Imagen 1"/>
          <p:cNvPicPr>
            <a:picLocks noChangeAspect="1"/>
          </p:cNvPicPr>
          <p:nvPr/>
        </p:nvPicPr>
        <p:blipFill>
          <a:blip r:embed="rId2"/>
          <a:stretch>
            <a:fillRect/>
          </a:stretch>
        </p:blipFill>
        <p:spPr>
          <a:xfrm>
            <a:off x="1120461" y="1258173"/>
            <a:ext cx="7353837" cy="5021977"/>
          </a:xfrm>
          <a:prstGeom prst="rect">
            <a:avLst/>
          </a:prstGeom>
        </p:spPr>
      </p:pic>
      <p:pic>
        <p:nvPicPr>
          <p:cNvPr id="3" name="Imagen 2"/>
          <p:cNvPicPr>
            <a:picLocks noChangeAspect="1"/>
          </p:cNvPicPr>
          <p:nvPr/>
        </p:nvPicPr>
        <p:blipFill>
          <a:blip r:embed="rId3"/>
          <a:stretch>
            <a:fillRect/>
          </a:stretch>
        </p:blipFill>
        <p:spPr>
          <a:xfrm>
            <a:off x="8474400" y="172800"/>
            <a:ext cx="910800" cy="622304"/>
          </a:xfrm>
          <a:prstGeom prst="rect">
            <a:avLst/>
          </a:prstGeom>
          <a:ln w="12700">
            <a:solidFill>
              <a:schemeClr val="tx1"/>
            </a:solidFill>
          </a:ln>
        </p:spPr>
      </p:pic>
    </p:spTree>
    <p:extLst>
      <p:ext uri="{BB962C8B-B14F-4D97-AF65-F5344CB8AC3E}">
        <p14:creationId xmlns:p14="http://schemas.microsoft.com/office/powerpoint/2010/main" val="1258751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smtClean="0">
                <a:solidFill>
                  <a:srgbClr val="000000"/>
                </a:solidFill>
              </a:rPr>
              <a:pPr>
                <a:defRPr/>
              </a:pPr>
              <a:t>48</a:t>
            </a:fld>
            <a:endParaRPr lang="ca-ES" dirty="0">
              <a:solidFill>
                <a:srgbClr val="000000"/>
              </a:solidFill>
            </a:endParaRPr>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rgbClr val="808080">
                    <a:lumMod val="50000"/>
                  </a:srgbClr>
                </a:solidFill>
              </a:rPr>
              <a:t>3.2.2 Analitzar la idea (1/2)</a:t>
            </a:r>
            <a:endParaRPr lang="ca-ES" sz="1600" dirty="0">
              <a:solidFill>
                <a:srgbClr val="808080">
                  <a:lumMod val="50000"/>
                </a:srgbClr>
              </a:solidFill>
            </a:endParaRPr>
          </a:p>
        </p:txBody>
      </p:sp>
      <p:sp>
        <p:nvSpPr>
          <p:cNvPr id="15" name="TextBox 11"/>
          <p:cNvSpPr txBox="1"/>
          <p:nvPr/>
        </p:nvSpPr>
        <p:spPr>
          <a:xfrm>
            <a:off x="5358148" y="1520144"/>
            <a:ext cx="3779705" cy="1130300"/>
          </a:xfrm>
          <a:prstGeom prst="rect">
            <a:avLst/>
          </a:prstGeom>
          <a:noFill/>
          <a:ln>
            <a:solidFill>
              <a:schemeClr val="accent1"/>
            </a:solidFill>
          </a:ln>
        </p:spPr>
        <p:txBody>
          <a:bodyPr wrap="square" rtlCol="0" anchor="ctr">
            <a:noAutofit/>
          </a:bodyPr>
          <a:lstStyle/>
          <a:p>
            <a:pPr algn="just"/>
            <a:r>
              <a:rPr lang="ca-ES" sz="1200" b="0" dirty="0" smtClean="0">
                <a:solidFill>
                  <a:srgbClr val="000000"/>
                </a:solidFill>
                <a:latin typeface="Arial"/>
              </a:rPr>
              <a:t>Accedir al llistat d’idees i comprovar que l’estat és </a:t>
            </a:r>
            <a:r>
              <a:rPr lang="ca-ES" sz="1200" b="0" i="1" dirty="0" smtClean="0">
                <a:solidFill>
                  <a:srgbClr val="000000"/>
                </a:solidFill>
                <a:latin typeface="Arial"/>
              </a:rPr>
              <a:t>En Cartera</a:t>
            </a:r>
            <a:r>
              <a:rPr lang="ca-ES" sz="1200" b="0" dirty="0" smtClean="0">
                <a:solidFill>
                  <a:srgbClr val="000000"/>
                </a:solidFill>
                <a:latin typeface="Arial"/>
              </a:rPr>
              <a:t> i el progrés </a:t>
            </a:r>
            <a:r>
              <a:rPr lang="ca-ES" sz="1200" b="0" i="1" dirty="0" smtClean="0">
                <a:solidFill>
                  <a:srgbClr val="000000"/>
                </a:solidFill>
                <a:latin typeface="Arial"/>
              </a:rPr>
              <a:t>Analitzar. </a:t>
            </a:r>
            <a:r>
              <a:rPr lang="ca-ES" sz="1200" b="0" dirty="0" smtClean="0">
                <a:solidFill>
                  <a:srgbClr val="000000"/>
                </a:solidFill>
                <a:latin typeface="Arial"/>
              </a:rPr>
              <a:t>En aquest punt el responsable de Solució ha d’analitzar la idea i determinar si fa una primera valoració, o bé li demana al proveïdor.</a:t>
            </a:r>
          </a:p>
        </p:txBody>
      </p:sp>
      <p:sp>
        <p:nvSpPr>
          <p:cNvPr id="16" name="Isosceles Triangle 5"/>
          <p:cNvSpPr/>
          <p:nvPr/>
        </p:nvSpPr>
        <p:spPr bwMode="auto">
          <a:xfrm rot="5400000">
            <a:off x="4950396" y="189000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grpSp>
      <p:sp>
        <p:nvSpPr>
          <p:cNvPr id="35" name="Isosceles Triangle 5"/>
          <p:cNvSpPr/>
          <p:nvPr/>
        </p:nvSpPr>
        <p:spPr bwMode="auto">
          <a:xfrm rot="5400000">
            <a:off x="4950396" y="495587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3" name="Agrupa 2"/>
          <p:cNvGrpSpPr/>
          <p:nvPr/>
        </p:nvGrpSpPr>
        <p:grpSpPr>
          <a:xfrm>
            <a:off x="755649" y="1546350"/>
            <a:ext cx="4151556" cy="1064198"/>
            <a:chOff x="581891" y="1296642"/>
            <a:chExt cx="4151556" cy="1064198"/>
          </a:xfrm>
        </p:grpSpPr>
        <p:pic>
          <p:nvPicPr>
            <p:cNvPr id="4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74068" y="1296642"/>
              <a:ext cx="2659379" cy="106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1891" y="1296642"/>
              <a:ext cx="1501703" cy="106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6" name="Rectangle 45"/>
          <p:cNvSpPr/>
          <p:nvPr/>
        </p:nvSpPr>
        <p:spPr bwMode="auto">
          <a:xfrm>
            <a:off x="982980" y="2333702"/>
            <a:ext cx="3924224" cy="26396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47" name="TextBox 11"/>
          <p:cNvSpPr txBox="1"/>
          <p:nvPr/>
        </p:nvSpPr>
        <p:spPr>
          <a:xfrm>
            <a:off x="5358147" y="4059383"/>
            <a:ext cx="3779706" cy="2067544"/>
          </a:xfrm>
          <a:prstGeom prst="rect">
            <a:avLst/>
          </a:prstGeom>
          <a:noFill/>
          <a:ln>
            <a:solidFill>
              <a:schemeClr val="accent1"/>
            </a:solidFill>
          </a:ln>
        </p:spPr>
        <p:txBody>
          <a:bodyPr wrap="square" rtlCol="0" anchor="ctr">
            <a:noAutofit/>
          </a:bodyPr>
          <a:lstStyle/>
          <a:p>
            <a:pPr algn="just"/>
            <a:r>
              <a:rPr lang="ca-ES" sz="1200" b="0" dirty="0" smtClean="0">
                <a:solidFill>
                  <a:srgbClr val="000000"/>
                </a:solidFill>
                <a:latin typeface="Arial"/>
              </a:rPr>
              <a:t>En aquest exemple es considera que és necessari. </a:t>
            </a:r>
            <a:endParaRPr lang="ca-ES" sz="1200" b="0" dirty="0" smtClean="0">
              <a:solidFill>
                <a:srgbClr val="000000"/>
              </a:solidFill>
            </a:endParaRPr>
          </a:p>
          <a:p>
            <a:pPr marL="228600" indent="-228600" algn="just">
              <a:buFont typeface="+mj-lt"/>
              <a:buAutoNum type="arabicPeriod" startAt="2"/>
            </a:pPr>
            <a:r>
              <a:rPr lang="es-ES" sz="1200" b="0" dirty="0">
                <a:solidFill>
                  <a:srgbClr val="000000"/>
                </a:solidFill>
              </a:rPr>
              <a:t>Clicar el desplegable de </a:t>
            </a:r>
            <a:r>
              <a:rPr lang="es-ES" sz="1200" b="0" dirty="0" err="1">
                <a:solidFill>
                  <a:srgbClr val="000000"/>
                </a:solidFill>
              </a:rPr>
              <a:t>l’</a:t>
            </a:r>
            <a:r>
              <a:rPr lang="es-ES" sz="1200" b="0" i="1" dirty="0" err="1">
                <a:solidFill>
                  <a:srgbClr val="000000"/>
                </a:solidFill>
              </a:rPr>
              <a:t>action</a:t>
            </a:r>
            <a:r>
              <a:rPr lang="es-ES" sz="1200" b="0" i="1" dirty="0">
                <a:solidFill>
                  <a:srgbClr val="000000"/>
                </a:solidFill>
              </a:rPr>
              <a:t> </a:t>
            </a:r>
            <a:r>
              <a:rPr lang="es-ES" sz="1200" b="0" i="1" dirty="0" err="1">
                <a:solidFill>
                  <a:srgbClr val="000000"/>
                </a:solidFill>
              </a:rPr>
              <a:t>item</a:t>
            </a:r>
            <a:r>
              <a:rPr lang="es-ES" sz="1200" b="0" dirty="0">
                <a:solidFill>
                  <a:srgbClr val="000000"/>
                </a:solidFill>
              </a:rPr>
              <a:t> i </a:t>
            </a:r>
            <a:r>
              <a:rPr lang="es-ES" sz="1200" b="0" dirty="0" err="1">
                <a:solidFill>
                  <a:srgbClr val="000000"/>
                </a:solidFill>
              </a:rPr>
              <a:t>escollir</a:t>
            </a:r>
            <a:r>
              <a:rPr lang="es-ES" sz="1200" b="0" dirty="0">
                <a:solidFill>
                  <a:srgbClr val="000000"/>
                </a:solidFill>
              </a:rPr>
              <a:t> </a:t>
            </a:r>
            <a:r>
              <a:rPr lang="es-ES" sz="1200" b="0" dirty="0" err="1">
                <a:solidFill>
                  <a:srgbClr val="000000"/>
                </a:solidFill>
              </a:rPr>
              <a:t>l’opció</a:t>
            </a:r>
            <a:r>
              <a:rPr lang="es-ES" sz="1200" b="0" dirty="0">
                <a:solidFill>
                  <a:srgbClr val="000000"/>
                </a:solidFill>
              </a:rPr>
              <a:t> </a:t>
            </a:r>
            <a:r>
              <a:rPr lang="es-ES" sz="1200" b="0" i="1" dirty="0" smtClean="0">
                <a:solidFill>
                  <a:srgbClr val="000000"/>
                </a:solidFill>
              </a:rPr>
              <a:t>No, Yes </a:t>
            </a:r>
            <a:r>
              <a:rPr lang="es-ES" sz="1200" b="0" i="1" dirty="0" err="1" smtClean="0">
                <a:solidFill>
                  <a:srgbClr val="000000"/>
                </a:solidFill>
              </a:rPr>
              <a:t>initial</a:t>
            </a:r>
            <a:r>
              <a:rPr lang="es-ES" sz="1200" b="0" i="1" dirty="0" smtClean="0">
                <a:solidFill>
                  <a:srgbClr val="000000"/>
                </a:solidFill>
              </a:rPr>
              <a:t> </a:t>
            </a:r>
            <a:r>
              <a:rPr lang="es-ES" sz="1200" b="0" i="1" dirty="0" err="1" smtClean="0">
                <a:solidFill>
                  <a:srgbClr val="000000"/>
                </a:solidFill>
              </a:rPr>
              <a:t>estimate</a:t>
            </a:r>
            <a:r>
              <a:rPr lang="es-ES" sz="1200" b="0" dirty="0" smtClean="0">
                <a:solidFill>
                  <a:srgbClr val="000000"/>
                </a:solidFill>
              </a:rPr>
              <a:t>.</a:t>
            </a:r>
          </a:p>
          <a:p>
            <a:pPr marL="228600" indent="-228600" algn="just">
              <a:buFont typeface="+mj-lt"/>
              <a:buAutoNum type="arabicPeriod" startAt="2"/>
            </a:pPr>
            <a:r>
              <a:rPr lang="ca-ES" sz="1200" b="0" dirty="0" smtClean="0">
                <a:solidFill>
                  <a:srgbClr val="000000"/>
                </a:solidFill>
              </a:rPr>
              <a:t>Clicar </a:t>
            </a:r>
            <a:r>
              <a:rPr lang="ca-ES" sz="1200" b="0" i="1" dirty="0" err="1" smtClean="0">
                <a:solidFill>
                  <a:srgbClr val="000000"/>
                </a:solidFill>
              </a:rPr>
              <a:t>Save</a:t>
            </a:r>
            <a:endParaRPr lang="ca-ES" sz="1200" b="0" i="1" dirty="0" smtClean="0">
              <a:solidFill>
                <a:srgbClr val="000000"/>
              </a:solidFill>
            </a:endParaRPr>
          </a:p>
          <a:p>
            <a:pPr algn="just"/>
            <a:r>
              <a:rPr lang="ca-ES" sz="1200" dirty="0" smtClean="0">
                <a:solidFill>
                  <a:srgbClr val="000000"/>
                </a:solidFill>
              </a:rPr>
              <a:t>Si es clica No, </a:t>
            </a:r>
            <a:r>
              <a:rPr lang="ca-ES" sz="1200" dirty="0">
                <a:solidFill>
                  <a:srgbClr val="000000"/>
                </a:solidFill>
              </a:rPr>
              <a:t>es </a:t>
            </a:r>
            <a:r>
              <a:rPr lang="ca-ES" sz="1200" dirty="0" smtClean="0">
                <a:solidFill>
                  <a:srgbClr val="000000"/>
                </a:solidFill>
              </a:rPr>
              <a:t>detallen </a:t>
            </a:r>
            <a:r>
              <a:rPr lang="ca-ES" sz="1200" dirty="0">
                <a:solidFill>
                  <a:srgbClr val="000000"/>
                </a:solidFill>
              </a:rPr>
              <a:t>els passos de valorar la </a:t>
            </a:r>
            <a:r>
              <a:rPr lang="ca-ES" sz="1200" dirty="0" smtClean="0">
                <a:solidFill>
                  <a:srgbClr val="000000"/>
                </a:solidFill>
              </a:rPr>
              <a:t>idea per part del responsable de solucions (punt 3.2.3.1), si s’escull </a:t>
            </a:r>
            <a:r>
              <a:rPr lang="ca-ES" sz="1200" dirty="0" err="1" smtClean="0">
                <a:solidFill>
                  <a:srgbClr val="000000"/>
                </a:solidFill>
              </a:rPr>
              <a:t>Yes</a:t>
            </a:r>
            <a:r>
              <a:rPr lang="ca-ES" sz="1200" dirty="0" smtClean="0">
                <a:solidFill>
                  <a:srgbClr val="000000"/>
                </a:solidFill>
              </a:rPr>
              <a:t>, </a:t>
            </a:r>
            <a:r>
              <a:rPr lang="ca-ES" sz="1200" dirty="0" err="1" smtClean="0">
                <a:solidFill>
                  <a:srgbClr val="000000"/>
                </a:solidFill>
              </a:rPr>
              <a:t>initial</a:t>
            </a:r>
            <a:r>
              <a:rPr lang="ca-ES" sz="1200" dirty="0" smtClean="0">
                <a:solidFill>
                  <a:srgbClr val="000000"/>
                </a:solidFill>
              </a:rPr>
              <a:t> </a:t>
            </a:r>
            <a:r>
              <a:rPr lang="ca-ES" sz="1200" dirty="0" err="1" smtClean="0">
                <a:solidFill>
                  <a:srgbClr val="000000"/>
                </a:solidFill>
              </a:rPr>
              <a:t>estimate</a:t>
            </a:r>
            <a:r>
              <a:rPr lang="ca-ES" sz="1200" dirty="0" smtClean="0">
                <a:solidFill>
                  <a:srgbClr val="000000"/>
                </a:solidFill>
              </a:rPr>
              <a:t> els passos són els mateixos i es fan per part del proveïdor (punt 3.2.3.2)</a:t>
            </a:r>
            <a:endParaRPr lang="ca-ES" sz="1200" dirty="0" smtClean="0">
              <a:solidFill>
                <a:srgbClr val="000000"/>
              </a:solidFill>
              <a:latin typeface="Arial"/>
            </a:endParaRPr>
          </a:p>
        </p:txBody>
      </p:sp>
      <p:sp>
        <p:nvSpPr>
          <p:cNvPr id="57" name="TextBox 11"/>
          <p:cNvSpPr txBox="1"/>
          <p:nvPr/>
        </p:nvSpPr>
        <p:spPr>
          <a:xfrm>
            <a:off x="5182613" y="2999429"/>
            <a:ext cx="3955240"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a:pPr>
            <a:r>
              <a:rPr lang="ca-ES" sz="1200" b="0" dirty="0" smtClean="0">
                <a:solidFill>
                  <a:srgbClr val="000000"/>
                </a:solidFill>
                <a:latin typeface="Arial"/>
              </a:rPr>
              <a:t>Clicar </a:t>
            </a:r>
            <a:r>
              <a:rPr lang="ca-ES" sz="1200" b="0" i="1" dirty="0" smtClean="0">
                <a:solidFill>
                  <a:srgbClr val="000000"/>
                </a:solidFill>
                <a:latin typeface="Arial"/>
              </a:rPr>
              <a:t>General </a:t>
            </a:r>
            <a:r>
              <a:rPr lang="ca-ES" sz="1200" b="0" dirty="0" smtClean="0">
                <a:solidFill>
                  <a:srgbClr val="000000"/>
                </a:solidFill>
                <a:latin typeface="Arial"/>
              </a:rPr>
              <a:t>per accedir al llistat </a:t>
            </a:r>
            <a:r>
              <a:rPr lang="ca-ES" sz="1200" b="0" dirty="0" err="1" smtClean="0">
                <a:solidFill>
                  <a:srgbClr val="000000"/>
                </a:solidFill>
                <a:latin typeface="Arial"/>
              </a:rPr>
              <a:t>d’</a:t>
            </a:r>
            <a:r>
              <a:rPr lang="ca-ES" sz="1200" b="0" i="1" dirty="0" err="1" smtClean="0">
                <a:solidFill>
                  <a:srgbClr val="000000"/>
                </a:solidFill>
                <a:latin typeface="Arial"/>
              </a:rPr>
              <a:t>action</a:t>
            </a:r>
            <a:r>
              <a:rPr lang="ca-ES" sz="1200" b="0" i="1" dirty="0" smtClean="0">
                <a:solidFill>
                  <a:srgbClr val="000000"/>
                </a:solidFill>
                <a:latin typeface="Arial"/>
              </a:rPr>
              <a:t> </a:t>
            </a:r>
            <a:r>
              <a:rPr lang="ca-ES" sz="1200" b="0" i="1" dirty="0" err="1" smtClean="0">
                <a:solidFill>
                  <a:srgbClr val="000000"/>
                </a:solidFill>
                <a:latin typeface="Arial"/>
              </a:rPr>
              <a:t>items</a:t>
            </a:r>
            <a:r>
              <a:rPr lang="ca-ES" sz="1200" b="0" i="1" dirty="0" smtClean="0">
                <a:solidFill>
                  <a:srgbClr val="000000"/>
                </a:solidFill>
                <a:latin typeface="Arial"/>
              </a:rPr>
              <a:t> </a:t>
            </a:r>
            <a:r>
              <a:rPr lang="ca-ES" sz="1200" b="0" dirty="0" smtClean="0">
                <a:solidFill>
                  <a:srgbClr val="000000"/>
                </a:solidFill>
                <a:latin typeface="Arial"/>
              </a:rPr>
              <a:t>pendents</a:t>
            </a:r>
            <a:endParaRPr lang="ca-ES" sz="1200" b="0" i="1" dirty="0" smtClean="0">
              <a:solidFill>
                <a:srgbClr val="000000"/>
              </a:solidFill>
              <a:latin typeface="Arial"/>
            </a:endParaRPr>
          </a:p>
        </p:txBody>
      </p:sp>
      <p:sp>
        <p:nvSpPr>
          <p:cNvPr id="58" name="Isosceles Triangle 5"/>
          <p:cNvSpPr/>
          <p:nvPr/>
        </p:nvSpPr>
        <p:spPr bwMode="auto">
          <a:xfrm rot="5400000">
            <a:off x="4714932" y="320465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59" name="Agrupa 58"/>
          <p:cNvGrpSpPr/>
          <p:nvPr/>
        </p:nvGrpSpPr>
        <p:grpSpPr>
          <a:xfrm>
            <a:off x="739511" y="2986974"/>
            <a:ext cx="3832489" cy="686166"/>
            <a:chOff x="739511" y="1820294"/>
            <a:chExt cx="3832489" cy="686166"/>
          </a:xfrm>
        </p:grpSpPr>
        <p:pic>
          <p:nvPicPr>
            <p:cNvPr id="60" name="Picture 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1820294"/>
              <a:ext cx="3816351" cy="58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60"/>
            <p:cNvSpPr/>
            <p:nvPr/>
          </p:nvSpPr>
          <p:spPr bwMode="auto">
            <a:xfrm>
              <a:off x="1128728" y="2228414"/>
              <a:ext cx="407972"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62" name="Oval 61"/>
            <p:cNvSpPr/>
            <p:nvPr/>
          </p:nvSpPr>
          <p:spPr bwMode="auto">
            <a:xfrm>
              <a:off x="739511" y="213051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1</a:t>
              </a:r>
            </a:p>
          </p:txBody>
        </p:sp>
      </p:gr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rgbClr val="FFFFFF"/>
                </a:solidFill>
              </a:rPr>
              <a:t>RS</a:t>
            </a:r>
          </a:p>
        </p:txBody>
      </p:sp>
      <p:pic>
        <p:nvPicPr>
          <p:cNvPr id="2" name="1 Imagen"/>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5649" y="4365403"/>
            <a:ext cx="3835986" cy="1657350"/>
          </a:xfrm>
          <a:prstGeom prst="rect">
            <a:avLst/>
          </a:prstGeom>
        </p:spPr>
      </p:pic>
      <p:sp>
        <p:nvSpPr>
          <p:cNvPr id="48" name="Rectangle 47"/>
          <p:cNvSpPr/>
          <p:nvPr/>
        </p:nvSpPr>
        <p:spPr bwMode="auto">
          <a:xfrm>
            <a:off x="4082575" y="5347123"/>
            <a:ext cx="468000" cy="1440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53" name="Oval 52"/>
          <p:cNvSpPr/>
          <p:nvPr/>
        </p:nvSpPr>
        <p:spPr bwMode="auto">
          <a:xfrm>
            <a:off x="3582106" y="52132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2</a:t>
            </a:r>
          </a:p>
        </p:txBody>
      </p:sp>
      <p:sp>
        <p:nvSpPr>
          <p:cNvPr id="55" name="Rectangle 54"/>
          <p:cNvSpPr/>
          <p:nvPr/>
        </p:nvSpPr>
        <p:spPr bwMode="auto">
          <a:xfrm>
            <a:off x="1587356" y="5710310"/>
            <a:ext cx="648000" cy="22466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56" name="Oval 55"/>
          <p:cNvSpPr/>
          <p:nvPr/>
        </p:nvSpPr>
        <p:spPr bwMode="auto">
          <a:xfrm>
            <a:off x="2834521" y="555294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3</a:t>
            </a:r>
          </a:p>
        </p:txBody>
      </p:sp>
      <p:pic>
        <p:nvPicPr>
          <p:cNvPr id="5" name="Imagen 4"/>
          <p:cNvPicPr>
            <a:picLocks noChangeAspect="1"/>
          </p:cNvPicPr>
          <p:nvPr/>
        </p:nvPicPr>
        <p:blipFill>
          <a:blip r:embed="rId6"/>
          <a:stretch>
            <a:fillRect/>
          </a:stretch>
        </p:blipFill>
        <p:spPr>
          <a:xfrm>
            <a:off x="3963116" y="4949616"/>
            <a:ext cx="951058" cy="713294"/>
          </a:xfrm>
          <a:prstGeom prst="rect">
            <a:avLst/>
          </a:prstGeom>
        </p:spPr>
      </p:pic>
      <p:pic>
        <p:nvPicPr>
          <p:cNvPr id="6" name="Imagen 5"/>
          <p:cNvPicPr>
            <a:picLocks noChangeAspect="1"/>
          </p:cNvPicPr>
          <p:nvPr/>
        </p:nvPicPr>
        <p:blipFill>
          <a:blip r:embed="rId7"/>
          <a:stretch>
            <a:fillRect/>
          </a:stretch>
        </p:blipFill>
        <p:spPr>
          <a:xfrm>
            <a:off x="3963116" y="5218549"/>
            <a:ext cx="432854" cy="201185"/>
          </a:xfrm>
          <a:prstGeom prst="rect">
            <a:avLst/>
          </a:prstGeom>
        </p:spPr>
      </p:pic>
    </p:spTree>
    <p:extLst>
      <p:ext uri="{BB962C8B-B14F-4D97-AF65-F5344CB8AC3E}">
        <p14:creationId xmlns:p14="http://schemas.microsoft.com/office/powerpoint/2010/main" val="3629410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smtClean="0">
                <a:solidFill>
                  <a:srgbClr val="000000"/>
                </a:solidFill>
              </a:rPr>
              <a:pPr>
                <a:defRPr/>
              </a:pPr>
              <a:t>49</a:t>
            </a:fld>
            <a:endParaRPr lang="ca-ES" dirty="0">
              <a:solidFill>
                <a:srgbClr val="000000"/>
              </a:solidFill>
            </a:endParaRPr>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rgbClr val="808080">
                    <a:lumMod val="50000"/>
                  </a:srgbClr>
                </a:solidFill>
              </a:rPr>
              <a:t>3.2.2 Analitzar la idea-Opció de Fast </a:t>
            </a:r>
            <a:r>
              <a:rPr lang="ca-ES" sz="1600" dirty="0" err="1" smtClean="0">
                <a:solidFill>
                  <a:srgbClr val="808080">
                    <a:lumMod val="50000"/>
                  </a:srgbClr>
                </a:solidFill>
              </a:rPr>
              <a:t>Track</a:t>
            </a:r>
            <a:r>
              <a:rPr lang="ca-ES" sz="1600" dirty="0" smtClean="0">
                <a:solidFill>
                  <a:srgbClr val="808080">
                    <a:lumMod val="50000"/>
                  </a:srgbClr>
                </a:solidFill>
              </a:rPr>
              <a:t> Oferta Formal (2/2)</a:t>
            </a:r>
            <a:endParaRPr lang="ca-ES" sz="1600" dirty="0">
              <a:solidFill>
                <a:srgbClr val="808080">
                  <a:lumMod val="50000"/>
                </a:srgbClr>
              </a:solidFill>
            </a:endParaRPr>
          </a:p>
        </p:txBody>
      </p:sp>
      <p:sp>
        <p:nvSpPr>
          <p:cNvPr id="15" name="TextBox 11"/>
          <p:cNvSpPr txBox="1"/>
          <p:nvPr/>
        </p:nvSpPr>
        <p:spPr>
          <a:xfrm>
            <a:off x="5358148" y="1519200"/>
            <a:ext cx="3779705" cy="1130300"/>
          </a:xfrm>
          <a:prstGeom prst="rect">
            <a:avLst/>
          </a:prstGeom>
          <a:noFill/>
          <a:ln>
            <a:solidFill>
              <a:schemeClr val="accent1"/>
            </a:solidFill>
          </a:ln>
        </p:spPr>
        <p:txBody>
          <a:bodyPr wrap="square" rtlCol="0" anchor="ctr">
            <a:noAutofit/>
          </a:bodyPr>
          <a:lstStyle/>
          <a:p>
            <a:pPr algn="just"/>
            <a:r>
              <a:rPr lang="ca-ES" sz="1200" b="0" dirty="0" smtClean="0">
                <a:solidFill>
                  <a:srgbClr val="000000"/>
                </a:solidFill>
                <a:latin typeface="Arial"/>
              </a:rPr>
              <a:t>Accedir al llistat d’idees i comprovar que l’estat és </a:t>
            </a:r>
            <a:r>
              <a:rPr lang="ca-ES" sz="1200" b="0" i="1" dirty="0" smtClean="0">
                <a:solidFill>
                  <a:srgbClr val="000000"/>
                </a:solidFill>
                <a:latin typeface="Arial"/>
              </a:rPr>
              <a:t>En Cartera</a:t>
            </a:r>
            <a:r>
              <a:rPr lang="ca-ES" sz="1200" b="0" dirty="0" smtClean="0">
                <a:solidFill>
                  <a:srgbClr val="000000"/>
                </a:solidFill>
                <a:latin typeface="Arial"/>
              </a:rPr>
              <a:t> i el progrés </a:t>
            </a:r>
            <a:r>
              <a:rPr lang="ca-ES" sz="1200" b="0" i="1" dirty="0" smtClean="0">
                <a:solidFill>
                  <a:srgbClr val="000000"/>
                </a:solidFill>
                <a:latin typeface="Arial"/>
              </a:rPr>
              <a:t>Analitzar. </a:t>
            </a:r>
            <a:r>
              <a:rPr lang="ca-ES" sz="1200" b="0" dirty="0" smtClean="0">
                <a:solidFill>
                  <a:srgbClr val="000000"/>
                </a:solidFill>
                <a:latin typeface="Arial"/>
              </a:rPr>
              <a:t>En aquest punt s’ha creat el </a:t>
            </a:r>
            <a:r>
              <a:rPr lang="ca-ES" sz="1200" dirty="0" smtClean="0">
                <a:solidFill>
                  <a:srgbClr val="000000"/>
                </a:solidFill>
                <a:latin typeface="Arial"/>
              </a:rPr>
              <a:t>Fast-</a:t>
            </a:r>
            <a:r>
              <a:rPr lang="ca-ES" sz="1200" dirty="0" err="1" smtClean="0">
                <a:solidFill>
                  <a:srgbClr val="000000"/>
                </a:solidFill>
                <a:latin typeface="Arial"/>
              </a:rPr>
              <a:t>Track</a:t>
            </a:r>
            <a:r>
              <a:rPr lang="ca-ES" sz="1200" dirty="0" smtClean="0">
                <a:solidFill>
                  <a:srgbClr val="000000"/>
                </a:solidFill>
                <a:latin typeface="Arial"/>
              </a:rPr>
              <a:t> Oferta Formal </a:t>
            </a:r>
            <a:r>
              <a:rPr lang="ca-ES" sz="1200" b="0" dirty="0" smtClean="0">
                <a:solidFill>
                  <a:srgbClr val="000000"/>
                </a:solidFill>
                <a:latin typeface="Arial"/>
              </a:rPr>
              <a:t>on el responsable de Solució li demana al proveïdor que presenti ja una oferta formal.</a:t>
            </a:r>
          </a:p>
        </p:txBody>
      </p:sp>
      <p:sp>
        <p:nvSpPr>
          <p:cNvPr id="16" name="Isosceles Triangle 5"/>
          <p:cNvSpPr/>
          <p:nvPr/>
        </p:nvSpPr>
        <p:spPr bwMode="auto">
          <a:xfrm rot="5400000">
            <a:off x="4950396" y="191261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grpSp>
      <p:sp>
        <p:nvSpPr>
          <p:cNvPr id="35" name="Isosceles Triangle 5"/>
          <p:cNvSpPr/>
          <p:nvPr/>
        </p:nvSpPr>
        <p:spPr bwMode="auto">
          <a:xfrm rot="5400000">
            <a:off x="4950396" y="495587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3" name="Agrupa 2"/>
          <p:cNvGrpSpPr/>
          <p:nvPr/>
        </p:nvGrpSpPr>
        <p:grpSpPr>
          <a:xfrm>
            <a:off x="755649" y="1548153"/>
            <a:ext cx="4151556" cy="1064198"/>
            <a:chOff x="581891" y="1296642"/>
            <a:chExt cx="4151556" cy="1064198"/>
          </a:xfrm>
        </p:grpSpPr>
        <p:pic>
          <p:nvPicPr>
            <p:cNvPr id="4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74068" y="1296642"/>
              <a:ext cx="2659379" cy="106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1891" y="1296642"/>
              <a:ext cx="1501703" cy="1064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6" name="Rectangle 45"/>
          <p:cNvSpPr/>
          <p:nvPr/>
        </p:nvSpPr>
        <p:spPr bwMode="auto">
          <a:xfrm>
            <a:off x="982980" y="2351964"/>
            <a:ext cx="3924224" cy="26396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57" name="TextBox 11"/>
          <p:cNvSpPr txBox="1"/>
          <p:nvPr/>
        </p:nvSpPr>
        <p:spPr>
          <a:xfrm>
            <a:off x="5182613" y="2999429"/>
            <a:ext cx="3955240"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a:pPr>
            <a:r>
              <a:rPr lang="ca-ES" sz="1200" b="0" dirty="0" smtClean="0">
                <a:solidFill>
                  <a:srgbClr val="000000"/>
                </a:solidFill>
                <a:latin typeface="Arial"/>
              </a:rPr>
              <a:t>Clicar </a:t>
            </a:r>
            <a:r>
              <a:rPr lang="ca-ES" sz="1200" b="0" i="1" dirty="0" smtClean="0">
                <a:solidFill>
                  <a:srgbClr val="000000"/>
                </a:solidFill>
                <a:latin typeface="Arial"/>
              </a:rPr>
              <a:t>General </a:t>
            </a:r>
            <a:r>
              <a:rPr lang="ca-ES" sz="1200" b="0" dirty="0" smtClean="0">
                <a:solidFill>
                  <a:srgbClr val="000000"/>
                </a:solidFill>
                <a:latin typeface="Arial"/>
              </a:rPr>
              <a:t>per accedir al llistat </a:t>
            </a:r>
            <a:r>
              <a:rPr lang="ca-ES" sz="1200" b="0" dirty="0" err="1" smtClean="0">
                <a:solidFill>
                  <a:srgbClr val="000000"/>
                </a:solidFill>
                <a:latin typeface="Arial"/>
              </a:rPr>
              <a:t>d’</a:t>
            </a:r>
            <a:r>
              <a:rPr lang="ca-ES" sz="1200" b="0" i="1" dirty="0" err="1" smtClean="0">
                <a:solidFill>
                  <a:srgbClr val="000000"/>
                </a:solidFill>
                <a:latin typeface="Arial"/>
              </a:rPr>
              <a:t>action</a:t>
            </a:r>
            <a:r>
              <a:rPr lang="ca-ES" sz="1200" b="0" i="1" dirty="0" smtClean="0">
                <a:solidFill>
                  <a:srgbClr val="000000"/>
                </a:solidFill>
                <a:latin typeface="Arial"/>
              </a:rPr>
              <a:t> </a:t>
            </a:r>
            <a:r>
              <a:rPr lang="ca-ES" sz="1200" b="0" i="1" dirty="0" err="1" smtClean="0">
                <a:solidFill>
                  <a:srgbClr val="000000"/>
                </a:solidFill>
                <a:latin typeface="Arial"/>
              </a:rPr>
              <a:t>items</a:t>
            </a:r>
            <a:r>
              <a:rPr lang="ca-ES" sz="1200" b="0" i="1" dirty="0" smtClean="0">
                <a:solidFill>
                  <a:srgbClr val="000000"/>
                </a:solidFill>
                <a:latin typeface="Arial"/>
              </a:rPr>
              <a:t> </a:t>
            </a:r>
            <a:r>
              <a:rPr lang="ca-ES" sz="1200" b="0" dirty="0" smtClean="0">
                <a:solidFill>
                  <a:srgbClr val="000000"/>
                </a:solidFill>
                <a:latin typeface="Arial"/>
              </a:rPr>
              <a:t>pendents</a:t>
            </a:r>
            <a:endParaRPr lang="ca-ES" sz="1200" b="0" i="1" dirty="0" smtClean="0">
              <a:solidFill>
                <a:srgbClr val="000000"/>
              </a:solidFill>
              <a:latin typeface="Arial"/>
            </a:endParaRPr>
          </a:p>
        </p:txBody>
      </p:sp>
      <p:sp>
        <p:nvSpPr>
          <p:cNvPr id="58" name="Isosceles Triangle 5"/>
          <p:cNvSpPr/>
          <p:nvPr/>
        </p:nvSpPr>
        <p:spPr bwMode="auto">
          <a:xfrm rot="5400000">
            <a:off x="4714932" y="320465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59" name="Agrupa 58"/>
          <p:cNvGrpSpPr/>
          <p:nvPr/>
        </p:nvGrpSpPr>
        <p:grpSpPr>
          <a:xfrm>
            <a:off x="739511" y="2986974"/>
            <a:ext cx="3832489" cy="686166"/>
            <a:chOff x="739511" y="1820294"/>
            <a:chExt cx="3832489" cy="686166"/>
          </a:xfrm>
        </p:grpSpPr>
        <p:pic>
          <p:nvPicPr>
            <p:cNvPr id="60" name="Picture 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1820294"/>
              <a:ext cx="3816351" cy="58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Rectangle 60"/>
            <p:cNvSpPr/>
            <p:nvPr/>
          </p:nvSpPr>
          <p:spPr bwMode="auto">
            <a:xfrm>
              <a:off x="1128728" y="2228414"/>
              <a:ext cx="407972"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62" name="Oval 61"/>
            <p:cNvSpPr/>
            <p:nvPr/>
          </p:nvSpPr>
          <p:spPr bwMode="auto">
            <a:xfrm>
              <a:off x="739511" y="213051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1</a:t>
              </a:r>
            </a:p>
          </p:txBody>
        </p:sp>
      </p:grpSp>
      <p:sp>
        <p:nvSpPr>
          <p:cNvPr id="30" name="Oval 29"/>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rgbClr val="FFFFFF"/>
                </a:solidFill>
              </a:rPr>
              <a:t>RS</a:t>
            </a:r>
          </a:p>
        </p:txBody>
      </p:sp>
      <p:pic>
        <p:nvPicPr>
          <p:cNvPr id="2" name="1 Imagen"/>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5650" y="4365403"/>
            <a:ext cx="3835986" cy="1657350"/>
          </a:xfrm>
          <a:prstGeom prst="rect">
            <a:avLst/>
          </a:prstGeom>
        </p:spPr>
      </p:pic>
      <p:sp>
        <p:nvSpPr>
          <p:cNvPr id="53" name="Oval 52"/>
          <p:cNvSpPr/>
          <p:nvPr/>
        </p:nvSpPr>
        <p:spPr bwMode="auto">
          <a:xfrm>
            <a:off x="3570897" y="504474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2</a:t>
            </a:r>
          </a:p>
        </p:txBody>
      </p:sp>
      <p:sp>
        <p:nvSpPr>
          <p:cNvPr id="55" name="Rectangle 54"/>
          <p:cNvSpPr/>
          <p:nvPr/>
        </p:nvSpPr>
        <p:spPr bwMode="auto">
          <a:xfrm>
            <a:off x="1779014" y="5741658"/>
            <a:ext cx="586695" cy="22466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56" name="Oval 55"/>
          <p:cNvSpPr/>
          <p:nvPr/>
        </p:nvSpPr>
        <p:spPr bwMode="auto">
          <a:xfrm>
            <a:off x="2373764" y="540817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3</a:t>
            </a:r>
          </a:p>
        </p:txBody>
      </p:sp>
      <p:pic>
        <p:nvPicPr>
          <p:cNvPr id="6" name="Imagen 5"/>
          <p:cNvPicPr>
            <a:picLocks noChangeAspect="1"/>
          </p:cNvPicPr>
          <p:nvPr/>
        </p:nvPicPr>
        <p:blipFill>
          <a:blip r:embed="rId6"/>
          <a:stretch>
            <a:fillRect/>
          </a:stretch>
        </p:blipFill>
        <p:spPr>
          <a:xfrm>
            <a:off x="3981373" y="4938993"/>
            <a:ext cx="951526" cy="711375"/>
          </a:xfrm>
          <a:prstGeom prst="rect">
            <a:avLst/>
          </a:prstGeom>
        </p:spPr>
      </p:pic>
      <p:sp>
        <p:nvSpPr>
          <p:cNvPr id="48" name="Rectangle 47"/>
          <p:cNvSpPr/>
          <p:nvPr/>
        </p:nvSpPr>
        <p:spPr bwMode="auto">
          <a:xfrm>
            <a:off x="3975987" y="5354148"/>
            <a:ext cx="792000" cy="14400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33" name="TextBox 11"/>
          <p:cNvSpPr txBox="1"/>
          <p:nvPr/>
        </p:nvSpPr>
        <p:spPr>
          <a:xfrm>
            <a:off x="5358147" y="3918272"/>
            <a:ext cx="3779706" cy="2304000"/>
          </a:xfrm>
          <a:prstGeom prst="rect">
            <a:avLst/>
          </a:prstGeom>
          <a:noFill/>
          <a:ln>
            <a:solidFill>
              <a:schemeClr val="accent1"/>
            </a:solidFill>
          </a:ln>
        </p:spPr>
        <p:txBody>
          <a:bodyPr wrap="square" rtlCol="0" anchor="ctr">
            <a:noAutofit/>
          </a:bodyPr>
          <a:lstStyle/>
          <a:p>
            <a:pPr algn="just"/>
            <a:r>
              <a:rPr lang="ca-ES" sz="1200" b="0" dirty="0" smtClean="0">
                <a:solidFill>
                  <a:srgbClr val="000000"/>
                </a:solidFill>
                <a:latin typeface="Arial"/>
              </a:rPr>
              <a:t>En aquest exemple es considera que és necessari demanar el proveïdor que presenti </a:t>
            </a:r>
            <a:r>
              <a:rPr lang="ca-ES" sz="1200" b="0" dirty="0" smtClean="0">
                <a:solidFill>
                  <a:srgbClr val="000000"/>
                </a:solidFill>
                <a:latin typeface="Arial"/>
              </a:rPr>
              <a:t>directament una </a:t>
            </a:r>
            <a:r>
              <a:rPr lang="ca-ES" sz="1200" b="0" i="1" dirty="0" smtClean="0">
                <a:solidFill>
                  <a:srgbClr val="000000"/>
                </a:solidFill>
                <a:latin typeface="Arial"/>
              </a:rPr>
              <a:t>Oferta Formal</a:t>
            </a:r>
            <a:r>
              <a:rPr lang="ca-ES" sz="1200" b="0" dirty="0" smtClean="0">
                <a:solidFill>
                  <a:srgbClr val="000000"/>
                </a:solidFill>
                <a:latin typeface="Arial"/>
              </a:rPr>
              <a:t>. </a:t>
            </a:r>
            <a:endParaRPr lang="ca-ES" sz="1200" b="0" dirty="0" smtClean="0">
              <a:solidFill>
                <a:srgbClr val="000000"/>
              </a:solidFill>
            </a:endParaRPr>
          </a:p>
          <a:p>
            <a:pPr marL="228600" indent="-228600" algn="just">
              <a:buFont typeface="+mj-lt"/>
              <a:buAutoNum type="arabicPeriod" startAt="2"/>
            </a:pPr>
            <a:r>
              <a:rPr lang="ca-ES" sz="1200" b="0" dirty="0" smtClean="0">
                <a:solidFill>
                  <a:srgbClr val="000000"/>
                </a:solidFill>
              </a:rPr>
              <a:t>Clicar el desplegable de </a:t>
            </a:r>
            <a:r>
              <a:rPr lang="ca-ES" sz="1200" b="0" dirty="0" err="1" smtClean="0">
                <a:solidFill>
                  <a:srgbClr val="000000"/>
                </a:solidFill>
              </a:rPr>
              <a:t>l’</a:t>
            </a:r>
            <a:r>
              <a:rPr lang="ca-ES" sz="1200" b="0" i="1" dirty="0" err="1" smtClean="0">
                <a:solidFill>
                  <a:srgbClr val="000000"/>
                </a:solidFill>
              </a:rPr>
              <a:t>action</a:t>
            </a:r>
            <a:r>
              <a:rPr lang="ca-ES" sz="1200" b="0" i="1" dirty="0" smtClean="0">
                <a:solidFill>
                  <a:srgbClr val="000000"/>
                </a:solidFill>
              </a:rPr>
              <a:t> </a:t>
            </a:r>
            <a:r>
              <a:rPr lang="ca-ES" sz="1200" b="0" i="1" dirty="0" err="1" smtClean="0">
                <a:solidFill>
                  <a:srgbClr val="000000"/>
                </a:solidFill>
              </a:rPr>
              <a:t>item</a:t>
            </a:r>
            <a:r>
              <a:rPr lang="ca-ES" sz="1200" b="0" dirty="0" smtClean="0">
                <a:solidFill>
                  <a:srgbClr val="000000"/>
                </a:solidFill>
              </a:rPr>
              <a:t> i escollir l’opció </a:t>
            </a:r>
            <a:r>
              <a:rPr lang="ca-ES" sz="1200" b="0" i="1" dirty="0" smtClean="0">
                <a:solidFill>
                  <a:srgbClr val="FF0000"/>
                </a:solidFill>
              </a:rPr>
              <a:t> </a:t>
            </a:r>
            <a:r>
              <a:rPr lang="ca-ES" sz="1200" i="1" dirty="0" err="1" smtClean="0">
                <a:solidFill>
                  <a:srgbClr val="000000"/>
                </a:solidFill>
              </a:rPr>
              <a:t>Yes</a:t>
            </a:r>
            <a:r>
              <a:rPr lang="ca-ES" sz="1200" i="1" dirty="0" smtClean="0">
                <a:solidFill>
                  <a:srgbClr val="000000"/>
                </a:solidFill>
              </a:rPr>
              <a:t>, formal </a:t>
            </a:r>
            <a:r>
              <a:rPr lang="ca-ES" sz="1200" i="1" dirty="0" err="1" smtClean="0">
                <a:solidFill>
                  <a:srgbClr val="000000"/>
                </a:solidFill>
              </a:rPr>
              <a:t>offer</a:t>
            </a:r>
            <a:r>
              <a:rPr lang="ca-ES" sz="1200" b="0" dirty="0" smtClean="0">
                <a:solidFill>
                  <a:srgbClr val="000000"/>
                </a:solidFill>
              </a:rPr>
              <a:t>.</a:t>
            </a:r>
          </a:p>
          <a:p>
            <a:pPr marL="228600" indent="-228600" algn="just">
              <a:buFont typeface="+mj-lt"/>
              <a:buAutoNum type="arabicPeriod" startAt="2"/>
            </a:pPr>
            <a:r>
              <a:rPr lang="ca-ES" sz="1200" b="0" dirty="0" smtClean="0">
                <a:solidFill>
                  <a:srgbClr val="000000"/>
                </a:solidFill>
              </a:rPr>
              <a:t>Clicar </a:t>
            </a:r>
            <a:r>
              <a:rPr lang="ca-ES" sz="1200" b="0" i="1" dirty="0" err="1" smtClean="0">
                <a:solidFill>
                  <a:srgbClr val="000000"/>
                </a:solidFill>
              </a:rPr>
              <a:t>Save</a:t>
            </a:r>
            <a:endParaRPr lang="ca-ES" sz="1200" b="0" i="1" dirty="0" smtClean="0">
              <a:solidFill>
                <a:srgbClr val="000000"/>
              </a:solidFill>
            </a:endParaRPr>
          </a:p>
          <a:p>
            <a:pPr algn="just"/>
            <a:r>
              <a:rPr lang="ca-ES" sz="1200" dirty="0" smtClean="0">
                <a:solidFill>
                  <a:srgbClr val="000000"/>
                </a:solidFill>
              </a:rPr>
              <a:t>Si es clica Sí, preparar oferta formal, </a:t>
            </a:r>
            <a:r>
              <a:rPr lang="ca-ES" sz="1200" dirty="0" smtClean="0">
                <a:solidFill>
                  <a:srgbClr val="000000"/>
                </a:solidFill>
              </a:rPr>
              <a:t>en el punt 3.2.8 es </a:t>
            </a:r>
            <a:r>
              <a:rPr lang="ca-ES" sz="1200" dirty="0" smtClean="0">
                <a:solidFill>
                  <a:srgbClr val="000000"/>
                </a:solidFill>
              </a:rPr>
              <a:t>detallen els </a:t>
            </a:r>
            <a:r>
              <a:rPr lang="ca-ES" sz="1200" dirty="0" smtClean="0">
                <a:solidFill>
                  <a:srgbClr val="000000"/>
                </a:solidFill>
              </a:rPr>
              <a:t>passos corresponents</a:t>
            </a:r>
            <a:endParaRPr lang="ca-ES" sz="1200" dirty="0" smtClean="0">
              <a:solidFill>
                <a:srgbClr val="000000"/>
              </a:solidFill>
              <a:latin typeface="Arial"/>
            </a:endParaRPr>
          </a:p>
        </p:txBody>
      </p:sp>
    </p:spTree>
    <p:extLst>
      <p:ext uri="{BB962C8B-B14F-4D97-AF65-F5344CB8AC3E}">
        <p14:creationId xmlns:p14="http://schemas.microsoft.com/office/powerpoint/2010/main" val="858107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9511" y="229859"/>
            <a:ext cx="8421820" cy="611185"/>
          </a:xfrm>
        </p:spPr>
        <p:txBody>
          <a:bodyPr/>
          <a:lstStyle/>
          <a:p>
            <a:r>
              <a:rPr lang="ca-ES" dirty="0"/>
              <a:t>1. Procés</a:t>
            </a:r>
            <a:r>
              <a:rPr lang="ca-ES" sz="1700" dirty="0" smtClean="0"/>
              <a:t/>
            </a:r>
            <a:br>
              <a:rPr lang="ca-ES" sz="1700" dirty="0" smtClean="0"/>
            </a:br>
            <a:r>
              <a:rPr lang="ca-ES" sz="1700" dirty="0" smtClean="0"/>
              <a:t>1.2 Visió general del procés </a:t>
            </a:r>
            <a:r>
              <a:rPr lang="ca-ES" sz="1700" dirty="0"/>
              <a:t>g</a:t>
            </a:r>
            <a:r>
              <a:rPr lang="ca-ES" sz="1700" dirty="0" smtClean="0"/>
              <a:t>estionar de la demanda</a:t>
            </a:r>
            <a:endParaRPr lang="ca-ES" sz="1700" dirty="0"/>
          </a:p>
        </p:txBody>
      </p:sp>
      <p:grpSp>
        <p:nvGrpSpPr>
          <p:cNvPr id="5" name="4 Grupo"/>
          <p:cNvGrpSpPr/>
          <p:nvPr/>
        </p:nvGrpSpPr>
        <p:grpSpPr>
          <a:xfrm>
            <a:off x="399809" y="1383908"/>
            <a:ext cx="9404020" cy="4482123"/>
            <a:chOff x="399809" y="1247428"/>
            <a:chExt cx="9404020" cy="4482123"/>
          </a:xfrm>
        </p:grpSpPr>
        <p:sp>
          <p:nvSpPr>
            <p:cNvPr id="14" name="Crida rectangular 13"/>
            <p:cNvSpPr/>
            <p:nvPr/>
          </p:nvSpPr>
          <p:spPr bwMode="auto">
            <a:xfrm>
              <a:off x="399809" y="2364302"/>
              <a:ext cx="2448271" cy="1691437"/>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100" dirty="0">
                  <a:solidFill>
                    <a:schemeClr val="tx1"/>
                  </a:solidFill>
                  <a:latin typeface="Arial" panose="020B0604020202020204" pitchFamily="34" charset="0"/>
                  <a:cs typeface="Arial" panose="020B0604020202020204" pitchFamily="34" charset="0"/>
                </a:rPr>
                <a:t>Planificar la Demanda</a:t>
              </a:r>
            </a:p>
            <a:p>
              <a:pPr algn="just"/>
              <a:r>
                <a:rPr lang="ca-ES" sz="1100" b="0" dirty="0" smtClean="0">
                  <a:solidFill>
                    <a:schemeClr val="tx1"/>
                  </a:solidFill>
                  <a:latin typeface="Arial" panose="020B0604020202020204" pitchFamily="34" charset="0"/>
                  <a:cs typeface="Arial" panose="020B0604020202020204" pitchFamily="34" charset="0"/>
                </a:rPr>
                <a:t>Detectar les necessitats i iniciatives en matèria TIC dels Departaments i Entitats i elaborar el pla anual d'actuacions</a:t>
              </a:r>
              <a:endParaRPr kumimoji="0" lang="ca-ES" sz="11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30" name="Crida rectangular 29"/>
            <p:cNvSpPr/>
            <p:nvPr/>
          </p:nvSpPr>
          <p:spPr bwMode="auto">
            <a:xfrm>
              <a:off x="399809" y="1247428"/>
              <a:ext cx="9404020" cy="648072"/>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100" dirty="0">
                  <a:solidFill>
                    <a:schemeClr val="tx1"/>
                  </a:solidFill>
                  <a:latin typeface="Arial" panose="020B0604020202020204" pitchFamily="34" charset="0"/>
                  <a:cs typeface="Arial" panose="020B0604020202020204" pitchFamily="34" charset="0"/>
                </a:rPr>
                <a:t>Gestionar el seguiment i control de la demanda</a:t>
              </a:r>
            </a:p>
            <a:p>
              <a:pPr algn="just"/>
              <a:r>
                <a:rPr lang="ca-ES" sz="1100" b="0" dirty="0">
                  <a:solidFill>
                    <a:schemeClr val="tx1"/>
                  </a:solidFill>
                  <a:latin typeface="Arial" panose="020B0604020202020204" pitchFamily="34" charset="0"/>
                  <a:cs typeface="Arial" panose="020B0604020202020204" pitchFamily="34" charset="0"/>
                </a:rPr>
                <a:t>Procés que té com a objectiu fer el seguiment i el control de la demanda.</a:t>
              </a:r>
            </a:p>
          </p:txBody>
        </p:sp>
        <p:sp>
          <p:nvSpPr>
            <p:cNvPr id="3" name="Crida rectangular 2"/>
            <p:cNvSpPr/>
            <p:nvPr/>
          </p:nvSpPr>
          <p:spPr bwMode="auto">
            <a:xfrm>
              <a:off x="399809" y="4343774"/>
              <a:ext cx="2448272" cy="1368150"/>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050" dirty="0">
                  <a:solidFill>
                    <a:schemeClr val="tx1"/>
                  </a:solidFill>
                  <a:latin typeface="Arial" panose="020B0604020202020204" pitchFamily="34" charset="0"/>
                  <a:cs typeface="Arial" panose="020B0604020202020204" pitchFamily="34" charset="0"/>
                </a:rPr>
                <a:t>Gestionar Actuacions Transversals</a:t>
              </a:r>
            </a:p>
            <a:p>
              <a:pPr algn="just"/>
              <a:r>
                <a:rPr lang="ca-ES" sz="1100" b="0" dirty="0">
                  <a:solidFill>
                    <a:schemeClr val="tx1"/>
                  </a:solidFill>
                  <a:latin typeface="Arial" panose="020B0604020202020204" pitchFamily="34" charset="0"/>
                  <a:cs typeface="Arial" panose="020B0604020202020204" pitchFamily="34" charset="0"/>
                </a:rPr>
                <a:t>Procés per la gestió de la cartera d’actuacions transversals (millora contínua, transformació...), i l’agregació d’actuacions amb sinèrgies entre elles. </a:t>
              </a:r>
            </a:p>
          </p:txBody>
        </p:sp>
        <p:sp>
          <p:nvSpPr>
            <p:cNvPr id="55" name="Crida rectangular 54"/>
            <p:cNvSpPr/>
            <p:nvPr/>
          </p:nvSpPr>
          <p:spPr bwMode="auto">
            <a:xfrm>
              <a:off x="3251102" y="4343774"/>
              <a:ext cx="3881760" cy="1368150"/>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100" dirty="0">
                  <a:solidFill>
                    <a:schemeClr val="tx1"/>
                  </a:solidFill>
                  <a:latin typeface="Arial" panose="020B0604020202020204" pitchFamily="34" charset="0"/>
                  <a:cs typeface="Arial" panose="020B0604020202020204" pitchFamily="34" charset="0"/>
                </a:rPr>
                <a:t>Definir necessitat</a:t>
              </a:r>
            </a:p>
            <a:p>
              <a:pPr algn="just"/>
              <a:r>
                <a:rPr lang="ca-ES" sz="1100" b="0" dirty="0">
                  <a:solidFill>
                    <a:schemeClr val="tx1"/>
                  </a:solidFill>
                  <a:latin typeface="Arial" panose="020B0604020202020204" pitchFamily="34" charset="0"/>
                  <a:cs typeface="Arial" panose="020B0604020202020204" pitchFamily="34" charset="0"/>
                </a:rPr>
                <a:t>Portar a terme totes les accions necessàries per convertir una necessitat o iniciativa TIC en una proposta de solució valorada econòmicament</a:t>
              </a:r>
            </a:p>
          </p:txBody>
        </p:sp>
        <p:sp>
          <p:nvSpPr>
            <p:cNvPr id="39" name="Crida rectangular 38"/>
            <p:cNvSpPr/>
            <p:nvPr/>
          </p:nvSpPr>
          <p:spPr bwMode="auto">
            <a:xfrm>
              <a:off x="3251100" y="2364302"/>
              <a:ext cx="2030169" cy="1691438"/>
            </a:xfrm>
            <a:prstGeom prst="round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100" dirty="0">
                  <a:solidFill>
                    <a:schemeClr val="tx1"/>
                  </a:solidFill>
                  <a:latin typeface="Arial" panose="020B0604020202020204" pitchFamily="34" charset="0"/>
                  <a:cs typeface="Arial" panose="020B0604020202020204" pitchFamily="34" charset="0"/>
                </a:rPr>
                <a:t>Gestionar la Cartera</a:t>
              </a:r>
            </a:p>
            <a:p>
              <a:pPr algn="just"/>
              <a:r>
                <a:rPr lang="ca-ES" sz="1100" b="0" dirty="0">
                  <a:solidFill>
                    <a:schemeClr val="tx1"/>
                  </a:solidFill>
                  <a:latin typeface="Arial" panose="020B0604020202020204" pitchFamily="34" charset="0"/>
                  <a:cs typeface="Arial" panose="020B0604020202020204" pitchFamily="34" charset="0"/>
                </a:rPr>
                <a:t>Procés d'entrada de noves necessitats TIC. L'objectiu principal és analitzar la cartera de necessitats TIC de les Àrees de Negoci, prioritzar-les i establir-ne el calendari.</a:t>
              </a:r>
            </a:p>
          </p:txBody>
        </p:sp>
        <p:sp>
          <p:nvSpPr>
            <p:cNvPr id="4" name="Rectangle 3"/>
            <p:cNvSpPr/>
            <p:nvPr/>
          </p:nvSpPr>
          <p:spPr>
            <a:xfrm>
              <a:off x="5627365" y="2364302"/>
              <a:ext cx="1512168" cy="1691438"/>
            </a:xfrm>
            <a:prstGeom prst="round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just"/>
              <a:r>
                <a:rPr lang="ca-ES" sz="1100" dirty="0">
                  <a:solidFill>
                    <a:schemeClr val="tx1"/>
                  </a:solidFill>
                  <a:latin typeface="Arial" panose="020B0604020202020204" pitchFamily="34" charset="0"/>
                  <a:cs typeface="Arial" panose="020B0604020202020204" pitchFamily="34" charset="0"/>
                </a:rPr>
                <a:t>Elaborar Oferta</a:t>
              </a:r>
            </a:p>
            <a:p>
              <a:pPr algn="just"/>
              <a:r>
                <a:rPr lang="ca-ES" sz="1100" b="0" dirty="0">
                  <a:solidFill>
                    <a:schemeClr val="tx1"/>
                  </a:solidFill>
                  <a:latin typeface="Arial" panose="020B0604020202020204" pitchFamily="34" charset="0"/>
                  <a:cs typeface="Arial" panose="020B0604020202020204" pitchFamily="34" charset="0"/>
                </a:rPr>
                <a:t>Procés per obtenir un compromís en abast, temps i cost de totes les parts implicades per donar resposta a una necessitat de la Generalitat.</a:t>
              </a:r>
            </a:p>
          </p:txBody>
        </p:sp>
        <p:sp>
          <p:nvSpPr>
            <p:cNvPr id="33" name="Fletxa cap avall 32"/>
            <p:cNvSpPr/>
            <p:nvPr/>
          </p:nvSpPr>
          <p:spPr bwMode="auto">
            <a:xfrm>
              <a:off x="730821"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34" name="Fletxa cap avall 33"/>
            <p:cNvSpPr/>
            <p:nvPr/>
          </p:nvSpPr>
          <p:spPr bwMode="auto">
            <a:xfrm rot="10800000">
              <a:off x="2170981"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35" name="Fletxa cap avall 34"/>
            <p:cNvSpPr/>
            <p:nvPr/>
          </p:nvSpPr>
          <p:spPr bwMode="auto">
            <a:xfrm rot="5400000">
              <a:off x="2864759" y="2606142"/>
              <a:ext cx="360040" cy="393396"/>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36" name="Fletxa cap avall 35"/>
            <p:cNvSpPr/>
            <p:nvPr/>
          </p:nvSpPr>
          <p:spPr bwMode="auto">
            <a:xfrm rot="16200000">
              <a:off x="2864759" y="3625391"/>
              <a:ext cx="360040" cy="393396"/>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37" name="Fletxa cap avall 36"/>
            <p:cNvSpPr/>
            <p:nvPr/>
          </p:nvSpPr>
          <p:spPr bwMode="auto">
            <a:xfrm>
              <a:off x="3611141"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38" name="Fletxa cap avall 37"/>
            <p:cNvSpPr/>
            <p:nvPr/>
          </p:nvSpPr>
          <p:spPr bwMode="auto">
            <a:xfrm rot="10800000">
              <a:off x="4619254"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0" name="Fletxa cap avall 39"/>
            <p:cNvSpPr/>
            <p:nvPr/>
          </p:nvSpPr>
          <p:spPr bwMode="auto">
            <a:xfrm>
              <a:off x="5771380"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1" name="Fletxa cap avall 40"/>
            <p:cNvSpPr/>
            <p:nvPr/>
          </p:nvSpPr>
          <p:spPr bwMode="auto">
            <a:xfrm rot="10800000">
              <a:off x="6707486" y="4055740"/>
              <a:ext cx="360040" cy="28803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2" name="Fletxa cap avall 41"/>
            <p:cNvSpPr/>
            <p:nvPr/>
          </p:nvSpPr>
          <p:spPr bwMode="auto">
            <a:xfrm rot="16200000">
              <a:off x="5281570" y="3061873"/>
              <a:ext cx="360040" cy="331549"/>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3" name="Fletxa cap avall 42"/>
            <p:cNvSpPr/>
            <p:nvPr/>
          </p:nvSpPr>
          <p:spPr bwMode="auto">
            <a:xfrm rot="16200000">
              <a:off x="7100195" y="3052674"/>
              <a:ext cx="360040" cy="294706"/>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4" name="Fletxa cap avall 43"/>
            <p:cNvSpPr/>
            <p:nvPr/>
          </p:nvSpPr>
          <p:spPr bwMode="auto">
            <a:xfrm rot="16200000">
              <a:off x="8524925" y="3051717"/>
              <a:ext cx="360040" cy="294706"/>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6" name="Fletxa cap avall 45"/>
            <p:cNvSpPr/>
            <p:nvPr/>
          </p:nvSpPr>
          <p:spPr bwMode="auto">
            <a:xfrm rot="10800000">
              <a:off x="9158039" y="1895500"/>
              <a:ext cx="360040" cy="46880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51" name="Fletxa cap avall 50"/>
            <p:cNvSpPr/>
            <p:nvPr/>
          </p:nvSpPr>
          <p:spPr bwMode="auto">
            <a:xfrm rot="10800000">
              <a:off x="7788746" y="1895500"/>
              <a:ext cx="360040" cy="46880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52" name="Fletxa cap avall 51"/>
            <p:cNvSpPr/>
            <p:nvPr/>
          </p:nvSpPr>
          <p:spPr bwMode="auto">
            <a:xfrm rot="10800000">
              <a:off x="6203429" y="1895500"/>
              <a:ext cx="360040" cy="46880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53" name="Fletxa cap avall 52"/>
            <p:cNvSpPr/>
            <p:nvPr/>
          </p:nvSpPr>
          <p:spPr bwMode="auto">
            <a:xfrm rot="10800000">
              <a:off x="4091382" y="1895500"/>
              <a:ext cx="360040" cy="46880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54" name="Fletxa cap avall 53"/>
            <p:cNvSpPr/>
            <p:nvPr/>
          </p:nvSpPr>
          <p:spPr bwMode="auto">
            <a:xfrm rot="10800000">
              <a:off x="1450901" y="1895500"/>
              <a:ext cx="360040" cy="468802"/>
            </a:xfrm>
            <a:prstGeom prst="downArrow">
              <a:avLst>
                <a:gd name="adj1" fmla="val 50000"/>
                <a:gd name="adj2" fmla="val 50220"/>
              </a:avLst>
            </a:prstGeom>
            <a:solidFill>
              <a:srgbClr val="D5B9B9"/>
            </a:solidFill>
            <a:ln w="19050" cap="flat" cmpd="sng" algn="ctr">
              <a:noFill/>
              <a:prstDash val="solid"/>
              <a:round/>
              <a:headEnd type="none" w="med" len="med"/>
              <a:tailEnd type="none" w="med" len="med"/>
            </a:ln>
            <a:effectLst/>
            <a:extLst/>
          </p:spPr>
          <p:txBody>
            <a:bodyPr vert="horz" lIns="0" tIns="0" rIns="0" bIns="0" anchorCtr="1"/>
            <a:lstStyle/>
            <a:p>
              <a:pPr marL="176213" indent="-176213" eaLnBrk="0" hangingPunct="0"/>
              <a:endParaRPr lang="ca-ES" sz="1400" kern="0">
                <a:solidFill>
                  <a:schemeClr val="bg1"/>
                </a:solidFill>
                <a:latin typeface="+mj-lt"/>
                <a:ea typeface="Tahoma" pitchFamily="34" charset="0"/>
                <a:cs typeface="Tahoma" pitchFamily="34" charset="0"/>
              </a:endParaRPr>
            </a:p>
          </p:txBody>
        </p:sp>
        <p:sp>
          <p:nvSpPr>
            <p:cNvPr id="45" name="Rectangle 3"/>
            <p:cNvSpPr/>
            <p:nvPr/>
          </p:nvSpPr>
          <p:spPr>
            <a:xfrm>
              <a:off x="7427565" y="2364302"/>
              <a:ext cx="1097310" cy="3347622"/>
            </a:xfrm>
            <a:prstGeom prst="roundRect">
              <a:avLst/>
            </a:prstGeom>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100" dirty="0"/>
                <a:t>Gestionar la </a:t>
              </a:r>
              <a:r>
                <a:rPr lang="ca-ES" sz="1100" dirty="0" smtClean="0"/>
                <a:t>Formalització</a:t>
              </a:r>
              <a:endParaRPr lang="ca-ES" sz="1100" dirty="0"/>
            </a:p>
          </p:txBody>
        </p:sp>
        <p:sp>
          <p:nvSpPr>
            <p:cNvPr id="47" name="Rectangle 3"/>
            <p:cNvSpPr/>
            <p:nvPr/>
          </p:nvSpPr>
          <p:spPr>
            <a:xfrm>
              <a:off x="8861823" y="2381929"/>
              <a:ext cx="942006" cy="3347622"/>
            </a:xfrm>
            <a:prstGeom prst="roundRect">
              <a:avLst/>
            </a:prstGeom>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100" dirty="0"/>
                <a:t>Gestionar el Projecte</a:t>
              </a:r>
            </a:p>
          </p:txBody>
        </p:sp>
      </p:grpSp>
    </p:spTree>
    <p:extLst>
      <p:ext uri="{BB962C8B-B14F-4D97-AF65-F5344CB8AC3E}">
        <p14:creationId xmlns:p14="http://schemas.microsoft.com/office/powerpoint/2010/main" val="3301643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3.2.3 </a:t>
            </a:r>
            <a:r>
              <a:rPr lang="es-ES" sz="1600" dirty="0" err="1">
                <a:solidFill>
                  <a:schemeClr val="bg2">
                    <a:lumMod val="50000"/>
                  </a:schemeClr>
                </a:solidFill>
              </a:rPr>
              <a:t>Valoració</a:t>
            </a:r>
            <a:r>
              <a:rPr lang="es-ES" sz="1600" dirty="0">
                <a:solidFill>
                  <a:schemeClr val="bg2">
                    <a:lumMod val="50000"/>
                  </a:schemeClr>
                </a:solidFill>
              </a:rPr>
              <a:t> de la </a:t>
            </a:r>
            <a:r>
              <a:rPr lang="es-ES" sz="1600" dirty="0" smtClean="0">
                <a:solidFill>
                  <a:schemeClr val="bg2">
                    <a:lumMod val="50000"/>
                  </a:schemeClr>
                </a:solidFill>
              </a:rPr>
              <a:t>idea</a:t>
            </a:r>
            <a:endParaRPr lang="ca-ES" sz="1600" dirty="0">
              <a:solidFill>
                <a:schemeClr val="bg2">
                  <a:lumMod val="50000"/>
                </a:schemeClr>
              </a:solidFill>
            </a:endParaRPr>
          </a:p>
        </p:txBody>
      </p:sp>
      <p:grpSp>
        <p:nvGrpSpPr>
          <p:cNvPr id="13" name="Group 974"/>
          <p:cNvGrpSpPr/>
          <p:nvPr/>
        </p:nvGrpSpPr>
        <p:grpSpPr>
          <a:xfrm>
            <a:off x="9016007" y="1052222"/>
            <a:ext cx="370285" cy="357626"/>
            <a:chOff x="6739212" y="4562603"/>
            <a:chExt cx="240641" cy="232414"/>
          </a:xfrm>
          <a:solidFill>
            <a:schemeClr val="tx1"/>
          </a:solidFill>
        </p:grpSpPr>
        <p:sp>
          <p:nvSpPr>
            <p:cNvPr id="14"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5"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6"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4" name="Oval 23"/>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1" name="TextBox 20"/>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responsable de solucions</a:t>
            </a:r>
            <a:endParaRPr lang="ca-ES" sz="1600" dirty="0">
              <a:solidFill>
                <a:schemeClr val="bg2">
                  <a:lumMod val="75000"/>
                </a:schemeClr>
              </a:solidFill>
            </a:endParaRPr>
          </a:p>
        </p:txBody>
      </p:sp>
      <p:pic>
        <p:nvPicPr>
          <p:cNvPr id="2" name="Imagen 1"/>
          <p:cNvPicPr>
            <a:picLocks noChangeAspect="1"/>
          </p:cNvPicPr>
          <p:nvPr/>
        </p:nvPicPr>
        <p:blipFill>
          <a:blip r:embed="rId2"/>
          <a:stretch>
            <a:fillRect/>
          </a:stretch>
        </p:blipFill>
        <p:spPr>
          <a:xfrm>
            <a:off x="1133341" y="1651596"/>
            <a:ext cx="7340957" cy="4628553"/>
          </a:xfrm>
          <a:prstGeom prst="rect">
            <a:avLst/>
          </a:prstGeom>
        </p:spPr>
      </p:pic>
      <p:pic>
        <p:nvPicPr>
          <p:cNvPr id="3" name="Imagen 2"/>
          <p:cNvPicPr>
            <a:picLocks noChangeAspect="1"/>
          </p:cNvPicPr>
          <p:nvPr/>
        </p:nvPicPr>
        <p:blipFill>
          <a:blip r:embed="rId3"/>
          <a:stretch>
            <a:fillRect/>
          </a:stretch>
        </p:blipFill>
        <p:spPr>
          <a:xfrm>
            <a:off x="8474400" y="172800"/>
            <a:ext cx="914479" cy="621846"/>
          </a:xfrm>
          <a:prstGeom prst="rect">
            <a:avLst/>
          </a:prstGeom>
          <a:ln w="12700">
            <a:solidFill>
              <a:schemeClr val="tx1"/>
            </a:solidFill>
          </a:ln>
        </p:spPr>
      </p:pic>
    </p:spTree>
    <p:extLst>
      <p:ext uri="{BB962C8B-B14F-4D97-AF65-F5344CB8AC3E}">
        <p14:creationId xmlns:p14="http://schemas.microsoft.com/office/powerpoint/2010/main" val="393317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smtClean="0">
                <a:solidFill>
                  <a:schemeClr val="bg2">
                    <a:lumMod val="50000"/>
                  </a:schemeClr>
                </a:solidFill>
              </a:rPr>
              <a:t>3.2.3 Valoració de la idea</a:t>
            </a:r>
            <a:endParaRPr lang="ca-ES" sz="1600" dirty="0">
              <a:solidFill>
                <a:schemeClr val="bg2">
                  <a:lumMod val="50000"/>
                </a:schemeClr>
              </a:solidFill>
            </a:endParaRPr>
          </a:p>
        </p:txBody>
      </p:sp>
      <p:grpSp>
        <p:nvGrpSpPr>
          <p:cNvPr id="13" name="Group 974"/>
          <p:cNvGrpSpPr/>
          <p:nvPr/>
        </p:nvGrpSpPr>
        <p:grpSpPr>
          <a:xfrm>
            <a:off x="9016007" y="1052222"/>
            <a:ext cx="370285" cy="357626"/>
            <a:chOff x="6739212" y="4562603"/>
            <a:chExt cx="240641" cy="232414"/>
          </a:xfrm>
          <a:solidFill>
            <a:schemeClr val="tx1"/>
          </a:solidFill>
        </p:grpSpPr>
        <p:sp>
          <p:nvSpPr>
            <p:cNvPr id="14"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5"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6"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4" name="Oval 23"/>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1" name="TextBox 20"/>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responsable de solucions (1/3)</a:t>
            </a:r>
            <a:endParaRPr lang="ca-ES" sz="1600" dirty="0">
              <a:solidFill>
                <a:schemeClr val="bg2">
                  <a:lumMod val="75000"/>
                </a:schemeClr>
              </a:solidFill>
            </a:endParaRPr>
          </a:p>
        </p:txBody>
      </p:sp>
      <p:sp>
        <p:nvSpPr>
          <p:cNvPr id="17" name="TextBox 11"/>
          <p:cNvSpPr txBox="1"/>
          <p:nvPr/>
        </p:nvSpPr>
        <p:spPr>
          <a:xfrm>
            <a:off x="4895079" y="1656509"/>
            <a:ext cx="4242774" cy="1125738"/>
          </a:xfrm>
          <a:prstGeom prst="rect">
            <a:avLst/>
          </a:prstGeom>
          <a:noFill/>
          <a:ln>
            <a:solidFill>
              <a:schemeClr val="accent1"/>
            </a:solidFill>
          </a:ln>
        </p:spPr>
        <p:txBody>
          <a:bodyPr wrap="square" rtlCol="0" anchor="ctr">
            <a:noAutofit/>
          </a:bodyPr>
          <a:lstStyle/>
          <a:p>
            <a:pPr algn="just"/>
            <a:r>
              <a:rPr lang="ca-ES" sz="1200" b="0" dirty="0" smtClean="0">
                <a:latin typeface="+mn-lt"/>
              </a:rPr>
              <a:t>Si no necessitem valoració del proveïdor, el responsable de solucions es troba un </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sol·licitant l’estimació inicial de la idea. </a:t>
            </a:r>
            <a:r>
              <a:rPr lang="ca-ES" sz="1200" dirty="0" smtClean="0">
                <a:latin typeface="+mn-lt"/>
              </a:rPr>
              <a:t>Aquesta estimació inicial no serà observada pel proveïdor</a:t>
            </a:r>
            <a:r>
              <a:rPr lang="ca-ES" sz="1200" b="0" dirty="0" smtClean="0">
                <a:latin typeface="+mn-lt"/>
              </a:rPr>
              <a:t>.</a:t>
            </a:r>
          </a:p>
          <a:p>
            <a:pPr marL="228600" indent="-228600" algn="just">
              <a:buFont typeface="+mj-lt"/>
              <a:buAutoNum type="arabicPeriod"/>
            </a:pPr>
            <a:r>
              <a:rPr lang="ca-ES" sz="1200" b="0" dirty="0" smtClean="0">
                <a:latin typeface="+mn-lt"/>
              </a:rPr>
              <a:t>Clicar a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a:t>
            </a:r>
          </a:p>
        </p:txBody>
      </p:sp>
      <p:sp>
        <p:nvSpPr>
          <p:cNvPr id="18" name="Isosceles Triangle 5"/>
          <p:cNvSpPr/>
          <p:nvPr/>
        </p:nvSpPr>
        <p:spPr bwMode="auto">
          <a:xfrm rot="5400000">
            <a:off x="4325038" y="21279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TextBox 11"/>
          <p:cNvSpPr txBox="1"/>
          <p:nvPr/>
        </p:nvSpPr>
        <p:spPr>
          <a:xfrm>
            <a:off x="4143551" y="3110496"/>
            <a:ext cx="4994302"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2"/>
            </a:pPr>
            <a:r>
              <a:rPr lang="ca-ES" sz="1200" b="0" dirty="0" smtClean="0">
                <a:latin typeface="+mn-lt"/>
              </a:rPr>
              <a:t>Al detall de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clicar sobre l’objecte </a:t>
            </a:r>
            <a:r>
              <a:rPr lang="ca-ES" sz="1200" b="0" i="1" dirty="0" smtClean="0">
                <a:latin typeface="+mn-lt"/>
              </a:rPr>
              <a:t>idea.</a:t>
            </a:r>
          </a:p>
        </p:txBody>
      </p:sp>
      <p:sp>
        <p:nvSpPr>
          <p:cNvPr id="20" name="Isosceles Triangle 5"/>
          <p:cNvSpPr/>
          <p:nvPr/>
        </p:nvSpPr>
        <p:spPr bwMode="auto">
          <a:xfrm rot="5400000">
            <a:off x="3697574" y="332283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656508"/>
            <a:ext cx="3387902" cy="109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2849263"/>
            <a:ext cx="2881992" cy="109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4079274"/>
            <a:ext cx="2438401" cy="108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11"/>
          <p:cNvSpPr txBox="1"/>
          <p:nvPr/>
        </p:nvSpPr>
        <p:spPr>
          <a:xfrm>
            <a:off x="3817755" y="4330621"/>
            <a:ext cx="5320097"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3"/>
            </a:pPr>
            <a:r>
              <a:rPr lang="ca-ES" sz="1200" b="0" dirty="0" smtClean="0">
                <a:latin typeface="+mn-lt"/>
              </a:rPr>
              <a:t>Clicar sobre </a:t>
            </a:r>
            <a:r>
              <a:rPr lang="ca-ES" sz="1200" b="0" i="1" dirty="0" err="1" smtClean="0">
                <a:latin typeface="+mn-lt"/>
              </a:rPr>
              <a:t>Proposals</a:t>
            </a:r>
            <a:endParaRPr lang="ca-ES" sz="1200" b="0" i="1" dirty="0" smtClean="0">
              <a:latin typeface="+mn-lt"/>
            </a:endParaRPr>
          </a:p>
        </p:txBody>
      </p:sp>
      <p:sp>
        <p:nvSpPr>
          <p:cNvPr id="30" name="Isosceles Triangle 5"/>
          <p:cNvSpPr/>
          <p:nvPr/>
        </p:nvSpPr>
        <p:spPr bwMode="auto">
          <a:xfrm rot="5400000">
            <a:off x="3371779" y="454295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TextBox 11"/>
          <p:cNvSpPr txBox="1"/>
          <p:nvPr/>
        </p:nvSpPr>
        <p:spPr>
          <a:xfrm>
            <a:off x="5814250" y="5619641"/>
            <a:ext cx="3323604"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4"/>
            </a:pPr>
            <a:r>
              <a:rPr lang="ca-ES" sz="1200" b="0" dirty="0" smtClean="0">
                <a:latin typeface="+mn-lt"/>
              </a:rPr>
              <a:t>Clicar sobre </a:t>
            </a:r>
            <a:r>
              <a:rPr lang="ca-ES" sz="1200" b="0" i="1" dirty="0" smtClean="0">
                <a:latin typeface="+mn-lt"/>
              </a:rPr>
              <a:t>New </a:t>
            </a:r>
            <a:r>
              <a:rPr lang="ca-ES" sz="1200" b="0" dirty="0" smtClean="0">
                <a:latin typeface="+mn-lt"/>
              </a:rPr>
              <a:t>per crear una nova proposta</a:t>
            </a:r>
            <a:endParaRPr lang="ca-ES" sz="1200" b="0" i="1" dirty="0" smtClean="0">
              <a:latin typeface="+mn-lt"/>
            </a:endParaRPr>
          </a:p>
        </p:txBody>
      </p:sp>
      <p:sp>
        <p:nvSpPr>
          <p:cNvPr id="32" name="Isosceles Triangle 5"/>
          <p:cNvSpPr/>
          <p:nvPr/>
        </p:nvSpPr>
        <p:spPr bwMode="auto">
          <a:xfrm rot="5400000">
            <a:off x="5368273" y="583197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Rectangle 32"/>
          <p:cNvSpPr/>
          <p:nvPr/>
        </p:nvSpPr>
        <p:spPr bwMode="auto">
          <a:xfrm>
            <a:off x="2062964" y="3698122"/>
            <a:ext cx="156541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Oval 33"/>
          <p:cNvSpPr/>
          <p:nvPr/>
        </p:nvSpPr>
        <p:spPr bwMode="auto">
          <a:xfrm>
            <a:off x="1601362" y="357943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sp>
        <p:nvSpPr>
          <p:cNvPr id="35" name="Rectangle 34"/>
          <p:cNvSpPr/>
          <p:nvPr/>
        </p:nvSpPr>
        <p:spPr bwMode="auto">
          <a:xfrm>
            <a:off x="1750782" y="4939027"/>
            <a:ext cx="51616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1361565" y="484112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grpSp>
        <p:nvGrpSpPr>
          <p:cNvPr id="37" name="Group 36"/>
          <p:cNvGrpSpPr/>
          <p:nvPr/>
        </p:nvGrpSpPr>
        <p:grpSpPr>
          <a:xfrm>
            <a:off x="755650" y="5286432"/>
            <a:ext cx="3749535" cy="1049097"/>
            <a:chOff x="755650" y="5286432"/>
            <a:chExt cx="4439806" cy="1242231"/>
          </a:xfrm>
        </p:grpSpPr>
        <p:pic>
          <p:nvPicPr>
            <p:cNvPr id="38"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650" y="5286432"/>
              <a:ext cx="4439806" cy="124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bwMode="auto">
            <a:xfrm>
              <a:off x="885136" y="6195453"/>
              <a:ext cx="47528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0" name="Oval 39"/>
          <p:cNvSpPr/>
          <p:nvPr/>
        </p:nvSpPr>
        <p:spPr bwMode="auto">
          <a:xfrm>
            <a:off x="468209" y="586895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41" name="Rectangle 40"/>
          <p:cNvSpPr/>
          <p:nvPr/>
        </p:nvSpPr>
        <p:spPr bwMode="auto">
          <a:xfrm>
            <a:off x="722267" y="2504201"/>
            <a:ext cx="2915373" cy="2780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2" name="Oval 41"/>
          <p:cNvSpPr/>
          <p:nvPr/>
        </p:nvSpPr>
        <p:spPr bwMode="auto">
          <a:xfrm>
            <a:off x="333051" y="244554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Tree>
    <p:extLst>
      <p:ext uri="{BB962C8B-B14F-4D97-AF65-F5344CB8AC3E}">
        <p14:creationId xmlns:p14="http://schemas.microsoft.com/office/powerpoint/2010/main" val="20446002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smtClean="0">
                <a:solidFill>
                  <a:schemeClr val="bg2">
                    <a:lumMod val="50000"/>
                  </a:schemeClr>
                </a:solidFill>
              </a:rPr>
              <a:t>3.2.3 Valoració de la idea</a:t>
            </a:r>
            <a:endParaRPr lang="ca-ES" sz="1600" dirty="0">
              <a:solidFill>
                <a:schemeClr val="bg2">
                  <a:lumMod val="50000"/>
                </a:schemeClr>
              </a:solidFill>
            </a:endParaRPr>
          </a:p>
        </p:txBody>
      </p:sp>
      <p:grpSp>
        <p:nvGrpSpPr>
          <p:cNvPr id="13" name="Group 974"/>
          <p:cNvGrpSpPr/>
          <p:nvPr/>
        </p:nvGrpSpPr>
        <p:grpSpPr>
          <a:xfrm>
            <a:off x="9016007" y="1052222"/>
            <a:ext cx="370285" cy="357626"/>
            <a:chOff x="6739212" y="4562603"/>
            <a:chExt cx="240641" cy="232414"/>
          </a:xfrm>
          <a:solidFill>
            <a:schemeClr val="tx1"/>
          </a:solidFill>
        </p:grpSpPr>
        <p:sp>
          <p:nvSpPr>
            <p:cNvPr id="14"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5"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6"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4" name="Oval 23"/>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1" name="TextBox 20"/>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responsable de solucions (2/3)</a:t>
            </a:r>
            <a:endParaRPr lang="ca-ES" sz="1600" dirty="0">
              <a:solidFill>
                <a:schemeClr val="bg2">
                  <a:lumMod val="75000"/>
                </a:schemeClr>
              </a:solidFill>
            </a:endParaRPr>
          </a:p>
        </p:txBody>
      </p:sp>
      <p:pic>
        <p:nvPicPr>
          <p:cNvPr id="43"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28650" y="1788456"/>
            <a:ext cx="6355178" cy="226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11"/>
          <p:cNvSpPr txBox="1"/>
          <p:nvPr/>
        </p:nvSpPr>
        <p:spPr>
          <a:xfrm>
            <a:off x="1979998" y="4290111"/>
            <a:ext cx="4224530" cy="1628091"/>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5"/>
            </a:pPr>
            <a:r>
              <a:rPr lang="ca-ES" sz="1200" b="0" dirty="0" smtClean="0">
                <a:latin typeface="+mn-lt"/>
              </a:rPr>
              <a:t>Indicar un nom (per exemple: </a:t>
            </a:r>
            <a:r>
              <a:rPr lang="ca-ES" sz="1200" b="0" i="1" dirty="0" smtClean="0">
                <a:latin typeface="+mn-lt"/>
              </a:rPr>
              <a:t>Estimació inicial </a:t>
            </a:r>
            <a:r>
              <a:rPr lang="ca-ES" sz="1200" b="0" dirty="0" smtClean="0">
                <a:latin typeface="+mn-lt"/>
              </a:rPr>
              <a:t>)</a:t>
            </a:r>
          </a:p>
          <a:p>
            <a:pPr marL="228600" indent="-228600" algn="just">
              <a:buFont typeface="+mj-lt"/>
              <a:buAutoNum type="arabicPeriod" startAt="5"/>
            </a:pPr>
            <a:r>
              <a:rPr lang="ca-ES" sz="1200" b="0" dirty="0" smtClean="0">
                <a:latin typeface="+mn-lt"/>
              </a:rPr>
              <a:t>Indicar el proveïdor que fa la valoració</a:t>
            </a:r>
          </a:p>
          <a:p>
            <a:pPr marL="228600" indent="-228600" algn="just">
              <a:buFont typeface="+mj-lt"/>
              <a:buAutoNum type="arabicPeriod" startAt="5"/>
            </a:pPr>
            <a:r>
              <a:rPr lang="ca-ES" sz="1200" b="0" dirty="0" smtClean="0">
                <a:latin typeface="+mn-lt"/>
              </a:rPr>
              <a:t>Indicar el tipus de proposta </a:t>
            </a:r>
            <a:r>
              <a:rPr lang="ca-ES" sz="1200" dirty="0" err="1" smtClean="0">
                <a:latin typeface="+mn-lt"/>
              </a:rPr>
              <a:t>Valoración</a:t>
            </a:r>
            <a:r>
              <a:rPr lang="ca-ES" sz="1200" dirty="0" smtClean="0">
                <a:latin typeface="+mn-lt"/>
              </a:rPr>
              <a:t> inicial</a:t>
            </a:r>
          </a:p>
          <a:p>
            <a:pPr marL="228600" indent="-228600" algn="just">
              <a:buFont typeface="+mj-lt"/>
              <a:buAutoNum type="arabicPeriod" startAt="5"/>
            </a:pPr>
            <a:r>
              <a:rPr lang="ca-ES" sz="1200" b="0" dirty="0" smtClean="0">
                <a:latin typeface="+mn-lt"/>
              </a:rPr>
              <a:t>Indicar tota la informació de la valoració (</a:t>
            </a:r>
            <a:r>
              <a:rPr lang="ca-ES" sz="1200" dirty="0" smtClean="0">
                <a:latin typeface="+mn-lt"/>
              </a:rPr>
              <a:t>punts g-j</a:t>
            </a:r>
            <a:r>
              <a:rPr lang="ca-ES" sz="1200" b="0" dirty="0" smtClean="0">
                <a:latin typeface="+mn-lt"/>
              </a:rPr>
              <a:t>)</a:t>
            </a:r>
          </a:p>
          <a:p>
            <a:pPr marL="228600" indent="-228600" algn="just">
              <a:buFont typeface="+mj-lt"/>
              <a:buAutoNum type="arabicPeriod" startAt="5"/>
            </a:pPr>
            <a:r>
              <a:rPr lang="ca-ES" sz="1200" b="0" dirty="0" smtClean="0">
                <a:latin typeface="+mn-lt"/>
              </a:rPr>
              <a:t>Clicar </a:t>
            </a:r>
            <a:r>
              <a:rPr lang="ca-ES" sz="1200" b="0" i="1" dirty="0" err="1" smtClean="0">
                <a:latin typeface="+mn-lt"/>
              </a:rPr>
              <a:t>Save</a:t>
            </a:r>
            <a:r>
              <a:rPr lang="ca-ES" sz="1200" b="0" dirty="0" smtClean="0">
                <a:latin typeface="+mn-lt"/>
              </a:rPr>
              <a:t> </a:t>
            </a:r>
            <a:r>
              <a:rPr lang="ca-ES" sz="1200" b="0" dirty="0" err="1" smtClean="0">
                <a:latin typeface="+mn-lt"/>
              </a:rPr>
              <a:t>And</a:t>
            </a:r>
            <a:r>
              <a:rPr lang="ca-ES" sz="1200" b="0" dirty="0" smtClean="0">
                <a:latin typeface="+mn-lt"/>
              </a:rPr>
              <a:t> </a:t>
            </a:r>
            <a:r>
              <a:rPr lang="ca-ES" sz="1200" b="0" dirty="0" err="1" smtClean="0">
                <a:latin typeface="+mn-lt"/>
              </a:rPr>
              <a:t>Return</a:t>
            </a:r>
            <a:endParaRPr lang="ca-ES" sz="1200" dirty="0" smtClean="0">
              <a:solidFill>
                <a:srgbClr val="FF0000"/>
              </a:solidFill>
              <a:latin typeface="+mn-lt"/>
            </a:endParaRPr>
          </a:p>
        </p:txBody>
      </p:sp>
      <p:sp>
        <p:nvSpPr>
          <p:cNvPr id="45" name="Isosceles Triangle 5"/>
          <p:cNvSpPr/>
          <p:nvPr/>
        </p:nvSpPr>
        <p:spPr bwMode="auto">
          <a:xfrm rot="10800000">
            <a:off x="3911463" y="40962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6" name="TextBox 11"/>
          <p:cNvSpPr txBox="1"/>
          <p:nvPr/>
        </p:nvSpPr>
        <p:spPr>
          <a:xfrm>
            <a:off x="7241818" y="1788457"/>
            <a:ext cx="2494001" cy="4332944"/>
          </a:xfrm>
          <a:prstGeom prst="rect">
            <a:avLst/>
          </a:prstGeom>
          <a:noFill/>
          <a:ln>
            <a:solidFill>
              <a:schemeClr val="accent1"/>
            </a:solidFill>
          </a:ln>
        </p:spPr>
        <p:txBody>
          <a:bodyPr wrap="square" lIns="72000" rIns="72000" rtlCol="0" anchor="ctr">
            <a:noAutofit/>
          </a:bodyPr>
          <a:lstStyle/>
          <a:p>
            <a:pPr algn="just"/>
            <a:r>
              <a:rPr lang="ca-ES" sz="1200" b="0" dirty="0" smtClean="0">
                <a:latin typeface="+mn-lt"/>
              </a:rPr>
              <a:t>Camps a omplir:</a:t>
            </a:r>
          </a:p>
          <a:p>
            <a:pPr marL="228600" indent="-228600" algn="just">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títol</a:t>
            </a:r>
          </a:p>
          <a:p>
            <a:pPr marL="228600" indent="-228600" algn="just">
              <a:buFont typeface="+mj-lt"/>
              <a:buAutoNum type="alphaLcParenR"/>
            </a:pPr>
            <a:r>
              <a:rPr lang="ca-ES" sz="1200" b="0" dirty="0" err="1" smtClean="0">
                <a:latin typeface="+mn-lt"/>
              </a:rPr>
              <a:t>Objective</a:t>
            </a:r>
            <a:r>
              <a:rPr lang="ca-ES" sz="1200" b="0" dirty="0" smtClean="0">
                <a:latin typeface="+mn-lt"/>
              </a:rPr>
              <a:t>: objectiu</a:t>
            </a:r>
          </a:p>
          <a:p>
            <a:pPr marL="228600" indent="-228600" algn="just">
              <a:buFont typeface="+mj-lt"/>
              <a:buAutoNum type="alphaLcParenR"/>
            </a:pPr>
            <a:r>
              <a:rPr lang="ca-ES" sz="1200" b="0" i="1" dirty="0" err="1" smtClean="0">
                <a:latin typeface="+mn-lt"/>
              </a:rPr>
              <a:t>Supplier</a:t>
            </a:r>
            <a:r>
              <a:rPr lang="ca-ES" sz="1200" b="0" dirty="0" smtClean="0">
                <a:latin typeface="+mn-lt"/>
              </a:rPr>
              <a:t>: proveïdor</a:t>
            </a:r>
          </a:p>
          <a:p>
            <a:pPr marL="228600" indent="-228600" algn="just">
              <a:buFont typeface="+mj-lt"/>
              <a:buAutoNum type="alphaLcParenR"/>
            </a:pPr>
            <a:r>
              <a:rPr lang="ca-ES" sz="1200" b="0" i="1" dirty="0" err="1" smtClean="0">
                <a:latin typeface="+mn-lt"/>
              </a:rPr>
              <a:t>Documentation</a:t>
            </a:r>
            <a:r>
              <a:rPr lang="ca-ES" sz="1200" b="0" dirty="0" smtClean="0">
                <a:latin typeface="+mn-lt"/>
              </a:rPr>
              <a:t>: annexar  documents</a:t>
            </a:r>
            <a:r>
              <a:rPr lang="ca-ES" sz="1200" b="0" i="1" dirty="0" smtClean="0">
                <a:latin typeface="+mn-lt"/>
              </a:rPr>
              <a:t>. Recomanat només per propostes formals i client</a:t>
            </a:r>
          </a:p>
          <a:p>
            <a:pPr marL="228600" indent="-228600" algn="just">
              <a:buFont typeface="+mj-lt"/>
              <a:buAutoNum type="alphaLcParenR"/>
            </a:pPr>
            <a:r>
              <a:rPr lang="ca-ES" sz="1200" b="0" i="1" dirty="0" err="1" smtClean="0">
                <a:latin typeface="+mn-lt"/>
              </a:rPr>
              <a:t>Active</a:t>
            </a:r>
            <a:r>
              <a:rPr lang="ca-ES" sz="1200" b="0" dirty="0" smtClean="0">
                <a:latin typeface="+mn-lt"/>
              </a:rPr>
              <a:t>: actiu si és la valoració en vigor.</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Type</a:t>
            </a:r>
            <a:r>
              <a:rPr lang="ca-ES" sz="1200" b="0" i="1" dirty="0" smtClean="0">
                <a:latin typeface="+mn-lt"/>
              </a:rPr>
              <a:t>: indicar si és valoració inicial, oferta final o oferta a client (només CTTI)</a:t>
            </a:r>
          </a:p>
          <a:p>
            <a:pPr marL="228600" indent="-228600" algn="just">
              <a:buFont typeface="+mj-lt"/>
              <a:buAutoNum type="alphaLcParenR"/>
            </a:pPr>
            <a:r>
              <a:rPr lang="ca-ES" sz="1200" b="0" i="1" dirty="0" err="1" smtClean="0">
                <a:latin typeface="+mn-lt"/>
              </a:rPr>
              <a:t>Value</a:t>
            </a:r>
            <a:r>
              <a:rPr lang="ca-ES" sz="1200" b="0" dirty="0" smtClean="0">
                <a:latin typeface="+mn-lt"/>
              </a:rPr>
              <a:t>: import</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Effort</a:t>
            </a:r>
            <a:r>
              <a:rPr lang="ca-ES" sz="1200" b="0" dirty="0" smtClean="0">
                <a:latin typeface="+mn-lt"/>
              </a:rPr>
              <a:t>: esforç</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start</a:t>
            </a:r>
            <a:r>
              <a:rPr lang="ca-ES" sz="1200" b="0" i="1" dirty="0" smtClean="0">
                <a:latin typeface="+mn-lt"/>
              </a:rPr>
              <a:t> </a:t>
            </a:r>
            <a:r>
              <a:rPr lang="ca-ES" sz="1200" b="0" i="1" dirty="0" err="1" smtClean="0">
                <a:latin typeface="+mn-lt"/>
              </a:rPr>
              <a:t>date</a:t>
            </a:r>
            <a:r>
              <a:rPr lang="ca-ES" sz="1200" b="0" dirty="0" smtClean="0">
                <a:latin typeface="+mn-lt"/>
              </a:rPr>
              <a:t>: data inici (segons oferta)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finish</a:t>
            </a:r>
            <a:r>
              <a:rPr lang="ca-ES" sz="1200" b="0" i="1" dirty="0" smtClean="0">
                <a:latin typeface="+mn-lt"/>
              </a:rPr>
              <a:t> </a:t>
            </a:r>
            <a:r>
              <a:rPr lang="ca-ES" sz="1200" b="0" i="1" dirty="0" err="1" smtClean="0">
                <a:latin typeface="+mn-lt"/>
              </a:rPr>
              <a:t>date</a:t>
            </a:r>
            <a:r>
              <a:rPr lang="ca-ES" sz="1200" b="0" dirty="0" smtClean="0">
                <a:latin typeface="+mn-lt"/>
              </a:rPr>
              <a:t>: </a:t>
            </a:r>
            <a:r>
              <a:rPr lang="ca-ES" sz="1200" b="0" dirty="0"/>
              <a:t>data inici (segons oferta</a:t>
            </a:r>
            <a:r>
              <a:rPr lang="ca-ES" sz="1200" b="0" dirty="0" smtClean="0"/>
              <a:t>)</a:t>
            </a:r>
            <a:r>
              <a:rPr lang="ca-ES" sz="1200" b="0" i="1" dirty="0"/>
              <a:t> </a:t>
            </a:r>
            <a:endParaRPr lang="ca-ES" sz="1200" b="0" i="1" dirty="0" smtClean="0"/>
          </a:p>
        </p:txBody>
      </p:sp>
      <p:sp>
        <p:nvSpPr>
          <p:cNvPr id="47" name="Isosceles Triangle 5"/>
          <p:cNvSpPr/>
          <p:nvPr/>
        </p:nvSpPr>
        <p:spPr bwMode="auto">
          <a:xfrm rot="5400000">
            <a:off x="6926795" y="301169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8" name="Straight Arrow Connector 9"/>
          <p:cNvCxnSpPr/>
          <p:nvPr/>
        </p:nvCxnSpPr>
        <p:spPr bwMode="auto">
          <a:xfrm>
            <a:off x="4488471" y="2319094"/>
            <a:ext cx="456299"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Rectangle 48"/>
          <p:cNvSpPr/>
          <p:nvPr/>
        </p:nvSpPr>
        <p:spPr bwMode="auto">
          <a:xfrm>
            <a:off x="1072151" y="3877503"/>
            <a:ext cx="75624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0" name="Oval 49"/>
          <p:cNvSpPr/>
          <p:nvPr/>
        </p:nvSpPr>
        <p:spPr bwMode="auto">
          <a:xfrm>
            <a:off x="4281202" y="25866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latin typeface="Arial" charset="0"/>
            </a:endParaRPr>
          </a:p>
        </p:txBody>
      </p:sp>
      <p:sp>
        <p:nvSpPr>
          <p:cNvPr id="51" name="Oval 50"/>
          <p:cNvSpPr/>
          <p:nvPr/>
        </p:nvSpPr>
        <p:spPr bwMode="auto">
          <a:xfrm>
            <a:off x="4114985" y="212239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
        <p:nvSpPr>
          <p:cNvPr id="52" name="Oval 51"/>
          <p:cNvSpPr/>
          <p:nvPr/>
        </p:nvSpPr>
        <p:spPr bwMode="auto">
          <a:xfrm>
            <a:off x="595267" y="2462169"/>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53" name="Oval 52"/>
          <p:cNvSpPr/>
          <p:nvPr/>
        </p:nvSpPr>
        <p:spPr bwMode="auto">
          <a:xfrm>
            <a:off x="595267" y="344937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54" name="Oval 53"/>
          <p:cNvSpPr/>
          <p:nvPr/>
        </p:nvSpPr>
        <p:spPr bwMode="auto">
          <a:xfrm>
            <a:off x="463076" y="363734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55" name="Oval 54"/>
          <p:cNvSpPr/>
          <p:nvPr/>
        </p:nvSpPr>
        <p:spPr bwMode="auto">
          <a:xfrm>
            <a:off x="5182982" y="2118821"/>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56" name="Oval 55"/>
          <p:cNvSpPr/>
          <p:nvPr/>
        </p:nvSpPr>
        <p:spPr bwMode="auto">
          <a:xfrm>
            <a:off x="4974354" y="2274195"/>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57" name="Oval 56"/>
          <p:cNvSpPr/>
          <p:nvPr/>
        </p:nvSpPr>
        <p:spPr bwMode="auto">
          <a:xfrm>
            <a:off x="5196630" y="245754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g</a:t>
            </a:r>
            <a:endParaRPr kumimoji="0" lang="ca-ES" sz="1400" i="0" u="none" strike="noStrike" cap="none" normalizeH="0" baseline="0" dirty="0" smtClean="0">
              <a:ln>
                <a:noFill/>
              </a:ln>
              <a:solidFill>
                <a:schemeClr val="bg1"/>
              </a:solidFill>
              <a:effectLst/>
            </a:endParaRPr>
          </a:p>
        </p:txBody>
      </p:sp>
      <p:sp>
        <p:nvSpPr>
          <p:cNvPr id="58" name="Oval 57"/>
          <p:cNvSpPr/>
          <p:nvPr/>
        </p:nvSpPr>
        <p:spPr bwMode="auto">
          <a:xfrm>
            <a:off x="4760459" y="262300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h</a:t>
            </a:r>
            <a:endParaRPr kumimoji="0" lang="ca-ES" sz="1400" i="0" u="none" strike="noStrike" cap="none" normalizeH="0" baseline="0" dirty="0" smtClean="0">
              <a:ln>
                <a:noFill/>
              </a:ln>
              <a:solidFill>
                <a:schemeClr val="bg1"/>
              </a:solidFill>
              <a:effectLst/>
            </a:endParaRPr>
          </a:p>
        </p:txBody>
      </p:sp>
      <p:sp>
        <p:nvSpPr>
          <p:cNvPr id="59" name="Oval 58"/>
          <p:cNvSpPr/>
          <p:nvPr/>
        </p:nvSpPr>
        <p:spPr bwMode="auto">
          <a:xfrm>
            <a:off x="4851399" y="282021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i</a:t>
            </a:r>
            <a:endParaRPr kumimoji="0" lang="ca-ES" sz="1400" i="0" u="none" strike="noStrike" cap="none" normalizeH="0" baseline="0" dirty="0" smtClean="0">
              <a:ln>
                <a:noFill/>
              </a:ln>
              <a:solidFill>
                <a:schemeClr val="bg1"/>
              </a:solidFill>
              <a:effectLst/>
            </a:endParaRPr>
          </a:p>
        </p:txBody>
      </p:sp>
      <p:sp>
        <p:nvSpPr>
          <p:cNvPr id="60" name="Oval 59"/>
          <p:cNvSpPr/>
          <p:nvPr/>
        </p:nvSpPr>
        <p:spPr bwMode="auto">
          <a:xfrm>
            <a:off x="4799525" y="300921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j</a:t>
            </a:r>
            <a:endParaRPr kumimoji="0" lang="ca-ES" sz="1400" i="0" u="none" strike="noStrike" cap="none" normalizeH="0" baseline="0" dirty="0" smtClean="0">
              <a:ln>
                <a:noFill/>
              </a:ln>
              <a:solidFill>
                <a:schemeClr val="bg1"/>
              </a:solidFill>
              <a:effectLst/>
            </a:endParaRPr>
          </a:p>
        </p:txBody>
      </p:sp>
      <p:sp>
        <p:nvSpPr>
          <p:cNvPr id="62" name="Oval 61"/>
          <p:cNvSpPr/>
          <p:nvPr/>
        </p:nvSpPr>
        <p:spPr bwMode="auto">
          <a:xfrm>
            <a:off x="627936" y="227261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cxnSp>
        <p:nvCxnSpPr>
          <p:cNvPr id="63" name="Straight Arrow Connector 9"/>
          <p:cNvCxnSpPr/>
          <p:nvPr/>
        </p:nvCxnSpPr>
        <p:spPr bwMode="auto">
          <a:xfrm flipH="1">
            <a:off x="1268168" y="3124943"/>
            <a:ext cx="186744" cy="37826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Oval 63"/>
          <p:cNvSpPr/>
          <p:nvPr/>
        </p:nvSpPr>
        <p:spPr bwMode="auto">
          <a:xfrm>
            <a:off x="1454912" y="277496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cxnSp>
        <p:nvCxnSpPr>
          <p:cNvPr id="65" name="Straight Arrow Connector 9"/>
          <p:cNvCxnSpPr/>
          <p:nvPr/>
        </p:nvCxnSpPr>
        <p:spPr bwMode="auto">
          <a:xfrm flipH="1">
            <a:off x="2322600" y="2179844"/>
            <a:ext cx="573185" cy="18913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Oval 65"/>
          <p:cNvSpPr/>
          <p:nvPr/>
        </p:nvSpPr>
        <p:spPr bwMode="auto">
          <a:xfrm>
            <a:off x="2895785" y="182986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5</a:t>
            </a:r>
          </a:p>
        </p:txBody>
      </p:sp>
      <p:sp>
        <p:nvSpPr>
          <p:cNvPr id="67" name="Oval 66"/>
          <p:cNvSpPr/>
          <p:nvPr/>
        </p:nvSpPr>
        <p:spPr bwMode="auto">
          <a:xfrm>
            <a:off x="346625" y="385261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latin typeface="Arial" charset="0"/>
            </a:endParaRPr>
          </a:p>
        </p:txBody>
      </p:sp>
      <p:sp>
        <p:nvSpPr>
          <p:cNvPr id="68" name="Left Brace 67"/>
          <p:cNvSpPr/>
          <p:nvPr/>
        </p:nvSpPr>
        <p:spPr bwMode="auto">
          <a:xfrm>
            <a:off x="4643998" y="2469823"/>
            <a:ext cx="155527" cy="727365"/>
          </a:xfrm>
          <a:prstGeom prst="leftBrace">
            <a:avLst>
              <a:gd name="adj1" fmla="val 35893"/>
              <a:gd name="adj2" fmla="val 41248"/>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ca-ES"/>
          </a:p>
        </p:txBody>
      </p:sp>
    </p:spTree>
    <p:extLst>
      <p:ext uri="{BB962C8B-B14F-4D97-AF65-F5344CB8AC3E}">
        <p14:creationId xmlns:p14="http://schemas.microsoft.com/office/powerpoint/2010/main" val="1825373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smtClean="0">
                <a:solidFill>
                  <a:schemeClr val="bg2">
                    <a:lumMod val="50000"/>
                  </a:schemeClr>
                </a:solidFill>
              </a:rPr>
              <a:t>3.2.3 Valoració de la idea</a:t>
            </a:r>
            <a:endParaRPr lang="ca-ES" sz="1600" dirty="0">
              <a:solidFill>
                <a:schemeClr val="bg2">
                  <a:lumMod val="50000"/>
                </a:schemeClr>
              </a:solidFill>
            </a:endParaRPr>
          </a:p>
        </p:txBody>
      </p:sp>
      <p:grpSp>
        <p:nvGrpSpPr>
          <p:cNvPr id="13" name="Group 974"/>
          <p:cNvGrpSpPr/>
          <p:nvPr/>
        </p:nvGrpSpPr>
        <p:grpSpPr>
          <a:xfrm>
            <a:off x="9016007" y="1052222"/>
            <a:ext cx="370285" cy="357626"/>
            <a:chOff x="6739212" y="4562603"/>
            <a:chExt cx="240641" cy="232414"/>
          </a:xfrm>
          <a:solidFill>
            <a:schemeClr val="tx1"/>
          </a:solidFill>
        </p:grpSpPr>
        <p:sp>
          <p:nvSpPr>
            <p:cNvPr id="14"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5"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6"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24" name="Oval 23"/>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21" name="TextBox 20"/>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responsable de solucions (3/3)</a:t>
            </a:r>
            <a:endParaRPr lang="ca-ES" sz="1600" dirty="0">
              <a:solidFill>
                <a:schemeClr val="bg2">
                  <a:lumMod val="75000"/>
                </a:schemeClr>
              </a:solidFill>
            </a:endParaRPr>
          </a:p>
        </p:txBody>
      </p:sp>
      <p:pic>
        <p:nvPicPr>
          <p:cNvPr id="38"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673223"/>
            <a:ext cx="2583543" cy="101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11"/>
          <p:cNvSpPr txBox="1"/>
          <p:nvPr/>
        </p:nvSpPr>
        <p:spPr>
          <a:xfrm>
            <a:off x="4082279" y="1837514"/>
            <a:ext cx="4933728" cy="702486"/>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10"/>
            </a:pPr>
            <a:r>
              <a:rPr lang="ca-ES" sz="1200" b="0" dirty="0" smtClean="0">
                <a:latin typeface="+mn-lt"/>
              </a:rPr>
              <a:t>Clicar a G</a:t>
            </a:r>
            <a:r>
              <a:rPr lang="ca-ES" sz="1200" b="0" i="1" dirty="0" smtClean="0">
                <a:latin typeface="+mn-lt"/>
              </a:rPr>
              <a:t>eneral </a:t>
            </a:r>
            <a:r>
              <a:rPr lang="ca-ES" sz="1200" b="0" dirty="0" smtClean="0">
                <a:latin typeface="+mn-lt"/>
              </a:rPr>
              <a:t>del </a:t>
            </a:r>
            <a:r>
              <a:rPr lang="ca-ES" sz="1200" b="0" dirty="0" err="1" smtClean="0">
                <a:latin typeface="+mn-lt"/>
              </a:rPr>
              <a:t>menu</a:t>
            </a:r>
            <a:r>
              <a:rPr lang="ca-ES" sz="1200" b="0" dirty="0" smtClean="0">
                <a:latin typeface="+mn-lt"/>
              </a:rPr>
              <a:t> </a:t>
            </a:r>
            <a:r>
              <a:rPr lang="ca-ES" sz="1200" b="0" i="1" dirty="0" smtClean="0">
                <a:latin typeface="+mn-lt"/>
              </a:rPr>
              <a:t>Home</a:t>
            </a:r>
            <a:r>
              <a:rPr lang="ca-ES" sz="1200" b="0" dirty="0" smtClean="0">
                <a:latin typeface="+mn-lt"/>
              </a:rPr>
              <a:t> per tornar al llistat </a:t>
            </a:r>
            <a:r>
              <a:rPr lang="ca-ES" sz="1200" b="0" dirty="0" err="1" smtClean="0">
                <a:latin typeface="+mn-lt"/>
              </a:rPr>
              <a:t>d’</a:t>
            </a:r>
            <a:r>
              <a:rPr lang="ca-ES" sz="1200" b="0" i="1" dirty="0" err="1" smtClean="0">
                <a:latin typeface="+mn-lt"/>
              </a:rPr>
              <a:t>action</a:t>
            </a:r>
            <a:r>
              <a:rPr lang="ca-ES" sz="1200" b="0" i="1" dirty="0" smtClean="0">
                <a:latin typeface="+mn-lt"/>
              </a:rPr>
              <a:t> </a:t>
            </a:r>
            <a:r>
              <a:rPr lang="ca-ES" sz="1200" b="0" i="1" dirty="0" err="1" smtClean="0">
                <a:latin typeface="+mn-lt"/>
              </a:rPr>
              <a:t>items</a:t>
            </a:r>
            <a:r>
              <a:rPr lang="ca-ES" sz="1200" b="0" i="1" dirty="0" smtClean="0">
                <a:latin typeface="+mn-lt"/>
              </a:rPr>
              <a:t>.</a:t>
            </a:r>
          </a:p>
        </p:txBody>
      </p:sp>
      <p:sp>
        <p:nvSpPr>
          <p:cNvPr id="40" name="Isosceles Triangle 5"/>
          <p:cNvSpPr/>
          <p:nvPr/>
        </p:nvSpPr>
        <p:spPr bwMode="auto">
          <a:xfrm rot="5400000">
            <a:off x="3512238" y="210398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Rectangle 40"/>
          <p:cNvSpPr/>
          <p:nvPr/>
        </p:nvSpPr>
        <p:spPr bwMode="auto">
          <a:xfrm>
            <a:off x="755649" y="2251083"/>
            <a:ext cx="530525"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2" name="Oval 41"/>
          <p:cNvSpPr/>
          <p:nvPr/>
        </p:nvSpPr>
        <p:spPr bwMode="auto">
          <a:xfrm>
            <a:off x="1336872" y="214486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10</a:t>
            </a:r>
          </a:p>
        </p:txBody>
      </p:sp>
      <p:pic>
        <p:nvPicPr>
          <p:cNvPr id="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2903219"/>
            <a:ext cx="3387902" cy="61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ectangle 70"/>
          <p:cNvSpPr/>
          <p:nvPr/>
        </p:nvSpPr>
        <p:spPr bwMode="auto">
          <a:xfrm>
            <a:off x="722267" y="3268536"/>
            <a:ext cx="2915373" cy="2780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2" name="Oval 71"/>
          <p:cNvSpPr/>
          <p:nvPr/>
        </p:nvSpPr>
        <p:spPr bwMode="auto">
          <a:xfrm>
            <a:off x="333051" y="320987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11</a:t>
            </a:r>
          </a:p>
        </p:txBody>
      </p:sp>
      <p:sp>
        <p:nvSpPr>
          <p:cNvPr id="73" name="TextBox 11"/>
          <p:cNvSpPr txBox="1"/>
          <p:nvPr/>
        </p:nvSpPr>
        <p:spPr>
          <a:xfrm>
            <a:off x="4680692" y="2903219"/>
            <a:ext cx="4335315" cy="613320"/>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11"/>
            </a:pPr>
            <a:r>
              <a:rPr lang="ca-ES" sz="1200" b="0" dirty="0" smtClean="0">
                <a:latin typeface="+mn-lt"/>
              </a:rPr>
              <a:t>Clicar sobre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endParaRPr lang="ca-ES" sz="1200" b="0" i="1" dirty="0" smtClean="0">
              <a:latin typeface="+mn-lt"/>
            </a:endParaRPr>
          </a:p>
        </p:txBody>
      </p:sp>
      <p:sp>
        <p:nvSpPr>
          <p:cNvPr id="74" name="Isosceles Triangle 5"/>
          <p:cNvSpPr/>
          <p:nvPr/>
        </p:nvSpPr>
        <p:spPr bwMode="auto">
          <a:xfrm rot="5400000">
            <a:off x="4271706" y="3125110"/>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5" name="Rectangle 74"/>
          <p:cNvSpPr/>
          <p:nvPr/>
        </p:nvSpPr>
        <p:spPr bwMode="auto">
          <a:xfrm>
            <a:off x="4476750" y="5578953"/>
            <a:ext cx="407885" cy="10824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6" name="Oval 75"/>
          <p:cNvSpPr/>
          <p:nvPr/>
        </p:nvSpPr>
        <p:spPr bwMode="auto">
          <a:xfrm>
            <a:off x="4055498" y="544510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12</a:t>
            </a:r>
            <a:endParaRPr lang="ca-ES" sz="1600" dirty="0">
              <a:solidFill>
                <a:schemeClr val="bg1"/>
              </a:solidFill>
            </a:endParaRPr>
          </a:p>
        </p:txBody>
      </p:sp>
      <p:sp>
        <p:nvSpPr>
          <p:cNvPr id="79" name="TextBox 11"/>
          <p:cNvSpPr txBox="1"/>
          <p:nvPr/>
        </p:nvSpPr>
        <p:spPr>
          <a:xfrm>
            <a:off x="5600700" y="4651755"/>
            <a:ext cx="3415307" cy="1035441"/>
          </a:xfrm>
          <a:prstGeom prst="rect">
            <a:avLst/>
          </a:prstGeom>
          <a:noFill/>
          <a:ln>
            <a:solidFill>
              <a:schemeClr val="accent1"/>
            </a:solidFill>
          </a:ln>
        </p:spPr>
        <p:txBody>
          <a:bodyPr wrap="square" rtlCol="0" anchor="ctr">
            <a:noAutofit/>
          </a:bodyPr>
          <a:lstStyle/>
          <a:p>
            <a:pPr marL="228600" indent="-228600">
              <a:buFont typeface="+mj-lt"/>
              <a:buAutoNum type="arabicPeriod" startAt="12"/>
            </a:pPr>
            <a:r>
              <a:rPr lang="ca-ES" sz="1200" b="0" dirty="0" smtClean="0">
                <a:latin typeface="+mn-lt"/>
              </a:rPr>
              <a:t>Marcar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com a </a:t>
            </a:r>
            <a:r>
              <a:rPr lang="ca-ES" sz="1200" b="0" i="1" dirty="0" smtClean="0">
                <a:latin typeface="+mn-lt"/>
              </a:rPr>
              <a:t>fet.</a:t>
            </a:r>
          </a:p>
          <a:p>
            <a:pPr marL="228600" indent="-228600">
              <a:buFont typeface="+mj-lt"/>
              <a:buAutoNum type="arabicPeriod" startAt="12"/>
            </a:pPr>
            <a:r>
              <a:rPr lang="ca-ES" sz="1200" b="0" dirty="0" smtClean="0">
                <a:latin typeface="+mn-lt"/>
              </a:rPr>
              <a:t>Clicar </a:t>
            </a:r>
            <a:r>
              <a:rPr lang="ca-ES" sz="1200" b="0" i="1" dirty="0" err="1" smtClean="0">
                <a:latin typeface="+mn-lt"/>
              </a:rPr>
              <a:t>Save</a:t>
            </a:r>
            <a:r>
              <a:rPr lang="ca-ES" sz="1200" b="0" i="1" dirty="0" smtClean="0">
                <a:latin typeface="+mn-lt"/>
              </a:rPr>
              <a:t> </a:t>
            </a:r>
            <a:r>
              <a:rPr lang="ca-ES" sz="1200" b="0" i="1" dirty="0" err="1" smtClean="0">
                <a:latin typeface="+mn-lt"/>
              </a:rPr>
              <a:t>And</a:t>
            </a:r>
            <a:r>
              <a:rPr lang="ca-ES" sz="1200" b="0" i="1" dirty="0" smtClean="0">
                <a:latin typeface="+mn-lt"/>
              </a:rPr>
              <a:t> </a:t>
            </a:r>
            <a:r>
              <a:rPr lang="ca-ES" sz="1200" b="0" i="1" dirty="0" err="1" smtClean="0">
                <a:latin typeface="+mn-lt"/>
              </a:rPr>
              <a:t>Return</a:t>
            </a:r>
            <a:r>
              <a:rPr lang="ca-ES" sz="1200" b="0" i="1" dirty="0" smtClean="0">
                <a:latin typeface="+mn-lt"/>
              </a:rPr>
              <a:t/>
            </a:r>
            <a:br>
              <a:rPr lang="ca-ES" sz="1200" b="0" i="1" dirty="0" smtClean="0">
                <a:latin typeface="+mn-lt"/>
              </a:rPr>
            </a:br>
            <a:r>
              <a:rPr lang="ca-ES" sz="1200" b="0" i="1" dirty="0" smtClean="0">
                <a:latin typeface="+mn-lt"/>
              </a:rPr>
              <a:t/>
            </a:r>
            <a:br>
              <a:rPr lang="ca-ES" sz="1200" b="0" i="1" dirty="0" smtClean="0">
                <a:latin typeface="+mn-lt"/>
              </a:rPr>
            </a:br>
            <a:r>
              <a:rPr lang="ca-ES" sz="1200" i="1" dirty="0" smtClean="0">
                <a:latin typeface="+mn-lt"/>
              </a:rPr>
              <a:t>Passar al punt 3.2.4 directament</a:t>
            </a:r>
          </a:p>
        </p:txBody>
      </p:sp>
      <p:sp>
        <p:nvSpPr>
          <p:cNvPr id="80" name="Isosceles Triangle 5"/>
          <p:cNvSpPr/>
          <p:nvPr/>
        </p:nvSpPr>
        <p:spPr bwMode="auto">
          <a:xfrm rot="5400000">
            <a:off x="5161699" y="4914459"/>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 name="1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552" y="3857439"/>
            <a:ext cx="4524375" cy="2266950"/>
          </a:xfrm>
          <a:prstGeom prst="rect">
            <a:avLst/>
          </a:prstGeom>
        </p:spPr>
      </p:pic>
      <p:sp>
        <p:nvSpPr>
          <p:cNvPr id="78" name="Oval 77"/>
          <p:cNvSpPr/>
          <p:nvPr/>
        </p:nvSpPr>
        <p:spPr bwMode="auto">
          <a:xfrm>
            <a:off x="2647495" y="564617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13</a:t>
            </a:r>
            <a:endParaRPr lang="ca-ES" sz="1600" dirty="0">
              <a:solidFill>
                <a:schemeClr val="bg1"/>
              </a:solidFill>
            </a:endParaRPr>
          </a:p>
        </p:txBody>
      </p:sp>
      <p:sp>
        <p:nvSpPr>
          <p:cNvPr id="30" name="Oval 77"/>
          <p:cNvSpPr/>
          <p:nvPr/>
        </p:nvSpPr>
        <p:spPr bwMode="auto">
          <a:xfrm>
            <a:off x="4118387" y="5532754"/>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12</a:t>
            </a:r>
            <a:endParaRPr lang="ca-ES" sz="1600" dirty="0">
              <a:solidFill>
                <a:schemeClr val="bg1"/>
              </a:solidFill>
            </a:endParaRPr>
          </a:p>
        </p:txBody>
      </p:sp>
    </p:spTree>
    <p:extLst>
      <p:ext uri="{BB962C8B-B14F-4D97-AF65-F5344CB8AC3E}">
        <p14:creationId xmlns:p14="http://schemas.microsoft.com/office/powerpoint/2010/main" val="27379343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3.2.3 Valoració de la idea</a:t>
            </a:r>
          </a:p>
          <a:p>
            <a:endParaRPr lang="ca-ES" sz="1600" dirty="0">
              <a:solidFill>
                <a:schemeClr val="bg2">
                  <a:lumMod val="50000"/>
                </a:schemeClr>
              </a:solidFill>
            </a:endParaRPr>
          </a:p>
        </p:txBody>
      </p:sp>
      <p:grpSp>
        <p:nvGrpSpPr>
          <p:cNvPr id="13" name="Group 974"/>
          <p:cNvGrpSpPr/>
          <p:nvPr/>
        </p:nvGrpSpPr>
        <p:grpSpPr>
          <a:xfrm>
            <a:off x="9016007" y="1052222"/>
            <a:ext cx="370285" cy="357626"/>
            <a:chOff x="6739212" y="4562603"/>
            <a:chExt cx="240641" cy="232414"/>
          </a:xfrm>
          <a:solidFill>
            <a:schemeClr val="tx1"/>
          </a:solidFill>
        </p:grpSpPr>
        <p:sp>
          <p:nvSpPr>
            <p:cNvPr id="14"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5"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6"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3"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7" name="TextBox 16"/>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proveïdor</a:t>
            </a:r>
            <a:endParaRPr lang="ca-ES" sz="1600" dirty="0">
              <a:solidFill>
                <a:schemeClr val="bg2">
                  <a:lumMod val="75000"/>
                </a:schemeClr>
              </a:solidFill>
            </a:endParaRPr>
          </a:p>
        </p:txBody>
      </p:sp>
      <p:sp>
        <p:nvSpPr>
          <p:cNvPr id="18" name="Oval 17"/>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pic>
        <p:nvPicPr>
          <p:cNvPr id="2" name="Imagen 1"/>
          <p:cNvPicPr>
            <a:picLocks noChangeAspect="1"/>
          </p:cNvPicPr>
          <p:nvPr/>
        </p:nvPicPr>
        <p:blipFill>
          <a:blip r:embed="rId2"/>
          <a:stretch>
            <a:fillRect/>
          </a:stretch>
        </p:blipFill>
        <p:spPr>
          <a:xfrm>
            <a:off x="1107583" y="1651597"/>
            <a:ext cx="7366715" cy="4636641"/>
          </a:xfrm>
          <a:prstGeom prst="rect">
            <a:avLst/>
          </a:prstGeom>
        </p:spPr>
      </p:pic>
      <p:pic>
        <p:nvPicPr>
          <p:cNvPr id="3" name="Imagen 2"/>
          <p:cNvPicPr>
            <a:picLocks noChangeAspect="1"/>
          </p:cNvPicPr>
          <p:nvPr/>
        </p:nvPicPr>
        <p:blipFill>
          <a:blip r:embed="rId3"/>
          <a:stretch>
            <a:fillRect/>
          </a:stretch>
        </p:blipFill>
        <p:spPr>
          <a:xfrm>
            <a:off x="8474400" y="172800"/>
            <a:ext cx="938865" cy="646232"/>
          </a:xfrm>
          <a:prstGeom prst="rect">
            <a:avLst/>
          </a:prstGeom>
        </p:spPr>
      </p:pic>
    </p:spTree>
    <p:extLst>
      <p:ext uri="{BB962C8B-B14F-4D97-AF65-F5344CB8AC3E}">
        <p14:creationId xmlns:p14="http://schemas.microsoft.com/office/powerpoint/2010/main" val="34269372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3.2.3 Valoració de la idea</a:t>
            </a:r>
          </a:p>
          <a:p>
            <a:endParaRPr lang="ca-ES" sz="1600" dirty="0">
              <a:solidFill>
                <a:schemeClr val="bg2">
                  <a:lumMod val="50000"/>
                </a:schemeClr>
              </a:solidFill>
            </a:endParaRPr>
          </a:p>
        </p:txBody>
      </p:sp>
      <p:sp>
        <p:nvSpPr>
          <p:cNvPr id="15" name="TextBox 11"/>
          <p:cNvSpPr txBox="1"/>
          <p:nvPr/>
        </p:nvSpPr>
        <p:spPr>
          <a:xfrm>
            <a:off x="4895079" y="1752774"/>
            <a:ext cx="4242774" cy="880744"/>
          </a:xfrm>
          <a:prstGeom prst="rect">
            <a:avLst/>
          </a:prstGeom>
          <a:noFill/>
          <a:ln>
            <a:solidFill>
              <a:schemeClr val="accent1"/>
            </a:solidFill>
          </a:ln>
        </p:spPr>
        <p:txBody>
          <a:bodyPr wrap="square" rtlCol="0" anchor="ctr">
            <a:noAutofit/>
          </a:bodyPr>
          <a:lstStyle/>
          <a:p>
            <a:pPr algn="just"/>
            <a:r>
              <a:rPr lang="ca-ES" sz="1200" b="0" dirty="0" smtClean="0">
                <a:latin typeface="+mn-lt"/>
              </a:rPr>
              <a:t>El proveïdor accedeix a l’eina i es troba un </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sol·licitant l’estimació inicial de la idea.</a:t>
            </a:r>
          </a:p>
          <a:p>
            <a:pPr marL="228600" indent="-228600" algn="just">
              <a:buFont typeface="+mj-lt"/>
              <a:buAutoNum type="arabicPeriod"/>
            </a:pPr>
            <a:r>
              <a:rPr lang="ca-ES" sz="1200" b="0" dirty="0" smtClean="0">
                <a:latin typeface="+mn-lt"/>
              </a:rPr>
              <a:t>Clicar a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a:t>
            </a:r>
          </a:p>
        </p:txBody>
      </p:sp>
      <p:sp>
        <p:nvSpPr>
          <p:cNvPr id="16" name="Isosceles Triangle 5"/>
          <p:cNvSpPr/>
          <p:nvPr/>
        </p:nvSpPr>
        <p:spPr bwMode="auto">
          <a:xfrm rot="5400000">
            <a:off x="4325038" y="212799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Oval 1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57" name="TextBox 11"/>
          <p:cNvSpPr txBox="1"/>
          <p:nvPr/>
        </p:nvSpPr>
        <p:spPr>
          <a:xfrm>
            <a:off x="4143551" y="3110496"/>
            <a:ext cx="4994302"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2"/>
            </a:pPr>
            <a:r>
              <a:rPr lang="ca-ES" sz="1200" b="0" dirty="0" smtClean="0">
                <a:latin typeface="+mn-lt"/>
              </a:rPr>
              <a:t>Al detall de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clicar sobre l’objecte </a:t>
            </a:r>
            <a:r>
              <a:rPr lang="ca-ES" sz="1200" b="0" i="1" dirty="0" smtClean="0">
                <a:latin typeface="+mn-lt"/>
              </a:rPr>
              <a:t>idea.</a:t>
            </a:r>
          </a:p>
        </p:txBody>
      </p:sp>
      <p:sp>
        <p:nvSpPr>
          <p:cNvPr id="58" name="Isosceles Triangle 5"/>
          <p:cNvSpPr/>
          <p:nvPr/>
        </p:nvSpPr>
        <p:spPr bwMode="auto">
          <a:xfrm rot="5400000">
            <a:off x="3697574" y="332283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656508"/>
            <a:ext cx="3387902" cy="109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2849263"/>
            <a:ext cx="2881992" cy="1098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4079274"/>
            <a:ext cx="2438401" cy="108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11"/>
          <p:cNvSpPr txBox="1"/>
          <p:nvPr/>
        </p:nvSpPr>
        <p:spPr>
          <a:xfrm>
            <a:off x="3817755" y="4330621"/>
            <a:ext cx="5320097"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3"/>
            </a:pPr>
            <a:r>
              <a:rPr lang="ca-ES" sz="1200" b="0" dirty="0" smtClean="0">
                <a:latin typeface="+mn-lt"/>
              </a:rPr>
              <a:t>Clicar sobre </a:t>
            </a:r>
            <a:r>
              <a:rPr lang="ca-ES" sz="1200" b="0" i="1" dirty="0" err="1" smtClean="0">
                <a:latin typeface="+mn-lt"/>
              </a:rPr>
              <a:t>Proposals</a:t>
            </a:r>
            <a:endParaRPr lang="ca-ES" sz="1200" b="0" i="1" dirty="0" smtClean="0">
              <a:latin typeface="+mn-lt"/>
            </a:endParaRPr>
          </a:p>
        </p:txBody>
      </p:sp>
      <p:sp>
        <p:nvSpPr>
          <p:cNvPr id="37" name="Isosceles Triangle 5"/>
          <p:cNvSpPr/>
          <p:nvPr/>
        </p:nvSpPr>
        <p:spPr bwMode="auto">
          <a:xfrm rot="5400000">
            <a:off x="3371779" y="454295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TextBox 11"/>
          <p:cNvSpPr txBox="1"/>
          <p:nvPr/>
        </p:nvSpPr>
        <p:spPr>
          <a:xfrm>
            <a:off x="5814250" y="5619641"/>
            <a:ext cx="3323604" cy="575812"/>
          </a:xfrm>
          <a:prstGeom prst="rect">
            <a:avLst/>
          </a:prstGeom>
          <a:noFill/>
          <a:ln>
            <a:solidFill>
              <a:schemeClr val="accent1"/>
            </a:solidFill>
          </a:ln>
        </p:spPr>
        <p:txBody>
          <a:bodyPr wrap="square" rtlCol="0" anchor="ctr">
            <a:noAutofit/>
          </a:bodyPr>
          <a:lstStyle/>
          <a:p>
            <a:pPr marL="342900" indent="-342900" algn="just">
              <a:buFont typeface="+mj-lt"/>
              <a:buAutoNum type="arabicPeriod" startAt="4"/>
            </a:pPr>
            <a:r>
              <a:rPr lang="ca-ES" sz="1200" b="0" dirty="0" smtClean="0">
                <a:latin typeface="+mn-lt"/>
              </a:rPr>
              <a:t>Clicar sobre </a:t>
            </a:r>
            <a:r>
              <a:rPr lang="ca-ES" sz="1200" b="0" i="1" dirty="0" smtClean="0">
                <a:latin typeface="+mn-lt"/>
              </a:rPr>
              <a:t>New </a:t>
            </a:r>
            <a:r>
              <a:rPr lang="ca-ES" sz="1200" b="0" dirty="0" smtClean="0">
                <a:latin typeface="+mn-lt"/>
              </a:rPr>
              <a:t>per crear una nova proposta</a:t>
            </a:r>
            <a:endParaRPr lang="ca-ES" sz="1200" b="0" i="1" dirty="0" smtClean="0">
              <a:latin typeface="+mn-lt"/>
            </a:endParaRPr>
          </a:p>
        </p:txBody>
      </p:sp>
      <p:sp>
        <p:nvSpPr>
          <p:cNvPr id="39" name="Isosceles Triangle 5"/>
          <p:cNvSpPr/>
          <p:nvPr/>
        </p:nvSpPr>
        <p:spPr bwMode="auto">
          <a:xfrm rot="5400000">
            <a:off x="5368273" y="583197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Rectangle 39"/>
          <p:cNvSpPr/>
          <p:nvPr/>
        </p:nvSpPr>
        <p:spPr bwMode="auto">
          <a:xfrm>
            <a:off x="2062964" y="3698122"/>
            <a:ext cx="156541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Oval 40"/>
          <p:cNvSpPr/>
          <p:nvPr/>
        </p:nvSpPr>
        <p:spPr bwMode="auto">
          <a:xfrm>
            <a:off x="1601362" y="357943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sp>
        <p:nvSpPr>
          <p:cNvPr id="42" name="Rectangle 41"/>
          <p:cNvSpPr/>
          <p:nvPr/>
        </p:nvSpPr>
        <p:spPr bwMode="auto">
          <a:xfrm>
            <a:off x="1750782" y="4939027"/>
            <a:ext cx="51616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3" name="Oval 42"/>
          <p:cNvSpPr/>
          <p:nvPr/>
        </p:nvSpPr>
        <p:spPr bwMode="auto">
          <a:xfrm>
            <a:off x="1361565" y="484112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grpSp>
        <p:nvGrpSpPr>
          <p:cNvPr id="2" name="Group 1"/>
          <p:cNvGrpSpPr/>
          <p:nvPr/>
        </p:nvGrpSpPr>
        <p:grpSpPr>
          <a:xfrm>
            <a:off x="755650" y="5286432"/>
            <a:ext cx="3749535" cy="1049097"/>
            <a:chOff x="755650" y="5286432"/>
            <a:chExt cx="4439806" cy="1242231"/>
          </a:xfrm>
        </p:grpSpPr>
        <p:pic>
          <p:nvPicPr>
            <p:cNvPr id="7173"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650" y="5286432"/>
              <a:ext cx="4439806" cy="124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Rectangle 43"/>
            <p:cNvSpPr/>
            <p:nvPr/>
          </p:nvSpPr>
          <p:spPr bwMode="auto">
            <a:xfrm>
              <a:off x="885136" y="6195453"/>
              <a:ext cx="47528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9" name="Oval 48"/>
          <p:cNvSpPr/>
          <p:nvPr/>
        </p:nvSpPr>
        <p:spPr bwMode="auto">
          <a:xfrm>
            <a:off x="468209" y="586895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50" name="Rectangle 49"/>
          <p:cNvSpPr/>
          <p:nvPr/>
        </p:nvSpPr>
        <p:spPr bwMode="auto">
          <a:xfrm>
            <a:off x="722267" y="2504201"/>
            <a:ext cx="2915373" cy="2780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1" name="Oval 50"/>
          <p:cNvSpPr/>
          <p:nvPr/>
        </p:nvSpPr>
        <p:spPr bwMode="auto">
          <a:xfrm>
            <a:off x="333051" y="244554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1" name="TextBox 30"/>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proveïdor (1/3)</a:t>
            </a:r>
            <a:endParaRPr lang="ca-ES" sz="1600" dirty="0">
              <a:solidFill>
                <a:schemeClr val="bg2">
                  <a:lumMod val="75000"/>
                </a:schemeClr>
              </a:solidFill>
            </a:endParaRPr>
          </a:p>
        </p:txBody>
      </p:sp>
    </p:spTree>
    <p:extLst>
      <p:ext uri="{BB962C8B-B14F-4D97-AF65-F5344CB8AC3E}">
        <p14:creationId xmlns:p14="http://schemas.microsoft.com/office/powerpoint/2010/main" val="19287429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3.2.3 Valoració de la idea</a:t>
            </a:r>
          </a:p>
          <a:p>
            <a:endParaRPr lang="ca-ES" sz="1600" dirty="0">
              <a:solidFill>
                <a:schemeClr val="bg2">
                  <a:lumMod val="50000"/>
                </a:schemeClr>
              </a:solidFill>
            </a:endParaRPr>
          </a:p>
        </p:txBody>
      </p:sp>
      <p:sp>
        <p:nvSpPr>
          <p:cNvPr id="17" name="Oval 1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52450" y="1788456"/>
            <a:ext cx="6355178" cy="226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11"/>
          <p:cNvSpPr txBox="1"/>
          <p:nvPr/>
        </p:nvSpPr>
        <p:spPr>
          <a:xfrm>
            <a:off x="1903798" y="4290111"/>
            <a:ext cx="4224530" cy="1628091"/>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5"/>
            </a:pPr>
            <a:r>
              <a:rPr lang="ca-ES" sz="1200" b="0" dirty="0" smtClean="0">
                <a:latin typeface="+mn-lt"/>
              </a:rPr>
              <a:t>Indicar un nom (per exemple: </a:t>
            </a:r>
            <a:r>
              <a:rPr lang="ca-ES" sz="1200" b="0" i="1" dirty="0" smtClean="0">
                <a:latin typeface="+mn-lt"/>
              </a:rPr>
              <a:t>Estimació inicial </a:t>
            </a:r>
            <a:r>
              <a:rPr lang="ca-ES" sz="1200" b="0" dirty="0" smtClean="0">
                <a:latin typeface="+mn-lt"/>
              </a:rPr>
              <a:t>)</a:t>
            </a:r>
          </a:p>
          <a:p>
            <a:pPr marL="228600" indent="-228600" algn="just">
              <a:buFont typeface="+mj-lt"/>
              <a:buAutoNum type="arabicPeriod" startAt="5"/>
            </a:pPr>
            <a:r>
              <a:rPr lang="ca-ES" sz="1200" b="0" dirty="0" smtClean="0">
                <a:latin typeface="+mn-lt"/>
              </a:rPr>
              <a:t>Indicar el proveïdor que fa la valoració</a:t>
            </a:r>
          </a:p>
          <a:p>
            <a:pPr marL="228600" indent="-228600" algn="just">
              <a:buFont typeface="+mj-lt"/>
              <a:buAutoNum type="arabicPeriod" startAt="5"/>
            </a:pPr>
            <a:r>
              <a:rPr lang="ca-ES" sz="1200" b="0" dirty="0" smtClean="0">
                <a:latin typeface="+mn-lt"/>
              </a:rPr>
              <a:t>Indicar el tipus de proposta </a:t>
            </a:r>
            <a:r>
              <a:rPr lang="ca-ES" sz="1200" dirty="0" err="1" smtClean="0">
                <a:latin typeface="+mn-lt"/>
              </a:rPr>
              <a:t>Valoración</a:t>
            </a:r>
            <a:r>
              <a:rPr lang="ca-ES" sz="1200" dirty="0" smtClean="0">
                <a:latin typeface="+mn-lt"/>
              </a:rPr>
              <a:t> inicial</a:t>
            </a:r>
          </a:p>
          <a:p>
            <a:pPr marL="228600" indent="-228600" algn="just">
              <a:buFont typeface="+mj-lt"/>
              <a:buAutoNum type="arabicPeriod" startAt="5"/>
            </a:pPr>
            <a:r>
              <a:rPr lang="ca-ES" sz="1200" b="0" dirty="0" smtClean="0">
                <a:latin typeface="+mn-lt"/>
              </a:rPr>
              <a:t>Indicar tota la informació de la valoració (</a:t>
            </a:r>
            <a:r>
              <a:rPr lang="ca-ES" sz="1200" dirty="0" smtClean="0">
                <a:latin typeface="+mn-lt"/>
              </a:rPr>
              <a:t>punts g-j</a:t>
            </a:r>
            <a:r>
              <a:rPr lang="ca-ES" sz="1200" b="0" dirty="0" smtClean="0">
                <a:latin typeface="+mn-lt"/>
              </a:rPr>
              <a:t>)</a:t>
            </a:r>
          </a:p>
          <a:p>
            <a:pPr marL="228600" indent="-228600" algn="just">
              <a:buFont typeface="+mj-lt"/>
              <a:buAutoNum type="arabicPeriod" startAt="5"/>
            </a:pPr>
            <a:r>
              <a:rPr lang="ca-ES" sz="1200" b="0" dirty="0" smtClean="0">
                <a:latin typeface="+mn-lt"/>
              </a:rPr>
              <a:t>Clicar </a:t>
            </a:r>
            <a:r>
              <a:rPr lang="ca-ES" sz="1200" b="0" i="1" dirty="0" err="1" smtClean="0">
                <a:latin typeface="+mn-lt"/>
              </a:rPr>
              <a:t>Save</a:t>
            </a:r>
            <a:r>
              <a:rPr lang="ca-ES" sz="1200" b="0" dirty="0" smtClean="0">
                <a:latin typeface="+mn-lt"/>
              </a:rPr>
              <a:t> </a:t>
            </a:r>
            <a:r>
              <a:rPr lang="ca-ES" sz="1200" b="0" dirty="0" err="1" smtClean="0">
                <a:latin typeface="+mn-lt"/>
              </a:rPr>
              <a:t>And</a:t>
            </a:r>
            <a:r>
              <a:rPr lang="ca-ES" sz="1200" b="0" dirty="0" smtClean="0">
                <a:latin typeface="+mn-lt"/>
              </a:rPr>
              <a:t> </a:t>
            </a:r>
            <a:r>
              <a:rPr lang="ca-ES" sz="1200" b="0" dirty="0" err="1" smtClean="0">
                <a:latin typeface="+mn-lt"/>
              </a:rPr>
              <a:t>Return</a:t>
            </a:r>
            <a:endParaRPr lang="ca-ES" sz="1200" dirty="0" smtClean="0">
              <a:solidFill>
                <a:srgbClr val="FF0000"/>
              </a:solidFill>
              <a:latin typeface="+mn-lt"/>
            </a:endParaRPr>
          </a:p>
        </p:txBody>
      </p:sp>
      <p:sp>
        <p:nvSpPr>
          <p:cNvPr id="35" name="Isosceles Triangle 5"/>
          <p:cNvSpPr/>
          <p:nvPr/>
        </p:nvSpPr>
        <p:spPr bwMode="auto">
          <a:xfrm rot="10800000">
            <a:off x="3835263" y="409625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5" name="TextBox 11"/>
          <p:cNvSpPr txBox="1"/>
          <p:nvPr/>
        </p:nvSpPr>
        <p:spPr>
          <a:xfrm>
            <a:off x="7165618" y="1788457"/>
            <a:ext cx="2494001" cy="4332944"/>
          </a:xfrm>
          <a:prstGeom prst="rect">
            <a:avLst/>
          </a:prstGeom>
          <a:noFill/>
          <a:ln>
            <a:solidFill>
              <a:schemeClr val="accent1"/>
            </a:solidFill>
          </a:ln>
        </p:spPr>
        <p:txBody>
          <a:bodyPr wrap="square" lIns="72000" rIns="72000" rtlCol="0" anchor="ctr">
            <a:noAutofit/>
          </a:bodyPr>
          <a:lstStyle/>
          <a:p>
            <a:pPr algn="just"/>
            <a:r>
              <a:rPr lang="ca-ES" sz="1200" b="0" dirty="0" smtClean="0">
                <a:latin typeface="+mn-lt"/>
              </a:rPr>
              <a:t>Camps a omplir:</a:t>
            </a:r>
          </a:p>
          <a:p>
            <a:pPr marL="228600" indent="-228600" algn="just">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títol</a:t>
            </a:r>
          </a:p>
          <a:p>
            <a:pPr marL="228600" indent="-228600" algn="just">
              <a:buFont typeface="+mj-lt"/>
              <a:buAutoNum type="alphaLcParenR"/>
            </a:pPr>
            <a:r>
              <a:rPr lang="ca-ES" sz="1200" b="0" dirty="0" err="1" smtClean="0">
                <a:latin typeface="+mn-lt"/>
              </a:rPr>
              <a:t>Objective</a:t>
            </a:r>
            <a:r>
              <a:rPr lang="ca-ES" sz="1200" b="0" dirty="0" smtClean="0">
                <a:latin typeface="+mn-lt"/>
              </a:rPr>
              <a:t>: objectiu</a:t>
            </a:r>
          </a:p>
          <a:p>
            <a:pPr marL="228600" indent="-228600" algn="just">
              <a:buFont typeface="+mj-lt"/>
              <a:buAutoNum type="alphaLcParenR"/>
            </a:pPr>
            <a:r>
              <a:rPr lang="ca-ES" sz="1200" b="0" i="1" dirty="0" err="1" smtClean="0">
                <a:latin typeface="+mn-lt"/>
              </a:rPr>
              <a:t>Supplier</a:t>
            </a:r>
            <a:r>
              <a:rPr lang="ca-ES" sz="1200" b="0" dirty="0" smtClean="0">
                <a:latin typeface="+mn-lt"/>
              </a:rPr>
              <a:t>: proveïdor</a:t>
            </a:r>
          </a:p>
          <a:p>
            <a:pPr marL="228600" indent="-228600" algn="just">
              <a:buFont typeface="+mj-lt"/>
              <a:buAutoNum type="alphaLcParenR"/>
            </a:pPr>
            <a:r>
              <a:rPr lang="ca-ES" sz="1200" b="0" i="1" dirty="0" err="1" smtClean="0">
                <a:latin typeface="+mn-lt"/>
              </a:rPr>
              <a:t>Documentation</a:t>
            </a:r>
            <a:r>
              <a:rPr lang="ca-ES" sz="1200" b="0" dirty="0" smtClean="0">
                <a:latin typeface="+mn-lt"/>
              </a:rPr>
              <a:t>: annexar  documents</a:t>
            </a:r>
            <a:r>
              <a:rPr lang="ca-ES" sz="1200" b="0" i="1" dirty="0" smtClean="0">
                <a:latin typeface="+mn-lt"/>
              </a:rPr>
              <a:t>. Recomanat només per propostes formals i client</a:t>
            </a:r>
          </a:p>
          <a:p>
            <a:pPr marL="228600" indent="-228600" algn="just">
              <a:buFont typeface="+mj-lt"/>
              <a:buAutoNum type="alphaLcParenR"/>
            </a:pPr>
            <a:r>
              <a:rPr lang="ca-ES" sz="1200" b="0" i="1" dirty="0" err="1" smtClean="0">
                <a:latin typeface="+mn-lt"/>
              </a:rPr>
              <a:t>Active</a:t>
            </a:r>
            <a:r>
              <a:rPr lang="ca-ES" sz="1200" b="0" dirty="0" smtClean="0">
                <a:latin typeface="+mn-lt"/>
              </a:rPr>
              <a:t>: actiu si és la valoració en vigor.</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Type</a:t>
            </a:r>
            <a:r>
              <a:rPr lang="ca-ES" sz="1200" b="0" i="1" dirty="0" smtClean="0">
                <a:latin typeface="+mn-lt"/>
              </a:rPr>
              <a:t>: indicar  valoració inicial</a:t>
            </a:r>
          </a:p>
          <a:p>
            <a:pPr marL="228600" indent="-228600" algn="just">
              <a:buFont typeface="+mj-lt"/>
              <a:buAutoNum type="alphaLcParenR"/>
            </a:pPr>
            <a:r>
              <a:rPr lang="ca-ES" sz="1200" b="0" i="1" dirty="0" err="1" smtClean="0">
                <a:latin typeface="+mn-lt"/>
              </a:rPr>
              <a:t>Value</a:t>
            </a:r>
            <a:r>
              <a:rPr lang="ca-ES" sz="1200" b="0" dirty="0" smtClean="0">
                <a:latin typeface="+mn-lt"/>
              </a:rPr>
              <a:t>: import</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Effort</a:t>
            </a:r>
            <a:r>
              <a:rPr lang="ca-ES" sz="1200" b="0" dirty="0" smtClean="0">
                <a:latin typeface="+mn-lt"/>
              </a:rPr>
              <a:t>: esforç</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start</a:t>
            </a:r>
            <a:r>
              <a:rPr lang="ca-ES" sz="1200" b="0" i="1" dirty="0" smtClean="0">
                <a:latin typeface="+mn-lt"/>
              </a:rPr>
              <a:t> </a:t>
            </a:r>
            <a:r>
              <a:rPr lang="ca-ES" sz="1200" b="0" i="1" dirty="0" err="1" smtClean="0">
                <a:latin typeface="+mn-lt"/>
              </a:rPr>
              <a:t>date</a:t>
            </a:r>
            <a:r>
              <a:rPr lang="ca-ES" sz="1200" b="0" dirty="0" smtClean="0">
                <a:latin typeface="+mn-lt"/>
              </a:rPr>
              <a:t>: data inici (segons oferta)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finish</a:t>
            </a:r>
            <a:r>
              <a:rPr lang="ca-ES" sz="1200" b="0" i="1" dirty="0" smtClean="0">
                <a:latin typeface="+mn-lt"/>
              </a:rPr>
              <a:t> </a:t>
            </a:r>
            <a:r>
              <a:rPr lang="ca-ES" sz="1200" b="0" i="1" dirty="0" err="1" smtClean="0">
                <a:latin typeface="+mn-lt"/>
              </a:rPr>
              <a:t>date</a:t>
            </a:r>
            <a:r>
              <a:rPr lang="ca-ES" sz="1200" b="0" dirty="0" smtClean="0">
                <a:latin typeface="+mn-lt"/>
              </a:rPr>
              <a:t>: </a:t>
            </a:r>
            <a:r>
              <a:rPr lang="ca-ES" sz="1200" b="0" dirty="0"/>
              <a:t>data inici (segons oferta</a:t>
            </a:r>
            <a:r>
              <a:rPr lang="ca-ES" sz="1200" b="0" dirty="0" smtClean="0"/>
              <a:t>)</a:t>
            </a:r>
            <a:r>
              <a:rPr lang="ca-ES" sz="1200" b="0" i="1" dirty="0"/>
              <a:t> </a:t>
            </a:r>
            <a:endParaRPr lang="ca-ES" sz="1200" b="0" i="1" dirty="0" smtClean="0"/>
          </a:p>
        </p:txBody>
      </p:sp>
      <p:sp>
        <p:nvSpPr>
          <p:cNvPr id="46" name="Isosceles Triangle 5"/>
          <p:cNvSpPr/>
          <p:nvPr/>
        </p:nvSpPr>
        <p:spPr bwMode="auto">
          <a:xfrm rot="5400000">
            <a:off x="6850595" y="301169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47" name="Straight Arrow Connector 9"/>
          <p:cNvCxnSpPr/>
          <p:nvPr/>
        </p:nvCxnSpPr>
        <p:spPr bwMode="auto">
          <a:xfrm>
            <a:off x="4412271" y="2319094"/>
            <a:ext cx="456299"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Rectangle 47"/>
          <p:cNvSpPr/>
          <p:nvPr/>
        </p:nvSpPr>
        <p:spPr bwMode="auto">
          <a:xfrm>
            <a:off x="995951" y="3877503"/>
            <a:ext cx="75624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2" name="Oval 51"/>
          <p:cNvSpPr/>
          <p:nvPr/>
        </p:nvSpPr>
        <p:spPr bwMode="auto">
          <a:xfrm>
            <a:off x="4205002" y="258669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latin typeface="Arial" charset="0"/>
            </a:endParaRPr>
          </a:p>
        </p:txBody>
      </p:sp>
      <p:sp>
        <p:nvSpPr>
          <p:cNvPr id="53" name="Oval 52"/>
          <p:cNvSpPr/>
          <p:nvPr/>
        </p:nvSpPr>
        <p:spPr bwMode="auto">
          <a:xfrm>
            <a:off x="4038785" y="212239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
        <p:nvSpPr>
          <p:cNvPr id="54" name="Oval 53"/>
          <p:cNvSpPr/>
          <p:nvPr/>
        </p:nvSpPr>
        <p:spPr bwMode="auto">
          <a:xfrm>
            <a:off x="519067" y="2462169"/>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55" name="Oval 54"/>
          <p:cNvSpPr/>
          <p:nvPr/>
        </p:nvSpPr>
        <p:spPr bwMode="auto">
          <a:xfrm>
            <a:off x="519067" y="344937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56" name="Oval 55"/>
          <p:cNvSpPr/>
          <p:nvPr/>
        </p:nvSpPr>
        <p:spPr bwMode="auto">
          <a:xfrm>
            <a:off x="386876" y="363734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59" name="Oval 58"/>
          <p:cNvSpPr/>
          <p:nvPr/>
        </p:nvSpPr>
        <p:spPr bwMode="auto">
          <a:xfrm>
            <a:off x="5106782" y="2118821"/>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60" name="Oval 59"/>
          <p:cNvSpPr/>
          <p:nvPr/>
        </p:nvSpPr>
        <p:spPr bwMode="auto">
          <a:xfrm>
            <a:off x="4898154" y="2274195"/>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61" name="Oval 60"/>
          <p:cNvSpPr/>
          <p:nvPr/>
        </p:nvSpPr>
        <p:spPr bwMode="auto">
          <a:xfrm>
            <a:off x="5120430" y="245754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g</a:t>
            </a:r>
            <a:endParaRPr kumimoji="0" lang="ca-ES" sz="1400" i="0" u="none" strike="noStrike" cap="none" normalizeH="0" baseline="0" dirty="0" smtClean="0">
              <a:ln>
                <a:noFill/>
              </a:ln>
              <a:solidFill>
                <a:schemeClr val="bg1"/>
              </a:solidFill>
              <a:effectLst/>
            </a:endParaRPr>
          </a:p>
        </p:txBody>
      </p:sp>
      <p:sp>
        <p:nvSpPr>
          <p:cNvPr id="62" name="Oval 61"/>
          <p:cNvSpPr/>
          <p:nvPr/>
        </p:nvSpPr>
        <p:spPr bwMode="auto">
          <a:xfrm>
            <a:off x="4684259" y="262300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h</a:t>
            </a:r>
            <a:endParaRPr kumimoji="0" lang="ca-ES" sz="1400" i="0" u="none" strike="noStrike" cap="none" normalizeH="0" baseline="0" dirty="0" smtClean="0">
              <a:ln>
                <a:noFill/>
              </a:ln>
              <a:solidFill>
                <a:schemeClr val="bg1"/>
              </a:solidFill>
              <a:effectLst/>
            </a:endParaRPr>
          </a:p>
        </p:txBody>
      </p:sp>
      <p:sp>
        <p:nvSpPr>
          <p:cNvPr id="63" name="Oval 62"/>
          <p:cNvSpPr/>
          <p:nvPr/>
        </p:nvSpPr>
        <p:spPr bwMode="auto">
          <a:xfrm>
            <a:off x="4775199" y="282021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i</a:t>
            </a:r>
            <a:endParaRPr kumimoji="0" lang="ca-ES" sz="1400" i="0" u="none" strike="noStrike" cap="none" normalizeH="0" baseline="0" dirty="0" smtClean="0">
              <a:ln>
                <a:noFill/>
              </a:ln>
              <a:solidFill>
                <a:schemeClr val="bg1"/>
              </a:solidFill>
              <a:effectLst/>
            </a:endParaRPr>
          </a:p>
        </p:txBody>
      </p:sp>
      <p:sp>
        <p:nvSpPr>
          <p:cNvPr id="64" name="Oval 63"/>
          <p:cNvSpPr/>
          <p:nvPr/>
        </p:nvSpPr>
        <p:spPr bwMode="auto">
          <a:xfrm>
            <a:off x="4723325" y="300921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j</a:t>
            </a:r>
            <a:endParaRPr kumimoji="0" lang="ca-ES" sz="1400" i="0" u="none" strike="noStrike" cap="none" normalizeH="0" baseline="0" dirty="0" smtClean="0">
              <a:ln>
                <a:noFill/>
              </a:ln>
              <a:solidFill>
                <a:schemeClr val="bg1"/>
              </a:solidFill>
              <a:effectLst/>
            </a:endParaRPr>
          </a:p>
        </p:txBody>
      </p:sp>
      <p:sp>
        <p:nvSpPr>
          <p:cNvPr id="67" name="Oval 66"/>
          <p:cNvSpPr/>
          <p:nvPr/>
        </p:nvSpPr>
        <p:spPr bwMode="auto">
          <a:xfrm>
            <a:off x="551736" y="227261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cxnSp>
        <p:nvCxnSpPr>
          <p:cNvPr id="68" name="Straight Arrow Connector 9"/>
          <p:cNvCxnSpPr/>
          <p:nvPr/>
        </p:nvCxnSpPr>
        <p:spPr bwMode="auto">
          <a:xfrm flipH="1">
            <a:off x="1191968" y="3124943"/>
            <a:ext cx="186744" cy="37826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Oval 68"/>
          <p:cNvSpPr/>
          <p:nvPr/>
        </p:nvSpPr>
        <p:spPr bwMode="auto">
          <a:xfrm>
            <a:off x="1378712" y="277496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cxnSp>
        <p:nvCxnSpPr>
          <p:cNvPr id="70" name="Straight Arrow Connector 9"/>
          <p:cNvCxnSpPr/>
          <p:nvPr/>
        </p:nvCxnSpPr>
        <p:spPr bwMode="auto">
          <a:xfrm flipH="1">
            <a:off x="2246400" y="2179844"/>
            <a:ext cx="573185" cy="18913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Oval 70"/>
          <p:cNvSpPr/>
          <p:nvPr/>
        </p:nvSpPr>
        <p:spPr bwMode="auto">
          <a:xfrm>
            <a:off x="2819585" y="182986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5</a:t>
            </a:r>
          </a:p>
        </p:txBody>
      </p:sp>
      <p:sp>
        <p:nvSpPr>
          <p:cNvPr id="41" name="Oval 40"/>
          <p:cNvSpPr/>
          <p:nvPr/>
        </p:nvSpPr>
        <p:spPr bwMode="auto">
          <a:xfrm>
            <a:off x="758407" y="3933975"/>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latin typeface="Arial" charset="0"/>
            </a:endParaRPr>
          </a:p>
        </p:txBody>
      </p:sp>
      <p:sp>
        <p:nvSpPr>
          <p:cNvPr id="3" name="Left Brace 2"/>
          <p:cNvSpPr/>
          <p:nvPr/>
        </p:nvSpPr>
        <p:spPr bwMode="auto">
          <a:xfrm>
            <a:off x="4567798" y="2469823"/>
            <a:ext cx="155527" cy="727365"/>
          </a:xfrm>
          <a:prstGeom prst="leftBrace">
            <a:avLst>
              <a:gd name="adj1" fmla="val 35893"/>
              <a:gd name="adj2" fmla="val 41248"/>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ca-ES"/>
          </a:p>
        </p:txBody>
      </p:sp>
      <p:sp>
        <p:nvSpPr>
          <p:cNvPr id="42" name="TextBox 41"/>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proveïdor (2/3)</a:t>
            </a:r>
            <a:endParaRPr lang="ca-ES" sz="1600" dirty="0">
              <a:solidFill>
                <a:schemeClr val="bg2">
                  <a:lumMod val="75000"/>
                </a:schemeClr>
              </a:solidFill>
            </a:endParaRPr>
          </a:p>
        </p:txBody>
      </p:sp>
      <p:sp>
        <p:nvSpPr>
          <p:cNvPr id="43" name="Slide Number Placeholder 3"/>
          <p:cNvSpPr txBox="1">
            <a:spLocks/>
          </p:cNvSpPr>
          <p:nvPr/>
        </p:nvSpPr>
        <p:spPr bwMode="auto">
          <a:xfrm>
            <a:off x="3782987" y="6477002"/>
            <a:ext cx="2311400" cy="333375"/>
          </a:xfrm>
          <a:prstGeom prst="rect">
            <a:avLst/>
          </a:prstGeom>
          <a:noFill/>
          <a:ln>
            <a:noFill/>
          </a:ln>
          <a:effectLst/>
          <a:extLst/>
        </p:spPr>
        <p:txBody>
          <a:bodyPr vert="horz" wrap="square" lIns="91440" tIns="45720" rIns="91440" bIns="45720" numCol="1" anchor="ctr" anchorCtr="0" compatLnSpc="1">
            <a:prstTxWarp prst="textNoShape">
              <a:avLst/>
            </a:prstTxWarp>
          </a:bodyPr>
          <a:lstStyle>
            <a:defPPr>
              <a:defRPr lang="ca-ES"/>
            </a:defPPr>
            <a:lvl1pPr algn="ctr" rtl="0" fontAlgn="base">
              <a:spcBef>
                <a:spcPct val="0"/>
              </a:spcBef>
              <a:spcAft>
                <a:spcPct val="0"/>
              </a:spcAft>
              <a:defRPr sz="1400" b="0" kern="1200">
                <a:solidFill>
                  <a:schemeClr val="tx1"/>
                </a:solidFill>
                <a:latin typeface="Arial" charset="0"/>
                <a:ea typeface="+mn-ea"/>
                <a:cs typeface="+mn-cs"/>
              </a:defRPr>
            </a:lvl1pPr>
            <a:lvl2pPr marL="457200" algn="l" rtl="0" fontAlgn="base">
              <a:spcBef>
                <a:spcPct val="50000"/>
              </a:spcBef>
              <a:spcAft>
                <a:spcPct val="0"/>
              </a:spcAft>
              <a:defRPr sz="2200" b="1" kern="1200">
                <a:solidFill>
                  <a:schemeClr val="tx1"/>
                </a:solidFill>
                <a:latin typeface="Arial" charset="0"/>
                <a:ea typeface="+mn-ea"/>
                <a:cs typeface="+mn-cs"/>
              </a:defRPr>
            </a:lvl2pPr>
            <a:lvl3pPr marL="914400" algn="l" rtl="0" fontAlgn="base">
              <a:spcBef>
                <a:spcPct val="50000"/>
              </a:spcBef>
              <a:spcAft>
                <a:spcPct val="0"/>
              </a:spcAft>
              <a:defRPr sz="2200" b="1" kern="1200">
                <a:solidFill>
                  <a:schemeClr val="tx1"/>
                </a:solidFill>
                <a:latin typeface="Arial" charset="0"/>
                <a:ea typeface="+mn-ea"/>
                <a:cs typeface="+mn-cs"/>
              </a:defRPr>
            </a:lvl3pPr>
            <a:lvl4pPr marL="1371600" algn="l" rtl="0" fontAlgn="base">
              <a:spcBef>
                <a:spcPct val="50000"/>
              </a:spcBef>
              <a:spcAft>
                <a:spcPct val="0"/>
              </a:spcAft>
              <a:defRPr sz="2200" b="1" kern="1200">
                <a:solidFill>
                  <a:schemeClr val="tx1"/>
                </a:solidFill>
                <a:latin typeface="Arial" charset="0"/>
                <a:ea typeface="+mn-ea"/>
                <a:cs typeface="+mn-cs"/>
              </a:defRPr>
            </a:lvl4pPr>
            <a:lvl5pPr marL="1828800" algn="l" rtl="0" fontAlgn="base">
              <a:spcBef>
                <a:spcPct val="50000"/>
              </a:spcBef>
              <a:spcAft>
                <a:spcPct val="0"/>
              </a:spcAft>
              <a:defRPr sz="2200" b="1" kern="1200">
                <a:solidFill>
                  <a:schemeClr val="tx1"/>
                </a:solidFill>
                <a:latin typeface="Arial" charset="0"/>
                <a:ea typeface="+mn-ea"/>
                <a:cs typeface="+mn-cs"/>
              </a:defRPr>
            </a:lvl5pPr>
            <a:lvl6pPr marL="2286000" algn="l" defTabSz="914400" rtl="0" eaLnBrk="1" latinLnBrk="0" hangingPunct="1">
              <a:defRPr sz="2200" b="1" kern="1200">
                <a:solidFill>
                  <a:schemeClr val="tx1"/>
                </a:solidFill>
                <a:latin typeface="Arial" charset="0"/>
                <a:ea typeface="+mn-ea"/>
                <a:cs typeface="+mn-cs"/>
              </a:defRPr>
            </a:lvl6pPr>
            <a:lvl7pPr marL="2743200" algn="l" defTabSz="914400" rtl="0" eaLnBrk="1" latinLnBrk="0" hangingPunct="1">
              <a:defRPr sz="2200" b="1" kern="1200">
                <a:solidFill>
                  <a:schemeClr val="tx1"/>
                </a:solidFill>
                <a:latin typeface="Arial" charset="0"/>
                <a:ea typeface="+mn-ea"/>
                <a:cs typeface="+mn-cs"/>
              </a:defRPr>
            </a:lvl7pPr>
            <a:lvl8pPr marL="3200400" algn="l" defTabSz="914400" rtl="0" eaLnBrk="1" latinLnBrk="0" hangingPunct="1">
              <a:defRPr sz="2200" b="1" kern="1200">
                <a:solidFill>
                  <a:schemeClr val="tx1"/>
                </a:solidFill>
                <a:latin typeface="Arial" charset="0"/>
                <a:ea typeface="+mn-ea"/>
                <a:cs typeface="+mn-cs"/>
              </a:defRPr>
            </a:lvl8pPr>
            <a:lvl9pPr marL="3657600" algn="l" defTabSz="914400" rtl="0" eaLnBrk="1" latinLnBrk="0" hangingPunct="1">
              <a:defRPr sz="2200" b="1" kern="1200">
                <a:solidFill>
                  <a:schemeClr val="tx1"/>
                </a:solidFill>
                <a:latin typeface="Arial" charset="0"/>
                <a:ea typeface="+mn-ea"/>
                <a:cs typeface="+mn-cs"/>
              </a:defRPr>
            </a:lvl9pPr>
          </a:lstStyle>
          <a:p>
            <a:pPr>
              <a:defRPr/>
            </a:pPr>
            <a:fld id="{5FA84ABE-F0E8-4FFB-AFBD-9B0427967E24}" type="slidenum">
              <a:rPr lang="ca-ES" smtClean="0"/>
              <a:pPr>
                <a:defRPr/>
              </a:pPr>
              <a:t>56</a:t>
            </a:fld>
            <a:endParaRPr lang="ca-ES" dirty="0"/>
          </a:p>
        </p:txBody>
      </p:sp>
    </p:spTree>
    <p:extLst>
      <p:ext uri="{BB962C8B-B14F-4D97-AF65-F5344CB8AC3E}">
        <p14:creationId xmlns:p14="http://schemas.microsoft.com/office/powerpoint/2010/main" val="975577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673223"/>
            <a:ext cx="2583543" cy="1019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3.2.3 Valoració de la idea</a:t>
            </a:r>
            <a:endParaRPr lang="ca-ES" sz="1600" dirty="0">
              <a:solidFill>
                <a:schemeClr val="bg2">
                  <a:lumMod val="50000"/>
                </a:schemeClr>
              </a:solidFill>
            </a:endParaRPr>
          </a:p>
        </p:txBody>
      </p:sp>
      <p:sp>
        <p:nvSpPr>
          <p:cNvPr id="17" name="Oval 16"/>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43" name="TextBox 11"/>
          <p:cNvSpPr txBox="1"/>
          <p:nvPr/>
        </p:nvSpPr>
        <p:spPr>
          <a:xfrm>
            <a:off x="4082279" y="1837514"/>
            <a:ext cx="4933728" cy="702486"/>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10"/>
            </a:pPr>
            <a:r>
              <a:rPr lang="ca-ES" sz="1200" b="0" dirty="0" smtClean="0">
                <a:latin typeface="+mn-lt"/>
              </a:rPr>
              <a:t>Clicar a G</a:t>
            </a:r>
            <a:r>
              <a:rPr lang="ca-ES" sz="1200" b="0" i="1" dirty="0" smtClean="0">
                <a:latin typeface="+mn-lt"/>
              </a:rPr>
              <a:t>eneral </a:t>
            </a:r>
            <a:r>
              <a:rPr lang="ca-ES" sz="1200" b="0" dirty="0" smtClean="0">
                <a:latin typeface="+mn-lt"/>
              </a:rPr>
              <a:t>del </a:t>
            </a:r>
            <a:r>
              <a:rPr lang="ca-ES" sz="1200" b="0" dirty="0" err="1" smtClean="0">
                <a:latin typeface="+mn-lt"/>
              </a:rPr>
              <a:t>menu</a:t>
            </a:r>
            <a:r>
              <a:rPr lang="ca-ES" sz="1200" b="0" dirty="0" smtClean="0">
                <a:latin typeface="+mn-lt"/>
              </a:rPr>
              <a:t> </a:t>
            </a:r>
            <a:r>
              <a:rPr lang="ca-ES" sz="1200" b="0" i="1" dirty="0" smtClean="0">
                <a:latin typeface="+mn-lt"/>
              </a:rPr>
              <a:t>Home</a:t>
            </a:r>
            <a:r>
              <a:rPr lang="ca-ES" sz="1200" b="0" dirty="0" smtClean="0">
                <a:latin typeface="+mn-lt"/>
              </a:rPr>
              <a:t> per tornar al llistat </a:t>
            </a:r>
            <a:r>
              <a:rPr lang="ca-ES" sz="1200" b="0" dirty="0" err="1" smtClean="0">
                <a:latin typeface="+mn-lt"/>
              </a:rPr>
              <a:t>d’</a:t>
            </a:r>
            <a:r>
              <a:rPr lang="ca-ES" sz="1200" b="0" i="1" dirty="0" err="1" smtClean="0">
                <a:latin typeface="+mn-lt"/>
              </a:rPr>
              <a:t>action</a:t>
            </a:r>
            <a:r>
              <a:rPr lang="ca-ES" sz="1200" b="0" i="1" dirty="0" smtClean="0">
                <a:latin typeface="+mn-lt"/>
              </a:rPr>
              <a:t> </a:t>
            </a:r>
            <a:r>
              <a:rPr lang="ca-ES" sz="1200" b="0" i="1" dirty="0" err="1" smtClean="0">
                <a:latin typeface="+mn-lt"/>
              </a:rPr>
              <a:t>items</a:t>
            </a:r>
            <a:r>
              <a:rPr lang="ca-ES" sz="1200" b="0" i="1" dirty="0" smtClean="0">
                <a:latin typeface="+mn-lt"/>
              </a:rPr>
              <a:t>.</a:t>
            </a:r>
          </a:p>
        </p:txBody>
      </p:sp>
      <p:sp>
        <p:nvSpPr>
          <p:cNvPr id="44" name="Isosceles Triangle 5"/>
          <p:cNvSpPr/>
          <p:nvPr/>
        </p:nvSpPr>
        <p:spPr bwMode="auto">
          <a:xfrm rot="5400000">
            <a:off x="3512238" y="210398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9" name="Rectangle 48"/>
          <p:cNvSpPr/>
          <p:nvPr/>
        </p:nvSpPr>
        <p:spPr bwMode="auto">
          <a:xfrm>
            <a:off x="755649" y="2251083"/>
            <a:ext cx="530525"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1336872" y="214486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10</a:t>
            </a:r>
          </a:p>
        </p:txBody>
      </p:sp>
      <p:pic>
        <p:nvPicPr>
          <p:cNvPr id="5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2903219"/>
            <a:ext cx="3387902" cy="613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p:cNvSpPr/>
          <p:nvPr/>
        </p:nvSpPr>
        <p:spPr bwMode="auto">
          <a:xfrm>
            <a:off x="722267" y="3268536"/>
            <a:ext cx="2915373" cy="27804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2" name="Oval 71"/>
          <p:cNvSpPr/>
          <p:nvPr/>
        </p:nvSpPr>
        <p:spPr bwMode="auto">
          <a:xfrm>
            <a:off x="333051" y="320987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11</a:t>
            </a:r>
          </a:p>
        </p:txBody>
      </p:sp>
      <p:sp>
        <p:nvSpPr>
          <p:cNvPr id="73" name="TextBox 11"/>
          <p:cNvSpPr txBox="1"/>
          <p:nvPr/>
        </p:nvSpPr>
        <p:spPr>
          <a:xfrm>
            <a:off x="4680692" y="2903219"/>
            <a:ext cx="4335315" cy="613320"/>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11"/>
            </a:pPr>
            <a:r>
              <a:rPr lang="ca-ES" sz="1200" b="0" dirty="0" smtClean="0">
                <a:latin typeface="+mn-lt"/>
              </a:rPr>
              <a:t>Clicar sobre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endParaRPr lang="ca-ES" sz="1200" b="0" i="1" dirty="0" smtClean="0">
              <a:latin typeface="+mn-lt"/>
            </a:endParaRPr>
          </a:p>
        </p:txBody>
      </p:sp>
      <p:sp>
        <p:nvSpPr>
          <p:cNvPr id="74" name="Isosceles Triangle 5"/>
          <p:cNvSpPr/>
          <p:nvPr/>
        </p:nvSpPr>
        <p:spPr bwMode="auto">
          <a:xfrm rot="5400000">
            <a:off x="4271706" y="3125110"/>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9" name="TextBox 11"/>
          <p:cNvSpPr txBox="1"/>
          <p:nvPr/>
        </p:nvSpPr>
        <p:spPr>
          <a:xfrm>
            <a:off x="5600700" y="4651756"/>
            <a:ext cx="3415307" cy="694944"/>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12"/>
            </a:pPr>
            <a:r>
              <a:rPr lang="ca-ES" sz="1200" b="0" dirty="0" smtClean="0">
                <a:latin typeface="+mn-lt"/>
              </a:rPr>
              <a:t>Marcar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com a </a:t>
            </a:r>
            <a:r>
              <a:rPr lang="ca-ES" sz="1200" b="0" i="1" dirty="0" smtClean="0">
                <a:latin typeface="+mn-lt"/>
              </a:rPr>
              <a:t>fet.</a:t>
            </a:r>
          </a:p>
          <a:p>
            <a:pPr marL="228600" indent="-228600" algn="just">
              <a:buFont typeface="+mj-lt"/>
              <a:buAutoNum type="arabicPeriod" startAt="12"/>
            </a:pPr>
            <a:r>
              <a:rPr lang="ca-ES" sz="1200" b="0" dirty="0" smtClean="0">
                <a:latin typeface="+mn-lt"/>
              </a:rPr>
              <a:t>Clicar </a:t>
            </a:r>
            <a:r>
              <a:rPr lang="ca-ES" sz="1200" b="0" i="1" dirty="0" err="1" smtClean="0">
                <a:latin typeface="+mn-lt"/>
              </a:rPr>
              <a:t>Save</a:t>
            </a:r>
            <a:r>
              <a:rPr lang="ca-ES" sz="1200" b="0" i="1" dirty="0" smtClean="0">
                <a:latin typeface="+mn-lt"/>
              </a:rPr>
              <a:t> </a:t>
            </a:r>
            <a:r>
              <a:rPr lang="ca-ES" sz="1200" b="0" i="1" dirty="0" err="1" smtClean="0">
                <a:latin typeface="+mn-lt"/>
              </a:rPr>
              <a:t>And</a:t>
            </a:r>
            <a:r>
              <a:rPr lang="ca-ES" sz="1200" b="0" i="1" dirty="0" smtClean="0">
                <a:latin typeface="+mn-lt"/>
              </a:rPr>
              <a:t> </a:t>
            </a:r>
            <a:r>
              <a:rPr lang="ca-ES" sz="1200" b="0" i="1" dirty="0" err="1" smtClean="0">
                <a:latin typeface="+mn-lt"/>
              </a:rPr>
              <a:t>Return</a:t>
            </a:r>
            <a:endParaRPr lang="ca-ES" sz="1200" b="0" i="1" dirty="0" smtClean="0">
              <a:latin typeface="+mn-lt"/>
            </a:endParaRPr>
          </a:p>
        </p:txBody>
      </p:sp>
      <p:sp>
        <p:nvSpPr>
          <p:cNvPr id="80" name="Isosceles Triangle 5"/>
          <p:cNvSpPr/>
          <p:nvPr/>
        </p:nvSpPr>
        <p:spPr bwMode="auto">
          <a:xfrm rot="5400000">
            <a:off x="5161699" y="4914459"/>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TextBox 28"/>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3.2.3.1  Per part del proveïdor (3/3)</a:t>
            </a:r>
            <a:endParaRPr lang="ca-ES" sz="1600" dirty="0">
              <a:solidFill>
                <a:schemeClr val="bg2">
                  <a:lumMod val="75000"/>
                </a:schemeClr>
              </a:solidFill>
            </a:endParaRPr>
          </a:p>
        </p:txBody>
      </p:sp>
      <p:pic>
        <p:nvPicPr>
          <p:cNvPr id="3" name="2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6872" y="3891412"/>
            <a:ext cx="3641528" cy="2352675"/>
          </a:xfrm>
          <a:prstGeom prst="rect">
            <a:avLst/>
          </a:prstGeom>
        </p:spPr>
      </p:pic>
      <p:sp>
        <p:nvSpPr>
          <p:cNvPr id="76" name="Oval 75"/>
          <p:cNvSpPr/>
          <p:nvPr/>
        </p:nvSpPr>
        <p:spPr bwMode="auto">
          <a:xfrm>
            <a:off x="4874873" y="544510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12</a:t>
            </a:r>
            <a:endParaRPr lang="ca-ES" sz="1600" dirty="0">
              <a:solidFill>
                <a:schemeClr val="bg1"/>
              </a:solidFill>
            </a:endParaRPr>
          </a:p>
        </p:txBody>
      </p:sp>
      <p:sp>
        <p:nvSpPr>
          <p:cNvPr id="78" name="Oval 77"/>
          <p:cNvSpPr/>
          <p:nvPr/>
        </p:nvSpPr>
        <p:spPr bwMode="auto">
          <a:xfrm>
            <a:off x="2845885" y="6225177"/>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13</a:t>
            </a:r>
            <a:endParaRPr lang="ca-ES" sz="1600" dirty="0">
              <a:solidFill>
                <a:schemeClr val="bg1"/>
              </a:solidFill>
            </a:endParaRPr>
          </a:p>
        </p:txBody>
      </p:sp>
      <p:sp>
        <p:nvSpPr>
          <p:cNvPr id="31" name="Rectangle 48"/>
          <p:cNvSpPr/>
          <p:nvPr/>
        </p:nvSpPr>
        <p:spPr bwMode="auto">
          <a:xfrm>
            <a:off x="4292424" y="5823483"/>
            <a:ext cx="530525"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2" name="Rectangle 48"/>
          <p:cNvSpPr/>
          <p:nvPr/>
        </p:nvSpPr>
        <p:spPr bwMode="auto">
          <a:xfrm>
            <a:off x="2083046" y="6023383"/>
            <a:ext cx="1188000" cy="20179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322228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3.2.4 Analitzar la valoració inicial (1/2)</a:t>
            </a:r>
            <a:endParaRPr lang="ca-ES" sz="1600" dirty="0">
              <a:solidFill>
                <a:schemeClr val="bg2">
                  <a:lumMod val="50000"/>
                </a:schemeClr>
              </a:solidFill>
            </a:endParaRPr>
          </a:p>
        </p:txBody>
      </p:sp>
      <p:sp>
        <p:nvSpPr>
          <p:cNvPr id="16" name="Isosceles Triangle 5"/>
          <p:cNvSpPr/>
          <p:nvPr/>
        </p:nvSpPr>
        <p:spPr bwMode="auto">
          <a:xfrm rot="5400000">
            <a:off x="6437062" y="352399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47" name="TextBox 11"/>
          <p:cNvSpPr txBox="1"/>
          <p:nvPr/>
        </p:nvSpPr>
        <p:spPr>
          <a:xfrm>
            <a:off x="6807200" y="1701800"/>
            <a:ext cx="2553774" cy="3797300"/>
          </a:xfrm>
          <a:prstGeom prst="rect">
            <a:avLst/>
          </a:prstGeom>
          <a:noFill/>
          <a:ln>
            <a:solidFill>
              <a:schemeClr val="accent1"/>
            </a:solidFill>
          </a:ln>
        </p:spPr>
        <p:txBody>
          <a:bodyPr wrap="square" rtlCol="0" anchor="ctr">
            <a:noAutofit/>
          </a:bodyPr>
          <a:lstStyle/>
          <a:p>
            <a:r>
              <a:rPr lang="ca-ES" sz="1200" b="0" dirty="0" smtClean="0">
                <a:latin typeface="+mn-lt"/>
              </a:rPr>
              <a:t>Després de l’estimació, el RS rep un </a:t>
            </a:r>
            <a:r>
              <a:rPr lang="ca-ES" sz="1200" b="0" dirty="0" err="1" smtClean="0">
                <a:latin typeface="+mn-lt"/>
              </a:rPr>
              <a:t>action</a:t>
            </a:r>
            <a:r>
              <a:rPr lang="ca-ES" sz="1200" b="0" dirty="0" smtClean="0">
                <a:latin typeface="+mn-lt"/>
              </a:rPr>
              <a:t> </a:t>
            </a:r>
            <a:r>
              <a:rPr lang="ca-ES" sz="1200" b="0" dirty="0" err="1" smtClean="0">
                <a:latin typeface="+mn-lt"/>
              </a:rPr>
              <a:t>item</a:t>
            </a:r>
            <a:r>
              <a:rPr lang="ca-ES" sz="1200" b="0" dirty="0" smtClean="0">
                <a:latin typeface="+mn-lt"/>
              </a:rPr>
              <a:t> indicant que s’ha introduït l’estimació: </a:t>
            </a:r>
            <a:r>
              <a:rPr lang="ca-ES" sz="1200" dirty="0" smtClean="0">
                <a:sym typeface="Wingdings" pitchFamily="2" charset="2"/>
              </a:rPr>
              <a:t>Estimació introduïda</a:t>
            </a:r>
            <a:r>
              <a:rPr lang="ca-ES" sz="1200" b="0" dirty="0" smtClean="0">
                <a:latin typeface="+mn-lt"/>
              </a:rPr>
              <a:t>.</a:t>
            </a:r>
          </a:p>
          <a:p>
            <a:endParaRPr lang="ca-ES" sz="1200" b="0" dirty="0" smtClean="0">
              <a:latin typeface="+mn-lt"/>
            </a:endParaRPr>
          </a:p>
          <a:p>
            <a:pPr marL="228600" indent="-228600">
              <a:buFont typeface="+mj-lt"/>
              <a:buAutoNum type="arabicPeriod"/>
            </a:pPr>
            <a:r>
              <a:rPr lang="ca-ES" sz="1200" b="0" dirty="0" smtClean="0">
                <a:latin typeface="+mn-lt"/>
              </a:rPr>
              <a:t> En aquest punt el RS ha de revisar l’estimació inicial a </a:t>
            </a:r>
            <a:r>
              <a:rPr lang="ca-ES" sz="1200" dirty="0" err="1" smtClean="0">
                <a:latin typeface="+mn-lt"/>
              </a:rPr>
              <a:t>Proposals</a:t>
            </a:r>
            <a:r>
              <a:rPr lang="ca-ES" sz="1200" b="0" dirty="0" smtClean="0">
                <a:latin typeface="+mn-lt"/>
              </a:rPr>
              <a:t> i actualitzar els camps de </a:t>
            </a:r>
            <a:r>
              <a:rPr lang="ca-ES" sz="1200" dirty="0" err="1" smtClean="0">
                <a:latin typeface="+mn-lt"/>
              </a:rPr>
              <a:t>Portfolio</a:t>
            </a:r>
            <a:r>
              <a:rPr lang="ca-ES" sz="1200" dirty="0" smtClean="0">
                <a:latin typeface="+mn-lt"/>
              </a:rPr>
              <a:t> Management </a:t>
            </a:r>
            <a:r>
              <a:rPr lang="ca-ES" sz="1200" b="0" dirty="0" smtClean="0">
                <a:latin typeface="+mn-lt"/>
              </a:rPr>
              <a:t>de </a:t>
            </a:r>
            <a:r>
              <a:rPr lang="ca-ES" sz="1200" dirty="0" smtClean="0">
                <a:latin typeface="+mn-lt"/>
              </a:rPr>
              <a:t>Capital Cost, </a:t>
            </a:r>
            <a:r>
              <a:rPr lang="ca-ES" sz="1200" dirty="0" err="1" smtClean="0">
                <a:latin typeface="+mn-lt"/>
              </a:rPr>
              <a:t>Effort</a:t>
            </a:r>
            <a:r>
              <a:rPr lang="ca-ES" sz="1200" dirty="0" smtClean="0">
                <a:latin typeface="+mn-lt"/>
              </a:rPr>
              <a:t> i </a:t>
            </a:r>
            <a:r>
              <a:rPr lang="ca-ES" sz="1200" dirty="0" err="1" smtClean="0">
                <a:latin typeface="+mn-lt"/>
              </a:rPr>
              <a:t>Planned</a:t>
            </a:r>
            <a:r>
              <a:rPr lang="ca-ES" sz="1200" dirty="0" smtClean="0">
                <a:latin typeface="+mn-lt"/>
              </a:rPr>
              <a:t> Cost </a:t>
            </a:r>
            <a:r>
              <a:rPr lang="ca-ES" sz="1200" dirty="0" err="1" smtClean="0">
                <a:latin typeface="+mn-lt"/>
              </a:rPr>
              <a:t>Start</a:t>
            </a:r>
            <a:r>
              <a:rPr lang="ca-ES" sz="1200" dirty="0" smtClean="0">
                <a:latin typeface="+mn-lt"/>
              </a:rPr>
              <a:t>/</a:t>
            </a:r>
            <a:r>
              <a:rPr lang="ca-ES" sz="1200" dirty="0" err="1" smtClean="0">
                <a:latin typeface="+mn-lt"/>
              </a:rPr>
              <a:t>Finish</a:t>
            </a:r>
            <a:r>
              <a:rPr lang="ca-ES" sz="1200" b="0" dirty="0" smtClean="0">
                <a:latin typeface="+mn-lt"/>
              </a:rPr>
              <a:t> segons l’estimació inicial.</a:t>
            </a:r>
          </a:p>
        </p:txBody>
      </p:sp>
      <p:sp>
        <p:nvSpPr>
          <p:cNvPr id="23" name="Oval 22"/>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6253" y="2714404"/>
            <a:ext cx="5964500" cy="2644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416" y="3255975"/>
            <a:ext cx="1887800" cy="110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416" y="4405246"/>
            <a:ext cx="5971784" cy="8464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bwMode="auto">
          <a:xfrm flipH="1">
            <a:off x="1981200" y="2978840"/>
            <a:ext cx="1801788" cy="212656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1981200" y="2978840"/>
            <a:ext cx="2286000" cy="193852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p:cNvCxnSpPr/>
          <p:nvPr/>
        </p:nvCxnSpPr>
        <p:spPr bwMode="auto">
          <a:xfrm>
            <a:off x="5334000" y="2978840"/>
            <a:ext cx="646087" cy="193852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p:cNvCxnSpPr/>
          <p:nvPr/>
        </p:nvCxnSpPr>
        <p:spPr bwMode="auto">
          <a:xfrm>
            <a:off x="6357156" y="2978840"/>
            <a:ext cx="0" cy="224086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416" y="1502956"/>
            <a:ext cx="1892963" cy="1123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Oval 14"/>
          <p:cNvSpPr/>
          <p:nvPr/>
        </p:nvSpPr>
        <p:spPr bwMode="auto">
          <a:xfrm>
            <a:off x="332676" y="139270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spTree>
    <p:extLst>
      <p:ext uri="{BB962C8B-B14F-4D97-AF65-F5344CB8AC3E}">
        <p14:creationId xmlns:p14="http://schemas.microsoft.com/office/powerpoint/2010/main" val="36678959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59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3.2.4 Analitzar la valoració inicial (2/2)</a:t>
            </a:r>
            <a:endParaRPr lang="ca-ES" sz="1600" dirty="0">
              <a:solidFill>
                <a:schemeClr val="bg2">
                  <a:lumMod val="50000"/>
                </a:schemeClr>
              </a:solidFill>
            </a:endParaRPr>
          </a:p>
        </p:txBody>
      </p:sp>
      <p:sp>
        <p:nvSpPr>
          <p:cNvPr id="16" name="Isosceles Triangle 5"/>
          <p:cNvSpPr/>
          <p:nvPr/>
        </p:nvSpPr>
        <p:spPr bwMode="auto">
          <a:xfrm rot="10800000">
            <a:off x="4568815" y="420174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47" name="TextBox 11"/>
          <p:cNvSpPr txBox="1"/>
          <p:nvPr/>
        </p:nvSpPr>
        <p:spPr>
          <a:xfrm>
            <a:off x="755649" y="4394199"/>
            <a:ext cx="7986626" cy="1732727"/>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2"/>
            </a:pPr>
            <a:r>
              <a:rPr lang="ca-ES" sz="1200" b="0" dirty="0" smtClean="0">
                <a:latin typeface="+mn-lt"/>
              </a:rPr>
              <a:t>Anar a Home </a:t>
            </a:r>
            <a:r>
              <a:rPr lang="ca-ES" sz="1200" b="0" dirty="0" smtClean="0">
                <a:latin typeface="+mn-lt"/>
                <a:sym typeface="Wingdings" pitchFamily="2" charset="2"/>
              </a:rPr>
              <a:t> </a:t>
            </a:r>
            <a:r>
              <a:rPr lang="ca-ES" sz="1200" b="0" dirty="0" err="1" smtClean="0">
                <a:latin typeface="+mn-lt"/>
                <a:sym typeface="Wingdings" pitchFamily="2" charset="2"/>
              </a:rPr>
              <a:t>Organizer</a:t>
            </a:r>
            <a:r>
              <a:rPr lang="ca-ES" sz="1200" b="0" dirty="0" smtClean="0">
                <a:latin typeface="+mn-lt"/>
                <a:sym typeface="Wingdings" pitchFamily="2" charset="2"/>
              </a:rPr>
              <a:t> i trobar la nostra idea al llistat amb </a:t>
            </a:r>
            <a:r>
              <a:rPr lang="ca-ES" sz="1200" b="0" dirty="0" err="1" smtClean="0">
                <a:latin typeface="+mn-lt"/>
                <a:sym typeface="Wingdings" pitchFamily="2" charset="2"/>
              </a:rPr>
              <a:t>l’action</a:t>
            </a:r>
            <a:r>
              <a:rPr lang="ca-ES" sz="1200" b="0" dirty="0" smtClean="0">
                <a:latin typeface="+mn-lt"/>
                <a:sym typeface="Wingdings" pitchFamily="2" charset="2"/>
              </a:rPr>
              <a:t> </a:t>
            </a:r>
            <a:r>
              <a:rPr lang="ca-ES" sz="1200" b="0" dirty="0" err="1" smtClean="0">
                <a:latin typeface="+mn-lt"/>
                <a:sym typeface="Wingdings" pitchFamily="2" charset="2"/>
              </a:rPr>
              <a:t>item</a:t>
            </a:r>
            <a:r>
              <a:rPr lang="ca-ES" sz="1200" b="0" dirty="0" smtClean="0">
                <a:latin typeface="+mn-lt"/>
                <a:sym typeface="Wingdings" pitchFamily="2" charset="2"/>
              </a:rPr>
              <a:t> </a:t>
            </a:r>
            <a:r>
              <a:rPr lang="ca-ES" sz="1200" dirty="0" smtClean="0">
                <a:latin typeface="+mn-lt"/>
                <a:sym typeface="Wingdings" pitchFamily="2" charset="2"/>
              </a:rPr>
              <a:t>Estimació introduïda.</a:t>
            </a:r>
            <a:endParaRPr lang="ca-ES" sz="1200" b="0" dirty="0" smtClean="0">
              <a:latin typeface="+mn-lt"/>
            </a:endParaRPr>
          </a:p>
          <a:p>
            <a:pPr marL="228600" indent="-228600" algn="just">
              <a:buFont typeface="+mj-lt"/>
              <a:buAutoNum type="arabicPeriod" startAt="2"/>
            </a:pPr>
            <a:r>
              <a:rPr lang="ca-ES" sz="1200" b="0" dirty="0" smtClean="0">
                <a:latin typeface="+mn-lt"/>
              </a:rPr>
              <a:t>Al desplegable marcar que està </a:t>
            </a:r>
            <a:r>
              <a:rPr lang="ca-ES" sz="1200" dirty="0" err="1" smtClean="0">
                <a:latin typeface="+mn-lt"/>
              </a:rPr>
              <a:t>Done</a:t>
            </a:r>
            <a:endParaRPr lang="ca-ES" sz="1200" dirty="0" smtClean="0">
              <a:latin typeface="+mn-lt"/>
            </a:endParaRPr>
          </a:p>
          <a:p>
            <a:pPr marL="228600" indent="-228600" algn="just">
              <a:buFont typeface="+mj-lt"/>
              <a:buAutoNum type="arabicPeriod" startAt="2"/>
            </a:pPr>
            <a:r>
              <a:rPr lang="ca-ES" sz="1200" b="0" dirty="0" smtClean="0">
                <a:latin typeface="+mn-lt"/>
              </a:rPr>
              <a:t>Clicar </a:t>
            </a:r>
            <a:r>
              <a:rPr lang="ca-ES" sz="1200" dirty="0" err="1" smtClean="0">
                <a:latin typeface="+mn-lt"/>
              </a:rPr>
              <a:t>Save</a:t>
            </a:r>
            <a:endParaRPr lang="ca-ES" sz="1200" dirty="0">
              <a:latin typeface="+mn-lt"/>
            </a:endParaRPr>
          </a:p>
          <a:p>
            <a:pPr algn="just"/>
            <a:endParaRPr lang="ca-ES" sz="1200" b="0" dirty="0" smtClean="0">
              <a:latin typeface="+mn-lt"/>
            </a:endParaRPr>
          </a:p>
          <a:p>
            <a:pPr algn="just"/>
            <a:r>
              <a:rPr lang="ca-ES" sz="1200" b="0" dirty="0" smtClean="0">
                <a:latin typeface="+mn-lt"/>
              </a:rPr>
              <a:t>De totes maneres la idea pot seguir el flux sense aquesta acció</a:t>
            </a:r>
          </a:p>
        </p:txBody>
      </p:sp>
      <p:sp>
        <p:nvSpPr>
          <p:cNvPr id="23" name="Oval 22"/>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3" name="2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4742" y="1460978"/>
            <a:ext cx="7659556" cy="2232241"/>
          </a:xfrm>
          <a:prstGeom prst="rect">
            <a:avLst/>
          </a:prstGeom>
        </p:spPr>
      </p:pic>
      <p:sp>
        <p:nvSpPr>
          <p:cNvPr id="37" name="Oval 36"/>
          <p:cNvSpPr/>
          <p:nvPr/>
        </p:nvSpPr>
        <p:spPr bwMode="auto">
          <a:xfrm>
            <a:off x="709262" y="2599120"/>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a:solidFill>
                  <a:schemeClr val="bg1"/>
                </a:solidFill>
              </a:rPr>
              <a:t>2</a:t>
            </a:r>
          </a:p>
        </p:txBody>
      </p:sp>
      <p:sp>
        <p:nvSpPr>
          <p:cNvPr id="33" name="Oval 32"/>
          <p:cNvSpPr/>
          <p:nvPr/>
        </p:nvSpPr>
        <p:spPr bwMode="auto">
          <a:xfrm>
            <a:off x="4940171" y="2941751"/>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a:solidFill>
                  <a:schemeClr val="bg1"/>
                </a:solidFill>
              </a:rPr>
              <a:t>3</a:t>
            </a:r>
          </a:p>
        </p:txBody>
      </p:sp>
      <p:sp>
        <p:nvSpPr>
          <p:cNvPr id="36" name="Oval 35"/>
          <p:cNvSpPr/>
          <p:nvPr/>
        </p:nvSpPr>
        <p:spPr bwMode="auto">
          <a:xfrm>
            <a:off x="2367904" y="337402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a:solidFill>
                  <a:schemeClr val="bg1"/>
                </a:solidFill>
              </a:rPr>
              <a:t>4</a:t>
            </a:r>
          </a:p>
        </p:txBody>
      </p:sp>
      <p:sp>
        <p:nvSpPr>
          <p:cNvPr id="5" name="4 Rectángulo"/>
          <p:cNvSpPr/>
          <p:nvPr/>
        </p:nvSpPr>
        <p:spPr bwMode="auto">
          <a:xfrm>
            <a:off x="1082749" y="2727718"/>
            <a:ext cx="2551100" cy="342631"/>
          </a:xfrm>
          <a:prstGeom prst="rect">
            <a:avLst/>
          </a:prstGeom>
          <a:noFill/>
          <a:ln w="4445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94779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511" y="257155"/>
            <a:ext cx="8421820" cy="611185"/>
          </a:xfrm>
        </p:spPr>
        <p:txBody>
          <a:bodyPr/>
          <a:lstStyle/>
          <a:p>
            <a:r>
              <a:rPr lang="ca-ES" dirty="0"/>
              <a:t>1. Procés</a:t>
            </a:r>
            <a:r>
              <a:rPr lang="ca-ES" sz="1700" dirty="0" smtClean="0"/>
              <a:t/>
            </a:r>
            <a:br>
              <a:rPr lang="ca-ES" sz="1700" dirty="0" smtClean="0"/>
            </a:br>
            <a:r>
              <a:rPr lang="ca-ES" sz="1700" dirty="0" smtClean="0"/>
              <a:t>1.3 Visió general del procés </a:t>
            </a:r>
            <a:r>
              <a:rPr lang="ca-ES" sz="1700" dirty="0"/>
              <a:t>g</a:t>
            </a:r>
            <a:r>
              <a:rPr lang="ca-ES" sz="1700" dirty="0" smtClean="0"/>
              <a:t>estió </a:t>
            </a:r>
            <a:r>
              <a:rPr lang="ca-ES" sz="1700" dirty="0"/>
              <a:t>i</a:t>
            </a:r>
            <a:r>
              <a:rPr lang="ca-ES" sz="1700" dirty="0" smtClean="0"/>
              <a:t> cicle de vida del projecte</a:t>
            </a:r>
            <a:endParaRPr lang="ca-ES" sz="1700" dirty="0"/>
          </a:p>
        </p:txBody>
      </p:sp>
      <p:sp>
        <p:nvSpPr>
          <p:cNvPr id="6" name="5 Marcador de contenido"/>
          <p:cNvSpPr>
            <a:spLocks noGrp="1"/>
          </p:cNvSpPr>
          <p:nvPr>
            <p:ph idx="1"/>
          </p:nvPr>
        </p:nvSpPr>
        <p:spPr>
          <a:xfrm>
            <a:off x="742950" y="898499"/>
            <a:ext cx="8421820" cy="646331"/>
          </a:xfrm>
        </p:spPr>
        <p:txBody>
          <a:bodyPr/>
          <a:lstStyle/>
          <a:p>
            <a:r>
              <a:rPr lang="ca-ES" dirty="0" smtClean="0"/>
              <a:t>Els processos de Gestió de Projectes tenen un cicle de Gestió basat en PMBOK</a:t>
            </a:r>
            <a:r>
              <a:rPr lang="ca-ES" baseline="30000" dirty="0" smtClean="0"/>
              <a:t>®</a:t>
            </a:r>
            <a:endParaRPr lang="ca-ES" baseline="30000" dirty="0"/>
          </a:p>
        </p:txBody>
      </p:sp>
      <p:sp>
        <p:nvSpPr>
          <p:cNvPr id="4" name="Slide Number Placeholder 3"/>
          <p:cNvSpPr>
            <a:spLocks noGrp="1"/>
          </p:cNvSpPr>
          <p:nvPr>
            <p:ph type="sldNum" sz="quarter" idx="11"/>
          </p:nvPr>
        </p:nvSpPr>
        <p:spPr/>
        <p:txBody>
          <a:bodyPr/>
          <a:lstStyle/>
          <a:p>
            <a:fld id="{20A7A354-C5FB-4D1E-BE75-5A939ED93F75}" type="slidenum">
              <a:rPr lang="ca-ES" smtClean="0"/>
              <a:pPr/>
              <a:t>6</a:t>
            </a:fld>
            <a:endParaRPr lang="ca-ES"/>
          </a:p>
        </p:txBody>
      </p:sp>
      <p:grpSp>
        <p:nvGrpSpPr>
          <p:cNvPr id="3" name="2 Grupo"/>
          <p:cNvGrpSpPr/>
          <p:nvPr/>
        </p:nvGrpSpPr>
        <p:grpSpPr>
          <a:xfrm>
            <a:off x="492697" y="1847874"/>
            <a:ext cx="9487170" cy="4353794"/>
            <a:chOff x="466323" y="2133624"/>
            <a:chExt cx="9487170" cy="4353794"/>
          </a:xfrm>
        </p:grpSpPr>
        <p:graphicFrame>
          <p:nvGraphicFramePr>
            <p:cNvPr id="1038" name="Diagram 1037"/>
            <p:cNvGraphicFramePr/>
            <p:nvPr>
              <p:extLst>
                <p:ext uri="{D42A27DB-BD31-4B8C-83A1-F6EECF244321}">
                  <p14:modId xmlns:p14="http://schemas.microsoft.com/office/powerpoint/2010/main" val="2055502133"/>
                </p:ext>
              </p:extLst>
            </p:nvPr>
          </p:nvGraphicFramePr>
          <p:xfrm>
            <a:off x="4613565" y="2133624"/>
            <a:ext cx="2230581" cy="1277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46" name="Group 1045"/>
            <p:cNvGrpSpPr/>
            <p:nvPr/>
          </p:nvGrpSpPr>
          <p:grpSpPr>
            <a:xfrm>
              <a:off x="466323" y="2391006"/>
              <a:ext cx="9121022" cy="4096412"/>
              <a:chOff x="466323" y="1542387"/>
              <a:chExt cx="9121022" cy="4096412"/>
            </a:xfrm>
          </p:grpSpPr>
          <p:graphicFrame>
            <p:nvGraphicFramePr>
              <p:cNvPr id="1032" name="Diagram 1031"/>
              <p:cNvGraphicFramePr/>
              <p:nvPr>
                <p:extLst>
                  <p:ext uri="{D42A27DB-BD31-4B8C-83A1-F6EECF244321}">
                    <p14:modId xmlns:p14="http://schemas.microsoft.com/office/powerpoint/2010/main" val="1334632853"/>
                  </p:ext>
                </p:extLst>
              </p:nvPr>
            </p:nvGraphicFramePr>
            <p:xfrm>
              <a:off x="466323" y="1654711"/>
              <a:ext cx="9121022" cy="35684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33" name="Diagram 1032"/>
              <p:cNvGraphicFramePr/>
              <p:nvPr>
                <p:extLst>
                  <p:ext uri="{D42A27DB-BD31-4B8C-83A1-F6EECF244321}">
                    <p14:modId xmlns:p14="http://schemas.microsoft.com/office/powerpoint/2010/main" val="2216848435"/>
                  </p:ext>
                </p:extLst>
              </p:nvPr>
            </p:nvGraphicFramePr>
            <p:xfrm>
              <a:off x="466323" y="4669000"/>
              <a:ext cx="9121022" cy="8035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cxnSp>
            <p:nvCxnSpPr>
              <p:cNvPr id="1035" name="Straight Connector 1034"/>
              <p:cNvCxnSpPr/>
              <p:nvPr/>
            </p:nvCxnSpPr>
            <p:spPr bwMode="auto">
              <a:xfrm>
                <a:off x="9587345" y="1696275"/>
                <a:ext cx="0" cy="3942524"/>
              </a:xfrm>
              <a:prstGeom prst="line">
                <a:avLst/>
              </a:prstGeom>
              <a:noFill/>
              <a:ln w="22225">
                <a:solidFill>
                  <a:schemeClr val="tx1">
                    <a:lumMod val="50000"/>
                    <a:lumOff val="50000"/>
                  </a:scheme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Connector 77"/>
              <p:cNvCxnSpPr/>
              <p:nvPr/>
            </p:nvCxnSpPr>
            <p:spPr bwMode="auto">
              <a:xfrm>
                <a:off x="470750" y="2299849"/>
                <a:ext cx="0" cy="3325090"/>
              </a:xfrm>
              <a:prstGeom prst="line">
                <a:avLst/>
              </a:prstGeom>
              <a:noFill/>
              <a:ln w="22225">
                <a:solidFill>
                  <a:schemeClr val="tx1">
                    <a:lumMod val="50000"/>
                    <a:lumOff val="50000"/>
                  </a:scheme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Connector 80"/>
              <p:cNvCxnSpPr/>
              <p:nvPr/>
            </p:nvCxnSpPr>
            <p:spPr bwMode="auto">
              <a:xfrm>
                <a:off x="4613566" y="1654711"/>
                <a:ext cx="0" cy="645138"/>
              </a:xfrm>
              <a:prstGeom prst="line">
                <a:avLst/>
              </a:prstGeom>
              <a:noFill/>
              <a:ln w="22225">
                <a:solidFill>
                  <a:schemeClr val="tx1">
                    <a:lumMod val="50000"/>
                    <a:lumOff val="50000"/>
                  </a:scheme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Connector 84"/>
              <p:cNvCxnSpPr/>
              <p:nvPr/>
            </p:nvCxnSpPr>
            <p:spPr bwMode="auto">
              <a:xfrm>
                <a:off x="6844286" y="1668561"/>
                <a:ext cx="0" cy="645138"/>
              </a:xfrm>
              <a:prstGeom prst="line">
                <a:avLst/>
              </a:prstGeom>
              <a:noFill/>
              <a:ln w="22225">
                <a:solidFill>
                  <a:schemeClr val="tx1">
                    <a:lumMod val="50000"/>
                    <a:lumOff val="50000"/>
                  </a:scheme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2" name="TextBox 1041"/>
              <p:cNvSpPr txBox="1"/>
              <p:nvPr/>
            </p:nvSpPr>
            <p:spPr>
              <a:xfrm>
                <a:off x="4558146" y="1542387"/>
                <a:ext cx="2355269" cy="276999"/>
              </a:xfrm>
              <a:prstGeom prst="rect">
                <a:avLst/>
              </a:prstGeom>
              <a:noFill/>
            </p:spPr>
            <p:txBody>
              <a:bodyPr wrap="square" rtlCol="0">
                <a:spAutoFit/>
              </a:bodyPr>
              <a:lstStyle/>
              <a:p>
                <a:pPr algn="ctr"/>
                <a:r>
                  <a:rPr lang="ca-ES" sz="1200" dirty="0" smtClean="0">
                    <a:solidFill>
                      <a:schemeClr val="bg1">
                        <a:lumMod val="50000"/>
                      </a:schemeClr>
                    </a:solidFill>
                  </a:rPr>
                  <a:t>Cicle de Vida “</a:t>
                </a:r>
                <a:r>
                  <a:rPr lang="ca-ES" sz="1200" i="1" dirty="0" smtClean="0">
                    <a:solidFill>
                      <a:schemeClr val="bg1">
                        <a:lumMod val="50000"/>
                      </a:schemeClr>
                    </a:solidFill>
                  </a:rPr>
                  <a:t>productiu</a:t>
                </a:r>
                <a:r>
                  <a:rPr lang="ca-ES" sz="1200" dirty="0" smtClean="0">
                    <a:solidFill>
                      <a:schemeClr val="bg1">
                        <a:lumMod val="50000"/>
                      </a:schemeClr>
                    </a:solidFill>
                  </a:rPr>
                  <a:t>”</a:t>
                </a:r>
                <a:endParaRPr lang="ca-ES" sz="1200" dirty="0">
                  <a:solidFill>
                    <a:schemeClr val="bg1">
                      <a:lumMod val="50000"/>
                    </a:schemeClr>
                  </a:solidFill>
                </a:endParaRPr>
              </a:p>
            </p:txBody>
          </p:sp>
          <p:sp>
            <p:nvSpPr>
              <p:cNvPr id="87" name="TextBox 86"/>
              <p:cNvSpPr txBox="1"/>
              <p:nvPr/>
            </p:nvSpPr>
            <p:spPr>
              <a:xfrm>
                <a:off x="1455281" y="1876361"/>
                <a:ext cx="2244575" cy="276999"/>
              </a:xfrm>
              <a:prstGeom prst="rect">
                <a:avLst/>
              </a:prstGeom>
              <a:noFill/>
            </p:spPr>
            <p:txBody>
              <a:bodyPr wrap="square" rtlCol="0">
                <a:spAutoFit/>
              </a:bodyPr>
              <a:lstStyle/>
              <a:p>
                <a:pPr algn="ctr"/>
                <a:r>
                  <a:rPr lang="ca-ES" sz="1200" dirty="0" smtClean="0">
                    <a:solidFill>
                      <a:schemeClr val="bg1">
                        <a:lumMod val="50000"/>
                      </a:schemeClr>
                    </a:solidFill>
                  </a:rPr>
                  <a:t>Fases de gestió</a:t>
                </a:r>
                <a:endParaRPr lang="ca-ES" sz="1200" dirty="0">
                  <a:solidFill>
                    <a:schemeClr val="bg1">
                      <a:lumMod val="50000"/>
                    </a:schemeClr>
                  </a:solidFill>
                </a:endParaRPr>
              </a:p>
            </p:txBody>
          </p:sp>
          <p:cxnSp>
            <p:nvCxnSpPr>
              <p:cNvPr id="88" name="Straight Connector 87"/>
              <p:cNvCxnSpPr/>
              <p:nvPr/>
            </p:nvCxnSpPr>
            <p:spPr bwMode="auto">
              <a:xfrm>
                <a:off x="470916" y="1682416"/>
                <a:ext cx="0" cy="645138"/>
              </a:xfrm>
              <a:prstGeom prst="line">
                <a:avLst/>
              </a:prstGeom>
              <a:noFill/>
              <a:ln w="22225">
                <a:solidFill>
                  <a:schemeClr val="tx1">
                    <a:lumMod val="50000"/>
                    <a:lumOff val="50000"/>
                  </a:schemeClr>
                </a:solidFill>
                <a:prstDash val="sysDash"/>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Box 89"/>
              <p:cNvSpPr txBox="1"/>
              <p:nvPr/>
            </p:nvSpPr>
            <p:spPr>
              <a:xfrm>
                <a:off x="6802425" y="1850164"/>
                <a:ext cx="2244575" cy="276999"/>
              </a:xfrm>
              <a:prstGeom prst="rect">
                <a:avLst/>
              </a:prstGeom>
              <a:noFill/>
            </p:spPr>
            <p:txBody>
              <a:bodyPr wrap="square" rtlCol="0">
                <a:spAutoFit/>
              </a:bodyPr>
              <a:lstStyle/>
              <a:p>
                <a:pPr algn="ctr"/>
                <a:r>
                  <a:rPr lang="ca-ES" sz="1200" dirty="0" smtClean="0">
                    <a:solidFill>
                      <a:schemeClr val="bg1">
                        <a:lumMod val="50000"/>
                      </a:schemeClr>
                    </a:solidFill>
                  </a:rPr>
                  <a:t>Fase de gestió</a:t>
                </a:r>
                <a:endParaRPr lang="ca-ES" sz="1200" dirty="0">
                  <a:solidFill>
                    <a:schemeClr val="bg1">
                      <a:lumMod val="50000"/>
                    </a:schemeClr>
                  </a:solidFill>
                </a:endParaRPr>
              </a:p>
            </p:txBody>
          </p:sp>
          <p:sp>
            <p:nvSpPr>
              <p:cNvPr id="1045" name="TextBox 1044"/>
              <p:cNvSpPr txBox="1"/>
              <p:nvPr/>
            </p:nvSpPr>
            <p:spPr>
              <a:xfrm>
                <a:off x="4893950" y="4072817"/>
                <a:ext cx="1856519" cy="369332"/>
              </a:xfrm>
              <a:prstGeom prst="rect">
                <a:avLst/>
              </a:prstGeom>
              <a:noFill/>
            </p:spPr>
            <p:txBody>
              <a:bodyPr wrap="square" rtlCol="0">
                <a:spAutoFit/>
              </a:bodyPr>
              <a:lstStyle/>
              <a:p>
                <a:r>
                  <a:rPr lang="ca-ES" sz="900" dirty="0" smtClean="0">
                    <a:solidFill>
                      <a:schemeClr val="accent1"/>
                    </a:solidFill>
                  </a:rPr>
                  <a:t>Grups de processos de gestió en cada fase productiva</a:t>
                </a:r>
                <a:endParaRPr lang="ca-ES" sz="900" dirty="0">
                  <a:solidFill>
                    <a:schemeClr val="accent1"/>
                  </a:solidFill>
                </a:endParaRPr>
              </a:p>
            </p:txBody>
          </p:sp>
          <p:sp>
            <p:nvSpPr>
              <p:cNvPr id="100" name="TextBox 99"/>
              <p:cNvSpPr txBox="1"/>
              <p:nvPr/>
            </p:nvSpPr>
            <p:spPr>
              <a:xfrm>
                <a:off x="2854727" y="3749652"/>
                <a:ext cx="1856519" cy="646331"/>
              </a:xfrm>
              <a:prstGeom prst="rect">
                <a:avLst/>
              </a:prstGeom>
              <a:noFill/>
            </p:spPr>
            <p:txBody>
              <a:bodyPr wrap="square" rtlCol="0">
                <a:spAutoFit/>
              </a:bodyPr>
              <a:lstStyle/>
              <a:p>
                <a:r>
                  <a:rPr lang="ca-ES" sz="900" smtClean="0">
                    <a:solidFill>
                      <a:schemeClr val="accent1"/>
                    </a:solidFill>
                  </a:rPr>
                  <a:t>Les línies base són el referent per a fer el seguiment del projecte i el pla es la guia de les activitats de gestió.</a:t>
                </a:r>
                <a:endParaRPr lang="ca-ES" sz="900">
                  <a:solidFill>
                    <a:schemeClr val="accent1"/>
                  </a:solidFill>
                </a:endParaRPr>
              </a:p>
            </p:txBody>
          </p:sp>
        </p:grpSp>
        <p:pic>
          <p:nvPicPr>
            <p:cNvPr id="2050" name="Picture 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045133" y="4216754"/>
              <a:ext cx="908050" cy="354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250881" y="4112774"/>
              <a:ext cx="792162" cy="280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369168" y="4091198"/>
              <a:ext cx="1584325" cy="328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8717594" y="5658743"/>
              <a:ext cx="658812" cy="828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279209" y="4032952"/>
              <a:ext cx="1268412" cy="1073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24 Grupo"/>
          <p:cNvGrpSpPr/>
          <p:nvPr/>
        </p:nvGrpSpPr>
        <p:grpSpPr>
          <a:xfrm>
            <a:off x="5055787" y="2488739"/>
            <a:ext cx="1620000" cy="3632940"/>
            <a:chOff x="5055787" y="2002964"/>
            <a:chExt cx="1620000" cy="3632940"/>
          </a:xfrm>
        </p:grpSpPr>
        <p:sp>
          <p:nvSpPr>
            <p:cNvPr id="26" name="12 Proceso predefinido"/>
            <p:cNvSpPr/>
            <p:nvPr/>
          </p:nvSpPr>
          <p:spPr bwMode="auto">
            <a:xfrm>
              <a:off x="5055787" y="2002964"/>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900" b="0" i="0" u="none" strike="noStrike" cap="none" normalizeH="0" baseline="0" dirty="0" smtClean="0">
                  <a:ln>
                    <a:noFill/>
                  </a:ln>
                  <a:solidFill>
                    <a:schemeClr val="tx1"/>
                  </a:solidFill>
                  <a:effectLst/>
                  <a:latin typeface="Arial" charset="0"/>
                </a:rPr>
                <a:t>Executar projectes de sistemes d’informació</a:t>
              </a:r>
            </a:p>
          </p:txBody>
        </p:sp>
        <p:sp>
          <p:nvSpPr>
            <p:cNvPr id="27" name="13 Proceso predefinido"/>
            <p:cNvSpPr/>
            <p:nvPr/>
          </p:nvSpPr>
          <p:spPr bwMode="auto">
            <a:xfrm>
              <a:off x="5055787" y="2610529"/>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r>
                <a:rPr lang="ca-ES" sz="900" b="0" dirty="0"/>
                <a:t>Executar projectes de </a:t>
              </a:r>
              <a:r>
                <a:rPr lang="ca-ES" sz="900" b="0" dirty="0" smtClean="0"/>
                <a:t>infraestructures i lloc de treball</a:t>
              </a:r>
              <a:endParaRPr lang="ca-ES" sz="900" b="0" dirty="0"/>
            </a:p>
          </p:txBody>
        </p:sp>
        <p:sp>
          <p:nvSpPr>
            <p:cNvPr id="28" name="14 Proceso predefinido"/>
            <p:cNvSpPr/>
            <p:nvPr/>
          </p:nvSpPr>
          <p:spPr bwMode="auto">
            <a:xfrm>
              <a:off x="5055787" y="3853344"/>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r>
                <a:rPr lang="ca-ES" sz="900" b="0" dirty="0"/>
                <a:t>Executar projectes de P</a:t>
              </a:r>
              <a:r>
                <a:rPr lang="ca-ES" sz="900" b="0" dirty="0" smtClean="0"/>
                <a:t>aís</a:t>
              </a:r>
              <a:endParaRPr lang="ca-ES" sz="900" b="0" dirty="0"/>
            </a:p>
          </p:txBody>
        </p:sp>
        <p:sp>
          <p:nvSpPr>
            <p:cNvPr id="29" name="16 Proceso predefinido"/>
            <p:cNvSpPr/>
            <p:nvPr/>
          </p:nvSpPr>
          <p:spPr bwMode="auto">
            <a:xfrm>
              <a:off x="5055787" y="4472857"/>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r>
                <a:rPr lang="ca-ES" sz="900" b="0" dirty="0"/>
                <a:t>Executar projectes </a:t>
              </a:r>
              <a:r>
                <a:rPr lang="ca-ES" sz="900" b="0" dirty="0" smtClean="0"/>
                <a:t>d’assessorament</a:t>
              </a:r>
              <a:endParaRPr lang="ca-ES" sz="900" b="0" dirty="0"/>
            </a:p>
          </p:txBody>
        </p:sp>
        <p:sp>
          <p:nvSpPr>
            <p:cNvPr id="30" name="17 Proceso predefinido"/>
            <p:cNvSpPr/>
            <p:nvPr/>
          </p:nvSpPr>
          <p:spPr bwMode="auto">
            <a:xfrm>
              <a:off x="5055787" y="5095904"/>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r>
                <a:rPr lang="ca-ES" sz="900" b="0" dirty="0"/>
                <a:t>Executar projectes de suport a la governança</a:t>
              </a:r>
            </a:p>
          </p:txBody>
        </p:sp>
        <p:sp>
          <p:nvSpPr>
            <p:cNvPr id="31" name="13 Proceso predefinido"/>
            <p:cNvSpPr/>
            <p:nvPr/>
          </p:nvSpPr>
          <p:spPr bwMode="auto">
            <a:xfrm>
              <a:off x="5055787" y="3235050"/>
              <a:ext cx="1620000" cy="540000"/>
            </a:xfrm>
            <a:prstGeom prst="flowChartPredefinedProcess">
              <a:avLst/>
            </a:prstGeom>
            <a:solidFill>
              <a:schemeClr val="bg1">
                <a:lumMod val="95000"/>
              </a:schemeClr>
            </a:solidFill>
            <a:ln w="12700">
              <a:solidFill>
                <a:schemeClr val="tx1"/>
              </a:solidFill>
            </a:ln>
            <a:effectLst/>
            <a:extLst/>
          </p:spPr>
          <p:txBody>
            <a:bodyPr vert="horz" wrap="square" lIns="91440" tIns="45720" rIns="91440" bIns="45720" numCol="1" rtlCol="0" anchor="ctr" anchorCtr="0" compatLnSpc="1">
              <a:prstTxWarp prst="textNoShape">
                <a:avLst/>
              </a:prstTxWarp>
            </a:bodyPr>
            <a:lstStyle/>
            <a:p>
              <a:pPr algn="ctr"/>
              <a:r>
                <a:rPr lang="ca-ES" sz="900" b="0" dirty="0"/>
                <a:t>Executar projectes </a:t>
              </a:r>
              <a:r>
                <a:rPr lang="ca-ES" sz="900" b="0" dirty="0" smtClean="0"/>
                <a:t>de noves infraestructures de CPD</a:t>
              </a:r>
              <a:endParaRPr lang="ca-ES" sz="900" b="0" dirty="0"/>
            </a:p>
          </p:txBody>
        </p:sp>
      </p:grpSp>
      <p:sp>
        <p:nvSpPr>
          <p:cNvPr id="34" name="5 Marcador de contenido"/>
          <p:cNvSpPr txBox="1">
            <a:spLocks/>
          </p:cNvSpPr>
          <p:nvPr/>
        </p:nvSpPr>
        <p:spPr bwMode="auto">
          <a:xfrm>
            <a:off x="742950" y="1536674"/>
            <a:ext cx="8421820"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spcBef>
                <a:spcPct val="20000"/>
              </a:spcBef>
              <a:spcAft>
                <a:spcPct val="0"/>
              </a:spcAft>
              <a:buClrTx/>
              <a:buFont typeface="Arial" pitchFamily="34" charset="0"/>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2pPr>
            <a:lvl3pPr marL="11430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3pPr>
            <a:lvl4pPr marL="16002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4pPr>
            <a:lvl5pPr marL="2057400" indent="-228600" algn="l" rtl="0" eaLnBrk="1" fontAlgn="base" hangingPunct="1">
              <a:spcBef>
                <a:spcPct val="20000"/>
              </a:spcBef>
              <a:spcAft>
                <a:spcPct val="0"/>
              </a:spcAft>
              <a:buClr>
                <a:schemeClr val="tx1"/>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Font typeface="Arial" charset="0"/>
              <a:buChar char="–"/>
              <a:defRPr sz="1600">
                <a:solidFill>
                  <a:schemeClr val="tx1"/>
                </a:solidFill>
                <a:latin typeface="+mn-lt"/>
              </a:defRPr>
            </a:lvl9pPr>
          </a:lstStyle>
          <a:p>
            <a:r>
              <a:rPr lang="ca-ES" sz="1800" b="0" kern="0" dirty="0" smtClean="0"/>
              <a:t>Enriquits amb Cicles de Vida específics per a cada </a:t>
            </a:r>
            <a:r>
              <a:rPr lang="ca-ES" sz="1800" b="0" kern="0" dirty="0" err="1" smtClean="0"/>
              <a:t>tipulogia</a:t>
            </a:r>
            <a:r>
              <a:rPr lang="ca-ES" sz="1800" b="0" kern="0" dirty="0" smtClean="0"/>
              <a:t> de projecte suportat al CTTI</a:t>
            </a:r>
            <a:endParaRPr lang="ca-ES" sz="1800" b="0" kern="0" baseline="30000" dirty="0"/>
          </a:p>
        </p:txBody>
      </p:sp>
    </p:spTree>
    <p:extLst>
      <p:ext uri="{BB962C8B-B14F-4D97-AF65-F5344CB8AC3E}">
        <p14:creationId xmlns:p14="http://schemas.microsoft.com/office/powerpoint/2010/main" val="29050809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3.2.5 Assignació de l'idea al </a:t>
            </a:r>
            <a:r>
              <a:rPr lang="ca-ES" sz="1600" dirty="0" err="1">
                <a:solidFill>
                  <a:schemeClr val="bg2">
                    <a:lumMod val="50000"/>
                  </a:schemeClr>
                </a:solidFill>
              </a:rPr>
              <a:t>portfoli</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2" name="Imagen 1"/>
          <p:cNvPicPr>
            <a:picLocks noChangeAspect="1"/>
          </p:cNvPicPr>
          <p:nvPr/>
        </p:nvPicPr>
        <p:blipFill>
          <a:blip r:embed="rId2"/>
          <a:stretch>
            <a:fillRect/>
          </a:stretch>
        </p:blipFill>
        <p:spPr>
          <a:xfrm>
            <a:off x="1056069" y="1651597"/>
            <a:ext cx="7404830" cy="4636641"/>
          </a:xfrm>
          <a:prstGeom prst="rect">
            <a:avLst/>
          </a:prstGeom>
        </p:spPr>
      </p:pic>
      <p:pic>
        <p:nvPicPr>
          <p:cNvPr id="3" name="Imagen 2"/>
          <p:cNvPicPr>
            <a:picLocks noChangeAspect="1"/>
          </p:cNvPicPr>
          <p:nvPr/>
        </p:nvPicPr>
        <p:blipFill>
          <a:blip r:embed="rId3"/>
          <a:stretch>
            <a:fillRect/>
          </a:stretch>
        </p:blipFill>
        <p:spPr>
          <a:xfrm>
            <a:off x="8474400" y="172800"/>
            <a:ext cx="938865" cy="646232"/>
          </a:xfrm>
          <a:prstGeom prst="rect">
            <a:avLst/>
          </a:prstGeom>
        </p:spPr>
      </p:pic>
    </p:spTree>
    <p:extLst>
      <p:ext uri="{BB962C8B-B14F-4D97-AF65-F5344CB8AC3E}">
        <p14:creationId xmlns:p14="http://schemas.microsoft.com/office/powerpoint/2010/main" val="25157465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3.2.5 Assignació de l'idea al </a:t>
            </a:r>
            <a:r>
              <a:rPr lang="ca-ES" sz="1600" dirty="0" err="1" smtClean="0">
                <a:solidFill>
                  <a:schemeClr val="bg2">
                    <a:lumMod val="50000"/>
                  </a:schemeClr>
                </a:solidFill>
              </a:rPr>
              <a:t>portfoli</a:t>
            </a:r>
            <a:r>
              <a:rPr lang="ca-ES" sz="1600" dirty="0" smtClean="0">
                <a:solidFill>
                  <a:schemeClr val="bg2">
                    <a:lumMod val="50000"/>
                  </a:schemeClr>
                </a:solidFill>
              </a:rPr>
              <a:t> (1/3)</a:t>
            </a:r>
            <a:endParaRPr lang="ca-ES" sz="1600" dirty="0">
              <a:solidFill>
                <a:schemeClr val="bg2">
                  <a:lumMod val="50000"/>
                </a:schemeClr>
              </a:solidFill>
            </a:endParaRPr>
          </a:p>
        </p:txBody>
      </p:sp>
      <p:sp>
        <p:nvSpPr>
          <p:cNvPr id="17" name="Oval 16"/>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pic>
        <p:nvPicPr>
          <p:cNvPr id="1229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553757"/>
            <a:ext cx="1809751" cy="1494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bwMode="auto">
          <a:xfrm>
            <a:off x="1082750" y="2571194"/>
            <a:ext cx="1292150" cy="47680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TextBox 11"/>
          <p:cNvSpPr txBox="1"/>
          <p:nvPr/>
        </p:nvSpPr>
        <p:spPr>
          <a:xfrm>
            <a:off x="3269479" y="1553757"/>
            <a:ext cx="5920594" cy="1494242"/>
          </a:xfrm>
          <a:prstGeom prst="rect">
            <a:avLst/>
          </a:prstGeom>
          <a:noFill/>
          <a:ln>
            <a:solidFill>
              <a:schemeClr val="accent1"/>
            </a:solidFill>
          </a:ln>
        </p:spPr>
        <p:txBody>
          <a:bodyPr wrap="square" rtlCol="0" anchor="ctr">
            <a:noAutofit/>
          </a:bodyPr>
          <a:lstStyle/>
          <a:p>
            <a:pPr algn="just"/>
            <a:r>
              <a:rPr lang="ca-ES" sz="1200" b="0" dirty="0" smtClean="0">
                <a:latin typeface="+mn-lt"/>
              </a:rPr>
              <a:t>Després que el proveïdor o el RS facin l’estimació inicial, el Gestor de Cartera rep un </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  </a:t>
            </a:r>
            <a:r>
              <a:rPr lang="ca-ES" sz="1200" b="0" dirty="0" smtClean="0">
                <a:latin typeface="+mn-lt"/>
              </a:rPr>
              <a:t>per  incloure una la </a:t>
            </a:r>
            <a:r>
              <a:rPr lang="ca-ES" sz="1200" b="0" i="1" dirty="0" smtClean="0">
                <a:latin typeface="+mn-lt"/>
              </a:rPr>
              <a:t>idea</a:t>
            </a:r>
            <a:r>
              <a:rPr lang="ca-ES" sz="1200" b="0" dirty="0" smtClean="0">
                <a:latin typeface="+mn-lt"/>
              </a:rPr>
              <a:t> a un </a:t>
            </a:r>
            <a:r>
              <a:rPr lang="ca-ES" sz="1200" b="0" i="1" dirty="0" err="1" smtClean="0">
                <a:latin typeface="+mn-lt"/>
              </a:rPr>
              <a:t>portfoli</a:t>
            </a:r>
            <a:r>
              <a:rPr lang="ca-ES" sz="1200" b="0" dirty="0" smtClean="0">
                <a:latin typeface="+mn-lt"/>
              </a:rPr>
              <a:t>. En terminologia de negoci seria incloure-la al pla anual de l’exercici actual i per tant dotar-la de pressupost. S’explicarà amb detall com veure l’estat del pla anual al punt </a:t>
            </a:r>
            <a:r>
              <a:rPr lang="ca-ES" sz="1200" dirty="0" smtClean="0">
                <a:latin typeface="+mn-lt"/>
              </a:rPr>
              <a:t>5. Gestió de </a:t>
            </a:r>
            <a:r>
              <a:rPr lang="ca-ES" sz="1200" dirty="0" err="1" smtClean="0">
                <a:latin typeface="+mn-lt"/>
              </a:rPr>
              <a:t>portfolis</a:t>
            </a:r>
            <a:r>
              <a:rPr lang="ca-ES" sz="1200" b="0" dirty="0" smtClean="0">
                <a:latin typeface="+mn-lt"/>
              </a:rPr>
              <a:t>.</a:t>
            </a:r>
          </a:p>
          <a:p>
            <a:pPr algn="just"/>
            <a:r>
              <a:rPr lang="ca-ES" sz="1200" b="0" dirty="0" smtClean="0">
                <a:latin typeface="+mn-lt"/>
              </a:rPr>
              <a:t>Per incloure la </a:t>
            </a:r>
            <a:r>
              <a:rPr lang="ca-ES" sz="1200" b="0" i="1" dirty="0" smtClean="0">
                <a:latin typeface="+mn-lt"/>
              </a:rPr>
              <a:t>idea </a:t>
            </a:r>
            <a:r>
              <a:rPr lang="ca-ES" sz="1200" b="0" dirty="0" smtClean="0">
                <a:latin typeface="+mn-lt"/>
              </a:rPr>
              <a:t>a un </a:t>
            </a:r>
            <a:r>
              <a:rPr lang="ca-ES" sz="1200" b="0" i="1" dirty="0" err="1" smtClean="0">
                <a:latin typeface="+mn-lt"/>
              </a:rPr>
              <a:t>portfoli</a:t>
            </a:r>
            <a:r>
              <a:rPr lang="ca-ES" sz="1200" b="0" i="1" dirty="0" smtClean="0">
                <a:latin typeface="+mn-lt"/>
              </a:rPr>
              <a:t>:</a:t>
            </a:r>
          </a:p>
          <a:p>
            <a:pPr marL="228600" indent="-228600" algn="just">
              <a:buFont typeface="+mj-lt"/>
              <a:buAutoNum type="arabicPeriod"/>
            </a:pPr>
            <a:r>
              <a:rPr lang="ca-ES" sz="1200" b="0" i="1" dirty="0" smtClean="0">
                <a:latin typeface="+mn-lt"/>
              </a:rPr>
              <a:t>Clicar</a:t>
            </a:r>
            <a:r>
              <a:rPr lang="ca-ES" sz="1200" b="0" dirty="0" smtClean="0">
                <a:latin typeface="+mn-lt"/>
              </a:rPr>
              <a:t> sobre </a:t>
            </a:r>
            <a:r>
              <a:rPr lang="ca-ES" sz="1200" b="0" dirty="0" err="1" smtClean="0">
                <a:latin typeface="+mn-lt"/>
              </a:rPr>
              <a:t>l’</a:t>
            </a:r>
            <a:r>
              <a:rPr lang="ca-ES" sz="1200" b="0" i="1" dirty="0" err="1" smtClean="0">
                <a:latin typeface="+mn-lt"/>
              </a:rPr>
              <a:t>action</a:t>
            </a:r>
            <a:r>
              <a:rPr lang="ca-ES" sz="1200" b="0" i="1" dirty="0" smtClean="0">
                <a:latin typeface="+mn-lt"/>
              </a:rPr>
              <a:t> </a:t>
            </a:r>
            <a:r>
              <a:rPr lang="ca-ES" sz="1200" b="0" i="1" dirty="0" err="1" smtClean="0">
                <a:latin typeface="+mn-lt"/>
              </a:rPr>
              <a:t>item</a:t>
            </a:r>
            <a:r>
              <a:rPr lang="ca-ES" sz="1200" b="0" i="1" dirty="0" smtClean="0">
                <a:latin typeface="+mn-lt"/>
              </a:rPr>
              <a:t>.</a:t>
            </a:r>
            <a:endParaRPr lang="ca-ES" sz="1200" b="0" dirty="0" smtClean="0">
              <a:latin typeface="+mn-lt"/>
            </a:endParaRPr>
          </a:p>
        </p:txBody>
      </p:sp>
      <p:sp>
        <p:nvSpPr>
          <p:cNvPr id="32" name="Isosceles Triangle 5"/>
          <p:cNvSpPr/>
          <p:nvPr/>
        </p:nvSpPr>
        <p:spPr bwMode="auto">
          <a:xfrm rot="5400000">
            <a:off x="2699438" y="22161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689543" y="2621623"/>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pic>
        <p:nvPicPr>
          <p:cNvPr id="1229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49" y="3403600"/>
            <a:ext cx="22733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11"/>
          <p:cNvSpPr txBox="1"/>
          <p:nvPr/>
        </p:nvSpPr>
        <p:spPr>
          <a:xfrm>
            <a:off x="3512293" y="3300823"/>
            <a:ext cx="3637808" cy="455626"/>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2"/>
            </a:pPr>
            <a:r>
              <a:rPr lang="ca-ES" sz="1200" b="0" dirty="0" smtClean="0">
                <a:latin typeface="+mn-lt"/>
              </a:rPr>
              <a:t>Clicar sobre la </a:t>
            </a:r>
            <a:r>
              <a:rPr lang="ca-ES" sz="1200" b="0" i="1" dirty="0" smtClean="0">
                <a:latin typeface="+mn-lt"/>
              </a:rPr>
              <a:t>idea</a:t>
            </a:r>
          </a:p>
        </p:txBody>
      </p:sp>
      <p:sp>
        <p:nvSpPr>
          <p:cNvPr id="37" name="Isosceles Triangle 5"/>
          <p:cNvSpPr/>
          <p:nvPr/>
        </p:nvSpPr>
        <p:spPr bwMode="auto">
          <a:xfrm rot="5400000">
            <a:off x="3103306" y="3452181"/>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Rectangle 39"/>
          <p:cNvSpPr/>
          <p:nvPr/>
        </p:nvSpPr>
        <p:spPr bwMode="auto">
          <a:xfrm>
            <a:off x="1308173" y="3403600"/>
            <a:ext cx="1647867" cy="2288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Oval 40"/>
          <p:cNvSpPr/>
          <p:nvPr/>
        </p:nvSpPr>
        <p:spPr bwMode="auto">
          <a:xfrm>
            <a:off x="896006" y="312939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2</a:t>
            </a:r>
          </a:p>
        </p:txBody>
      </p:sp>
      <p:pic>
        <p:nvPicPr>
          <p:cNvPr id="12293"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55649" y="3779098"/>
            <a:ext cx="208788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Rectangle 44"/>
          <p:cNvSpPr/>
          <p:nvPr/>
        </p:nvSpPr>
        <p:spPr bwMode="auto">
          <a:xfrm>
            <a:off x="1660524" y="4577080"/>
            <a:ext cx="1164048" cy="22889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6" name="Oval 45"/>
          <p:cNvSpPr/>
          <p:nvPr/>
        </p:nvSpPr>
        <p:spPr bwMode="auto">
          <a:xfrm>
            <a:off x="1262583" y="450355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sp>
        <p:nvSpPr>
          <p:cNvPr id="47" name="TextBox 11"/>
          <p:cNvSpPr txBox="1"/>
          <p:nvPr/>
        </p:nvSpPr>
        <p:spPr>
          <a:xfrm>
            <a:off x="3512293" y="4048125"/>
            <a:ext cx="3637808" cy="652570"/>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3"/>
            </a:pPr>
            <a:r>
              <a:rPr lang="es-ES" sz="1200" b="0" dirty="0">
                <a:latin typeface="+mn-lt"/>
              </a:rPr>
              <a:t>Clicar </a:t>
            </a:r>
            <a:r>
              <a:rPr lang="es-ES" sz="1200" b="0" i="1" dirty="0">
                <a:latin typeface="+mn-lt"/>
              </a:rPr>
              <a:t>Portfolio Management</a:t>
            </a:r>
            <a:r>
              <a:rPr lang="es-ES" sz="1200" b="0" dirty="0">
                <a:latin typeface="+mn-lt"/>
              </a:rPr>
              <a:t> del menú </a:t>
            </a:r>
            <a:r>
              <a:rPr lang="es-ES" sz="1200" b="0" i="1" dirty="0" err="1">
                <a:latin typeface="+mn-lt"/>
              </a:rPr>
              <a:t>Properties</a:t>
            </a:r>
            <a:r>
              <a:rPr lang="es-ES" sz="1200" b="0" dirty="0">
                <a:latin typeface="+mn-lt"/>
              </a:rPr>
              <a:t> de la </a:t>
            </a:r>
            <a:r>
              <a:rPr lang="es-ES" sz="1200" b="0" i="1" dirty="0">
                <a:latin typeface="+mn-lt"/>
              </a:rPr>
              <a:t>idea</a:t>
            </a:r>
          </a:p>
        </p:txBody>
      </p:sp>
      <p:sp>
        <p:nvSpPr>
          <p:cNvPr id="48" name="Isosceles Triangle 5"/>
          <p:cNvSpPr/>
          <p:nvPr/>
        </p:nvSpPr>
        <p:spPr bwMode="auto">
          <a:xfrm rot="5400000">
            <a:off x="3103306" y="4297955"/>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2294"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5649" y="5036118"/>
            <a:ext cx="3192237" cy="110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0" name="Straight Arrow Connector 9"/>
          <p:cNvCxnSpPr/>
          <p:nvPr/>
        </p:nvCxnSpPr>
        <p:spPr bwMode="auto">
          <a:xfrm>
            <a:off x="2803129" y="5725991"/>
            <a:ext cx="914886" cy="12545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TextBox 11"/>
          <p:cNvSpPr txBox="1"/>
          <p:nvPr/>
        </p:nvSpPr>
        <p:spPr>
          <a:xfrm>
            <a:off x="4410872" y="5263594"/>
            <a:ext cx="3637808" cy="652570"/>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4"/>
            </a:pPr>
            <a:r>
              <a:rPr lang="es-ES" sz="1200" b="0" dirty="0">
                <a:latin typeface="+mn-lt"/>
              </a:rPr>
              <a:t>Clicar </a:t>
            </a:r>
            <a:r>
              <a:rPr lang="es-ES" sz="1200" b="0" dirty="0" smtClean="0">
                <a:latin typeface="+mn-lt"/>
              </a:rPr>
              <a:t>la </a:t>
            </a:r>
            <a:r>
              <a:rPr lang="es-ES" sz="1200" b="0" dirty="0" err="1" smtClean="0">
                <a:latin typeface="+mn-lt"/>
              </a:rPr>
              <a:t>icona</a:t>
            </a:r>
            <a:r>
              <a:rPr lang="es-ES" sz="1200" b="0" dirty="0" smtClean="0">
                <a:latin typeface="+mn-lt"/>
              </a:rPr>
              <a:t> de cerca per </a:t>
            </a:r>
            <a:r>
              <a:rPr lang="es-ES" sz="1200" b="0" dirty="0" err="1" smtClean="0">
                <a:latin typeface="+mn-lt"/>
              </a:rPr>
              <a:t>veure</a:t>
            </a:r>
            <a:r>
              <a:rPr lang="es-ES" sz="1200" b="0" dirty="0" smtClean="0">
                <a:latin typeface="+mn-lt"/>
              </a:rPr>
              <a:t> </a:t>
            </a:r>
            <a:r>
              <a:rPr lang="es-ES" sz="1200" b="0" dirty="0" err="1" smtClean="0">
                <a:latin typeface="+mn-lt"/>
              </a:rPr>
              <a:t>els</a:t>
            </a:r>
            <a:r>
              <a:rPr lang="es-ES" sz="1200" b="0" dirty="0" smtClean="0">
                <a:latin typeface="+mn-lt"/>
              </a:rPr>
              <a:t> </a:t>
            </a:r>
            <a:r>
              <a:rPr lang="es-ES" sz="1200" b="0" i="1" dirty="0" err="1" smtClean="0">
                <a:latin typeface="+mn-lt"/>
              </a:rPr>
              <a:t>portfolis</a:t>
            </a:r>
            <a:r>
              <a:rPr lang="es-ES" sz="1200" b="0" dirty="0" smtClean="0">
                <a:latin typeface="+mn-lt"/>
              </a:rPr>
              <a:t> </a:t>
            </a:r>
            <a:r>
              <a:rPr lang="es-ES" sz="1200" b="0" dirty="0" err="1" smtClean="0">
                <a:latin typeface="+mn-lt"/>
              </a:rPr>
              <a:t>als</a:t>
            </a:r>
            <a:r>
              <a:rPr lang="es-ES" sz="1200" b="0" dirty="0" smtClean="0">
                <a:latin typeface="+mn-lt"/>
              </a:rPr>
              <a:t> que es </a:t>
            </a:r>
            <a:r>
              <a:rPr lang="es-ES" sz="1200" b="0" dirty="0" err="1" smtClean="0">
                <a:latin typeface="+mn-lt"/>
              </a:rPr>
              <a:t>pot</a:t>
            </a:r>
            <a:r>
              <a:rPr lang="es-ES" sz="1200" b="0" dirty="0" smtClean="0">
                <a:latin typeface="+mn-lt"/>
              </a:rPr>
              <a:t> </a:t>
            </a:r>
            <a:r>
              <a:rPr lang="es-ES" sz="1200" b="0" dirty="0" err="1" smtClean="0">
                <a:latin typeface="+mn-lt"/>
              </a:rPr>
              <a:t>assignar</a:t>
            </a:r>
            <a:r>
              <a:rPr lang="es-ES" sz="1200" b="0" dirty="0" smtClean="0">
                <a:latin typeface="+mn-lt"/>
              </a:rPr>
              <a:t> la </a:t>
            </a:r>
            <a:r>
              <a:rPr lang="es-ES" sz="1200" b="0" i="1" dirty="0" smtClean="0">
                <a:latin typeface="+mn-lt"/>
              </a:rPr>
              <a:t>idea</a:t>
            </a:r>
            <a:endParaRPr lang="es-ES" sz="1200" b="0" i="1" dirty="0">
              <a:latin typeface="+mn-lt"/>
            </a:endParaRPr>
          </a:p>
        </p:txBody>
      </p:sp>
      <p:sp>
        <p:nvSpPr>
          <p:cNvPr id="52" name="Isosceles Triangle 5"/>
          <p:cNvSpPr/>
          <p:nvPr/>
        </p:nvSpPr>
        <p:spPr bwMode="auto">
          <a:xfrm rot="5400000">
            <a:off x="4001885" y="5513424"/>
            <a:ext cx="314558"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3" name="Oval 52"/>
          <p:cNvSpPr/>
          <p:nvPr/>
        </p:nvSpPr>
        <p:spPr bwMode="auto">
          <a:xfrm>
            <a:off x="2374900" y="553801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4</a:t>
            </a:r>
          </a:p>
        </p:txBody>
      </p:sp>
    </p:spTree>
    <p:extLst>
      <p:ext uri="{BB962C8B-B14F-4D97-AF65-F5344CB8AC3E}">
        <p14:creationId xmlns:p14="http://schemas.microsoft.com/office/powerpoint/2010/main" val="36234304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6286" y="1553757"/>
            <a:ext cx="2746829" cy="177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3.2.5 Assignació de l'idea al </a:t>
            </a:r>
            <a:r>
              <a:rPr lang="ca-ES" sz="1600" dirty="0" err="1" smtClean="0">
                <a:solidFill>
                  <a:schemeClr val="bg2">
                    <a:lumMod val="50000"/>
                  </a:schemeClr>
                </a:solidFill>
              </a:rPr>
              <a:t>portfoli</a:t>
            </a:r>
            <a:r>
              <a:rPr lang="ca-ES" sz="1600" dirty="0" smtClean="0">
                <a:solidFill>
                  <a:schemeClr val="bg2">
                    <a:lumMod val="50000"/>
                  </a:schemeClr>
                </a:solidFill>
              </a:rPr>
              <a:t> (2/3)</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0" name="Rectangle 29"/>
          <p:cNvSpPr/>
          <p:nvPr/>
        </p:nvSpPr>
        <p:spPr bwMode="auto">
          <a:xfrm>
            <a:off x="876285" y="2957825"/>
            <a:ext cx="693436"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1" name="TextBox 11"/>
          <p:cNvSpPr txBox="1"/>
          <p:nvPr/>
        </p:nvSpPr>
        <p:spPr>
          <a:xfrm>
            <a:off x="4339771" y="2081716"/>
            <a:ext cx="2894747" cy="714824"/>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5"/>
            </a:pPr>
            <a:r>
              <a:rPr lang="ca-ES" sz="1200" b="0" dirty="0" smtClean="0">
                <a:latin typeface="+mn-lt"/>
              </a:rPr>
              <a:t>Clicar sobre el </a:t>
            </a:r>
            <a:r>
              <a:rPr lang="ca-ES" sz="1200" b="0" dirty="0" err="1" smtClean="0">
                <a:latin typeface="+mn-lt"/>
              </a:rPr>
              <a:t>portfoli</a:t>
            </a:r>
            <a:r>
              <a:rPr lang="ca-ES" sz="1200" b="0" dirty="0">
                <a:latin typeface="+mn-lt"/>
              </a:rPr>
              <a:t> </a:t>
            </a:r>
            <a:r>
              <a:rPr lang="ca-ES" sz="1200" b="0" dirty="0" smtClean="0">
                <a:latin typeface="+mn-lt"/>
              </a:rPr>
              <a:t>que adequat</a:t>
            </a:r>
          </a:p>
          <a:p>
            <a:pPr marL="228600" indent="-228600" algn="just">
              <a:buFont typeface="+mj-lt"/>
              <a:buAutoNum type="arabicPeriod" startAt="5"/>
            </a:pPr>
            <a:r>
              <a:rPr lang="ca-ES" sz="1200" b="0" dirty="0" smtClean="0">
                <a:latin typeface="+mn-lt"/>
              </a:rPr>
              <a:t> Clicar a </a:t>
            </a:r>
            <a:r>
              <a:rPr lang="ca-ES" sz="1200" b="0" dirty="0" err="1" smtClean="0">
                <a:latin typeface="+mn-lt"/>
              </a:rPr>
              <a:t>Add</a:t>
            </a:r>
            <a:endParaRPr lang="ca-ES" sz="1200" b="0" dirty="0" smtClean="0">
              <a:latin typeface="+mn-lt"/>
            </a:endParaRPr>
          </a:p>
        </p:txBody>
      </p:sp>
      <p:sp>
        <p:nvSpPr>
          <p:cNvPr id="32" name="Isosceles Triangle 5"/>
          <p:cNvSpPr/>
          <p:nvPr/>
        </p:nvSpPr>
        <p:spPr bwMode="auto">
          <a:xfrm rot="5400000">
            <a:off x="3746530" y="236267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1714500" y="192493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5</a:t>
            </a:r>
          </a:p>
        </p:txBody>
      </p:sp>
      <p:cxnSp>
        <p:nvCxnSpPr>
          <p:cNvPr id="34" name="Straight Arrow Connector 9"/>
          <p:cNvCxnSpPr/>
          <p:nvPr/>
        </p:nvCxnSpPr>
        <p:spPr bwMode="auto">
          <a:xfrm flipH="1" flipV="1">
            <a:off x="1005841" y="1901375"/>
            <a:ext cx="662939" cy="18797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Oval 34"/>
          <p:cNvSpPr/>
          <p:nvPr/>
        </p:nvSpPr>
        <p:spPr bwMode="auto">
          <a:xfrm>
            <a:off x="479597" y="288274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6</a:t>
            </a:r>
          </a:p>
        </p:txBody>
      </p:sp>
      <p:pic>
        <p:nvPicPr>
          <p:cNvPr id="13316"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76285" y="3473450"/>
            <a:ext cx="3143519" cy="32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Rectangle 37"/>
          <p:cNvSpPr/>
          <p:nvPr/>
        </p:nvSpPr>
        <p:spPr bwMode="auto">
          <a:xfrm>
            <a:off x="2101326" y="3506688"/>
            <a:ext cx="693436"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Oval 38"/>
          <p:cNvSpPr/>
          <p:nvPr/>
        </p:nvSpPr>
        <p:spPr bwMode="auto">
          <a:xfrm>
            <a:off x="2860338" y="3437915"/>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7</a:t>
            </a:r>
          </a:p>
        </p:txBody>
      </p:sp>
      <p:sp>
        <p:nvSpPr>
          <p:cNvPr id="42" name="TextBox 11"/>
          <p:cNvSpPr txBox="1"/>
          <p:nvPr/>
        </p:nvSpPr>
        <p:spPr>
          <a:xfrm>
            <a:off x="4721026" y="3077026"/>
            <a:ext cx="2894747" cy="828224"/>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7"/>
            </a:pPr>
            <a:r>
              <a:rPr lang="ca-ES" sz="1200" b="0" dirty="0" smtClean="0">
                <a:latin typeface="+mn-lt"/>
              </a:rPr>
              <a:t>Indicar l’import </a:t>
            </a:r>
            <a:r>
              <a:rPr lang="ca-ES" sz="1200" b="0" dirty="0">
                <a:latin typeface="+mn-lt"/>
              </a:rPr>
              <a:t>i hores i dates esperades amb la de la proposta de la valoració. Fer-ho per </a:t>
            </a:r>
            <a:r>
              <a:rPr lang="ca-ES" sz="1200" b="0" dirty="0" smtClean="0">
                <a:latin typeface="+mn-lt"/>
              </a:rPr>
              <a:t>totes </a:t>
            </a:r>
            <a:r>
              <a:rPr lang="ca-ES" sz="1200" b="0" dirty="0">
                <a:latin typeface="+mn-lt"/>
              </a:rPr>
              <a:t>les </a:t>
            </a:r>
            <a:r>
              <a:rPr lang="ca-ES" sz="1200" b="0" dirty="0" smtClean="0">
                <a:latin typeface="+mn-lt"/>
              </a:rPr>
              <a:t>valoracions. Clicar </a:t>
            </a:r>
            <a:r>
              <a:rPr lang="ca-ES" sz="1200" b="0" dirty="0" err="1" smtClean="0">
                <a:latin typeface="+mn-lt"/>
              </a:rPr>
              <a:t>Save</a:t>
            </a:r>
            <a:r>
              <a:rPr lang="ca-ES" sz="1200" b="0" dirty="0" smtClean="0">
                <a:latin typeface="+mn-lt"/>
              </a:rPr>
              <a:t>.</a:t>
            </a:r>
            <a:endParaRPr lang="ca-ES" sz="1200" b="0" dirty="0">
              <a:latin typeface="+mn-lt"/>
            </a:endParaRPr>
          </a:p>
        </p:txBody>
      </p:sp>
      <p:sp>
        <p:nvSpPr>
          <p:cNvPr id="43" name="Isosceles Triangle 5"/>
          <p:cNvSpPr/>
          <p:nvPr/>
        </p:nvSpPr>
        <p:spPr bwMode="auto">
          <a:xfrm rot="5400000">
            <a:off x="4127785" y="354917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3317"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6286" y="3999951"/>
            <a:ext cx="2973935" cy="86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11"/>
          <p:cNvSpPr txBox="1"/>
          <p:nvPr/>
        </p:nvSpPr>
        <p:spPr>
          <a:xfrm>
            <a:off x="4536788" y="4245038"/>
            <a:ext cx="3078985" cy="620524"/>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8"/>
            </a:pPr>
            <a:r>
              <a:rPr lang="ca-ES" sz="1200" b="0" dirty="0" smtClean="0">
                <a:latin typeface="+mn-lt"/>
              </a:rPr>
              <a:t>Anar a </a:t>
            </a:r>
            <a:r>
              <a:rPr lang="ca-ES" sz="1200" b="0" i="1" dirty="0" err="1" smtClean="0">
                <a:latin typeface="+mn-lt"/>
              </a:rPr>
              <a:t>Portfolios</a:t>
            </a:r>
            <a:r>
              <a:rPr lang="ca-ES" sz="1200" b="0" i="1" dirty="0" smtClean="0">
                <a:latin typeface="+mn-lt"/>
              </a:rPr>
              <a:t> </a:t>
            </a:r>
            <a:r>
              <a:rPr lang="ca-ES" sz="1200" b="0" dirty="0" smtClean="0">
                <a:latin typeface="+mn-lt"/>
              </a:rPr>
              <a:t>del </a:t>
            </a:r>
            <a:r>
              <a:rPr lang="ca-ES" sz="1200" b="0" dirty="0" err="1" smtClean="0">
                <a:latin typeface="+mn-lt"/>
              </a:rPr>
              <a:t>menu</a:t>
            </a:r>
            <a:r>
              <a:rPr lang="ca-ES" sz="1200" b="0" dirty="0" smtClean="0">
                <a:latin typeface="+mn-lt"/>
              </a:rPr>
              <a:t> </a:t>
            </a:r>
            <a:r>
              <a:rPr lang="ca-ES" sz="1200" b="0" i="1" dirty="0" smtClean="0">
                <a:latin typeface="+mn-lt"/>
              </a:rPr>
              <a:t>home. </a:t>
            </a:r>
            <a:endParaRPr lang="ca-ES" sz="1200" b="0" dirty="0" smtClean="0">
              <a:latin typeface="+mn-lt"/>
            </a:endParaRPr>
          </a:p>
        </p:txBody>
      </p:sp>
      <p:sp>
        <p:nvSpPr>
          <p:cNvPr id="49" name="Isosceles Triangle 5"/>
          <p:cNvSpPr/>
          <p:nvPr/>
        </p:nvSpPr>
        <p:spPr bwMode="auto">
          <a:xfrm rot="5400000">
            <a:off x="3943547" y="435630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3" name="Rectangle 52"/>
          <p:cNvSpPr/>
          <p:nvPr/>
        </p:nvSpPr>
        <p:spPr bwMode="auto">
          <a:xfrm>
            <a:off x="2666020" y="4531579"/>
            <a:ext cx="567805"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4" name="Oval 53"/>
          <p:cNvSpPr/>
          <p:nvPr/>
        </p:nvSpPr>
        <p:spPr bwMode="auto">
          <a:xfrm>
            <a:off x="3285332" y="4462806"/>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8</a:t>
            </a:r>
          </a:p>
        </p:txBody>
      </p:sp>
      <p:pic>
        <p:nvPicPr>
          <p:cNvPr id="13318"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53083" y="5022134"/>
            <a:ext cx="2007255" cy="1283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p:cNvSpPr/>
          <p:nvPr/>
        </p:nvSpPr>
        <p:spPr bwMode="auto">
          <a:xfrm>
            <a:off x="1216087" y="5986039"/>
            <a:ext cx="1231957"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6" name="Oval 55"/>
          <p:cNvSpPr/>
          <p:nvPr/>
        </p:nvSpPr>
        <p:spPr bwMode="auto">
          <a:xfrm>
            <a:off x="2494302" y="5917266"/>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9</a:t>
            </a:r>
          </a:p>
        </p:txBody>
      </p:sp>
      <p:sp>
        <p:nvSpPr>
          <p:cNvPr id="57" name="TextBox 11"/>
          <p:cNvSpPr txBox="1"/>
          <p:nvPr/>
        </p:nvSpPr>
        <p:spPr>
          <a:xfrm>
            <a:off x="3536630" y="5476300"/>
            <a:ext cx="3078985" cy="375436"/>
          </a:xfrm>
          <a:prstGeom prst="rect">
            <a:avLst/>
          </a:prstGeom>
          <a:noFill/>
          <a:ln>
            <a:solidFill>
              <a:schemeClr val="accent1"/>
            </a:solidFill>
          </a:ln>
        </p:spPr>
        <p:txBody>
          <a:bodyPr wrap="square" rtlCol="0" anchor="ctr">
            <a:noAutofit/>
          </a:bodyPr>
          <a:lstStyle/>
          <a:p>
            <a:pPr algn="just"/>
            <a:r>
              <a:rPr lang="ca-ES" sz="1200" b="0" dirty="0" smtClean="0">
                <a:latin typeface="+mn-lt"/>
              </a:rPr>
              <a:t>9.    Accedir al detall del </a:t>
            </a:r>
            <a:r>
              <a:rPr lang="ca-ES" sz="1200" b="0" i="1" dirty="0" err="1" smtClean="0">
                <a:latin typeface="+mn-lt"/>
              </a:rPr>
              <a:t>Portfoli</a:t>
            </a:r>
            <a:endParaRPr lang="ca-ES" sz="1200" b="0" i="1" dirty="0" smtClean="0">
              <a:latin typeface="+mn-lt"/>
            </a:endParaRPr>
          </a:p>
        </p:txBody>
      </p:sp>
      <p:sp>
        <p:nvSpPr>
          <p:cNvPr id="58" name="Isosceles Triangle 5"/>
          <p:cNvSpPr/>
          <p:nvPr/>
        </p:nvSpPr>
        <p:spPr bwMode="auto">
          <a:xfrm rot="5400000">
            <a:off x="2943389" y="55875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Oval 35"/>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spTree>
    <p:extLst>
      <p:ext uri="{BB962C8B-B14F-4D97-AF65-F5344CB8AC3E}">
        <p14:creationId xmlns:p14="http://schemas.microsoft.com/office/powerpoint/2010/main" val="15732382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49" y="1412525"/>
            <a:ext cx="2299447" cy="202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3.2.5 Assignació de l'idea al </a:t>
            </a:r>
            <a:r>
              <a:rPr lang="ca-ES" sz="1600" dirty="0" err="1" smtClean="0">
                <a:solidFill>
                  <a:schemeClr val="bg2">
                    <a:lumMod val="50000"/>
                  </a:schemeClr>
                </a:solidFill>
              </a:rPr>
              <a:t>portfoli</a:t>
            </a:r>
            <a:r>
              <a:rPr lang="ca-ES" sz="1600" dirty="0" smtClean="0">
                <a:solidFill>
                  <a:schemeClr val="bg2">
                    <a:lumMod val="50000"/>
                  </a:schemeClr>
                </a:solidFill>
              </a:rPr>
              <a:t> (3/3)</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55" name="Rectangle 54"/>
          <p:cNvSpPr/>
          <p:nvPr/>
        </p:nvSpPr>
        <p:spPr bwMode="auto">
          <a:xfrm>
            <a:off x="1773333" y="1412525"/>
            <a:ext cx="1122267"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6" name="Oval 55"/>
          <p:cNvSpPr/>
          <p:nvPr/>
        </p:nvSpPr>
        <p:spPr bwMode="auto">
          <a:xfrm>
            <a:off x="2941427" y="134009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10</a:t>
            </a:r>
          </a:p>
        </p:txBody>
      </p:sp>
      <p:sp>
        <p:nvSpPr>
          <p:cNvPr id="57" name="TextBox 11"/>
          <p:cNvSpPr txBox="1"/>
          <p:nvPr/>
        </p:nvSpPr>
        <p:spPr>
          <a:xfrm>
            <a:off x="4047617" y="1561527"/>
            <a:ext cx="5142455" cy="1722417"/>
          </a:xfrm>
          <a:prstGeom prst="rect">
            <a:avLst/>
          </a:prstGeom>
          <a:noFill/>
          <a:ln>
            <a:solidFill>
              <a:schemeClr val="accent1"/>
            </a:solidFill>
          </a:ln>
        </p:spPr>
        <p:txBody>
          <a:bodyPr wrap="square" rtlCol="0" anchor="ctr">
            <a:noAutofit/>
          </a:bodyPr>
          <a:lstStyle/>
          <a:p>
            <a:pPr marL="228600" indent="-228600">
              <a:buFont typeface="+mj-lt"/>
              <a:buAutoNum type="arabicPeriod" startAt="10"/>
            </a:pPr>
            <a:r>
              <a:rPr lang="ca-ES" sz="1200" b="0" dirty="0" smtClean="0">
                <a:latin typeface="+mn-lt"/>
              </a:rPr>
              <a:t>Accedir a </a:t>
            </a:r>
            <a:r>
              <a:rPr lang="ca-ES" sz="1200" b="0" i="1" dirty="0" smtClean="0">
                <a:latin typeface="+mn-lt"/>
              </a:rPr>
              <a:t>Contents Editor </a:t>
            </a:r>
            <a:r>
              <a:rPr lang="ca-ES" sz="1200" b="0" dirty="0" smtClean="0">
                <a:latin typeface="+mn-lt"/>
              </a:rPr>
              <a:t>del menú del </a:t>
            </a:r>
            <a:r>
              <a:rPr lang="ca-ES" sz="1200" b="0" i="1" dirty="0" err="1" smtClean="0">
                <a:latin typeface="+mn-lt"/>
              </a:rPr>
              <a:t>Portfolio</a:t>
            </a:r>
            <a:endParaRPr lang="ca-ES" sz="1200" b="0" i="1" dirty="0" smtClean="0">
              <a:latin typeface="+mn-lt"/>
            </a:endParaRPr>
          </a:p>
          <a:p>
            <a:pPr marL="228600" indent="-228600">
              <a:buFont typeface="+mj-lt"/>
              <a:buAutoNum type="arabicPeriod" startAt="10"/>
            </a:pPr>
            <a:endParaRPr lang="ca-ES" sz="1200" b="0" dirty="0" smtClean="0">
              <a:latin typeface="+mn-lt"/>
            </a:endParaRPr>
          </a:p>
          <a:p>
            <a:pPr marL="228600" indent="-228600">
              <a:buFont typeface="+mj-lt"/>
              <a:buAutoNum type="arabicPeriod" startAt="10"/>
            </a:pPr>
            <a:endParaRPr lang="ca-ES" sz="1200" b="0" dirty="0">
              <a:latin typeface="+mn-lt"/>
            </a:endParaRPr>
          </a:p>
          <a:p>
            <a:pPr marL="228600" indent="-228600">
              <a:buFont typeface="+mj-lt"/>
              <a:buAutoNum type="arabicPeriod" startAt="10"/>
            </a:pPr>
            <a:endParaRPr lang="ca-ES" sz="1200" b="0" dirty="0" smtClean="0">
              <a:latin typeface="+mn-lt"/>
            </a:endParaRPr>
          </a:p>
          <a:p>
            <a:pPr marL="228600" indent="-228600">
              <a:buFont typeface="+mj-lt"/>
              <a:buAutoNum type="arabicPeriod" startAt="10"/>
            </a:pPr>
            <a:r>
              <a:rPr lang="ca-ES" sz="1200" b="0" dirty="0" smtClean="0">
                <a:latin typeface="+mn-lt"/>
              </a:rPr>
              <a:t>Clicar a </a:t>
            </a:r>
            <a:r>
              <a:rPr lang="ca-ES" sz="1200" b="0" i="1" dirty="0" err="1" smtClean="0">
                <a:latin typeface="+mn-lt"/>
              </a:rPr>
              <a:t>Sync</a:t>
            </a:r>
            <a:r>
              <a:rPr lang="ca-ES" sz="1200" b="0" i="1" dirty="0" smtClean="0">
                <a:latin typeface="+mn-lt"/>
              </a:rPr>
              <a:t> </a:t>
            </a:r>
            <a:r>
              <a:rPr lang="ca-ES" sz="1200" b="0" i="1" dirty="0" err="1" smtClean="0">
                <a:latin typeface="+mn-lt"/>
              </a:rPr>
              <a:t>Now</a:t>
            </a:r>
            <a:endParaRPr lang="ca-ES" sz="1200" b="0" i="1" dirty="0" smtClean="0">
              <a:latin typeface="+mn-lt"/>
            </a:endParaRPr>
          </a:p>
        </p:txBody>
      </p:sp>
      <p:sp>
        <p:nvSpPr>
          <p:cNvPr id="58" name="Isosceles Triangle 5"/>
          <p:cNvSpPr/>
          <p:nvPr/>
        </p:nvSpPr>
        <p:spPr bwMode="auto">
          <a:xfrm rot="5400000">
            <a:off x="3454377" y="234628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Rectangle 35"/>
          <p:cNvSpPr/>
          <p:nvPr/>
        </p:nvSpPr>
        <p:spPr bwMode="auto">
          <a:xfrm>
            <a:off x="800100" y="3050825"/>
            <a:ext cx="817872" cy="2384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Oval 36"/>
          <p:cNvSpPr/>
          <p:nvPr/>
        </p:nvSpPr>
        <p:spPr bwMode="auto">
          <a:xfrm>
            <a:off x="1679039" y="297839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11</a:t>
            </a:r>
          </a:p>
        </p:txBody>
      </p:sp>
      <p:sp>
        <p:nvSpPr>
          <p:cNvPr id="25" name="TextBox 11"/>
          <p:cNvSpPr txBox="1"/>
          <p:nvPr/>
        </p:nvSpPr>
        <p:spPr>
          <a:xfrm>
            <a:off x="6515100" y="3667465"/>
            <a:ext cx="2674973" cy="1641135"/>
          </a:xfrm>
          <a:prstGeom prst="rect">
            <a:avLst/>
          </a:prstGeom>
          <a:noFill/>
          <a:ln>
            <a:solidFill>
              <a:schemeClr val="accent1"/>
            </a:solidFill>
          </a:ln>
        </p:spPr>
        <p:txBody>
          <a:bodyPr wrap="square" rtlCol="0" anchor="ctr">
            <a:noAutofit/>
          </a:bodyPr>
          <a:lstStyle/>
          <a:p>
            <a:r>
              <a:rPr lang="ca-ES" sz="1200" b="0" dirty="0" smtClean="0">
                <a:latin typeface="+mn-lt"/>
              </a:rPr>
              <a:t>Per aquelles idees que després de l’anàlisi del portfoli queden dintre d’aquest, finalment:</a:t>
            </a:r>
          </a:p>
          <a:p>
            <a:r>
              <a:rPr lang="ca-ES" sz="1200" b="0" dirty="0" smtClean="0">
                <a:latin typeface="+mn-lt"/>
              </a:rPr>
              <a:t>12. 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i acceptar </a:t>
            </a:r>
            <a:r>
              <a:rPr lang="ca-ES" sz="1200" dirty="0" smtClean="0">
                <a:latin typeface="+mn-lt"/>
                <a:sym typeface="Wingdings" pitchFamily="2" charset="2"/>
              </a:rPr>
              <a:t>Si.</a:t>
            </a:r>
            <a:br>
              <a:rPr lang="ca-ES" sz="1200" dirty="0" smtClean="0">
                <a:latin typeface="+mn-lt"/>
                <a:sym typeface="Wingdings" pitchFamily="2" charset="2"/>
              </a:rPr>
            </a:br>
            <a:r>
              <a:rPr lang="ca-ES" sz="1200" dirty="0" smtClean="0">
                <a:latin typeface="+mn-lt"/>
                <a:sym typeface="Wingdings" pitchFamily="2" charset="2"/>
              </a:rPr>
              <a:t> </a:t>
            </a:r>
            <a:br>
              <a:rPr lang="ca-ES" sz="1200" dirty="0" smtClean="0">
                <a:latin typeface="+mn-lt"/>
                <a:sym typeface="Wingdings" pitchFamily="2" charset="2"/>
              </a:rPr>
            </a:br>
            <a:r>
              <a:rPr lang="ca-ES" sz="1200" b="0" dirty="0" smtClean="0">
                <a:latin typeface="+mn-lt"/>
                <a:sym typeface="Wingdings" pitchFamily="2" charset="2"/>
              </a:rPr>
              <a:t>Si poséssim </a:t>
            </a:r>
            <a:r>
              <a:rPr lang="ca-ES" sz="1200" dirty="0" smtClean="0">
                <a:latin typeface="+mn-lt"/>
                <a:sym typeface="Wingdings" pitchFamily="2" charset="2"/>
              </a:rPr>
              <a:t>Anul·lar Idea</a:t>
            </a:r>
            <a:r>
              <a:rPr lang="ca-ES" sz="1200" b="0" dirty="0" smtClean="0">
                <a:latin typeface="+mn-lt"/>
                <a:sym typeface="Wingdings" pitchFamily="2" charset="2"/>
              </a:rPr>
              <a:t>, aquesta la descartaríem per sempre.</a:t>
            </a:r>
            <a:endParaRPr lang="ca-ES" sz="1200" b="0" i="1" dirty="0" smtClean="0">
              <a:latin typeface="+mn-lt"/>
            </a:endParaRPr>
          </a:p>
        </p:txBody>
      </p:sp>
      <p:sp>
        <p:nvSpPr>
          <p:cNvPr id="26" name="Isosceles Triangle 5"/>
          <p:cNvSpPr/>
          <p:nvPr/>
        </p:nvSpPr>
        <p:spPr bwMode="auto">
          <a:xfrm rot="5400000">
            <a:off x="6124597" y="413730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30" name="Group 29"/>
          <p:cNvGrpSpPr/>
          <p:nvPr/>
        </p:nvGrpSpPr>
        <p:grpSpPr>
          <a:xfrm>
            <a:off x="1106350" y="5666758"/>
            <a:ext cx="2076450" cy="323850"/>
            <a:chOff x="904610" y="3319816"/>
            <a:chExt cx="2076450" cy="323850"/>
          </a:xfrm>
        </p:grpSpPr>
        <p:pic>
          <p:nvPicPr>
            <p:cNvPr id="3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3" name="Oval 32"/>
          <p:cNvSpPr/>
          <p:nvPr/>
        </p:nvSpPr>
        <p:spPr bwMode="auto">
          <a:xfrm>
            <a:off x="760352" y="561466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smtClean="0">
                <a:solidFill>
                  <a:schemeClr val="bg1"/>
                </a:solidFill>
              </a:rPr>
              <a:t>13</a:t>
            </a:r>
            <a:endParaRPr lang="ca-ES" sz="1600" dirty="0">
              <a:solidFill>
                <a:schemeClr val="bg1"/>
              </a:solidFill>
            </a:endParaRPr>
          </a:p>
        </p:txBody>
      </p:sp>
      <p:sp>
        <p:nvSpPr>
          <p:cNvPr id="2" name="Rectangle 1"/>
          <p:cNvSpPr/>
          <p:nvPr/>
        </p:nvSpPr>
        <p:spPr>
          <a:xfrm>
            <a:off x="6515100" y="5466657"/>
            <a:ext cx="2674971" cy="310202"/>
          </a:xfrm>
          <a:prstGeom prst="rect">
            <a:avLst/>
          </a:prstGeom>
          <a:noFill/>
          <a:ln>
            <a:solidFill>
              <a:schemeClr val="accent1"/>
            </a:solidFill>
          </a:ln>
        </p:spPr>
        <p:txBody>
          <a:bodyPr wrap="square" rtlCol="0" anchor="ctr">
            <a:noAutofit/>
          </a:bodyPr>
          <a:lstStyle/>
          <a:p>
            <a:pPr marL="228600" indent="-228600">
              <a:buFont typeface="+mj-lt"/>
              <a:buAutoNum type="arabicPeriod" startAt="13"/>
            </a:pPr>
            <a:r>
              <a:rPr lang="ca-ES" sz="1200" b="0" dirty="0">
                <a:latin typeface="+mn-lt"/>
              </a:rPr>
              <a:t>Guardar clicant a </a:t>
            </a:r>
            <a:r>
              <a:rPr lang="ca-ES" sz="1200" b="0" dirty="0" err="1">
                <a:latin typeface="+mn-lt"/>
              </a:rPr>
              <a:t>Save</a:t>
            </a:r>
            <a:endParaRPr lang="ca-ES" sz="1200" b="0" dirty="0">
              <a:latin typeface="+mn-lt"/>
            </a:endParaRPr>
          </a:p>
        </p:txBody>
      </p:sp>
      <p:sp>
        <p:nvSpPr>
          <p:cNvPr id="35" name="Oval 34"/>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pic>
        <p:nvPicPr>
          <p:cNvPr id="3" name="2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9510" y="3561689"/>
            <a:ext cx="4768897" cy="1904967"/>
          </a:xfrm>
          <a:prstGeom prst="rect">
            <a:avLst/>
          </a:prstGeom>
        </p:spPr>
      </p:pic>
      <p:sp>
        <p:nvSpPr>
          <p:cNvPr id="24" name="Oval 23"/>
          <p:cNvSpPr/>
          <p:nvPr/>
        </p:nvSpPr>
        <p:spPr bwMode="auto">
          <a:xfrm>
            <a:off x="5542670" y="493226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12</a:t>
            </a:r>
          </a:p>
        </p:txBody>
      </p:sp>
    </p:spTree>
    <p:extLst>
      <p:ext uri="{BB962C8B-B14F-4D97-AF65-F5344CB8AC3E}">
        <p14:creationId xmlns:p14="http://schemas.microsoft.com/office/powerpoint/2010/main" val="486672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3.2.6 Activació de la idea</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4" name="Oval 13"/>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pic>
        <p:nvPicPr>
          <p:cNvPr id="2" name="Imagen 1"/>
          <p:cNvPicPr>
            <a:picLocks noChangeAspect="1"/>
          </p:cNvPicPr>
          <p:nvPr/>
        </p:nvPicPr>
        <p:blipFill>
          <a:blip r:embed="rId2"/>
          <a:stretch>
            <a:fillRect/>
          </a:stretch>
        </p:blipFill>
        <p:spPr>
          <a:xfrm>
            <a:off x="1236372" y="1425601"/>
            <a:ext cx="7212828" cy="4854550"/>
          </a:xfrm>
          <a:prstGeom prst="rect">
            <a:avLst/>
          </a:prstGeom>
        </p:spPr>
      </p:pic>
      <p:pic>
        <p:nvPicPr>
          <p:cNvPr id="3" name="Imagen 2"/>
          <p:cNvPicPr>
            <a:picLocks noChangeAspect="1"/>
          </p:cNvPicPr>
          <p:nvPr/>
        </p:nvPicPr>
        <p:blipFill>
          <a:blip r:embed="rId3"/>
          <a:stretch>
            <a:fillRect/>
          </a:stretch>
        </p:blipFill>
        <p:spPr>
          <a:xfrm>
            <a:off x="8474400" y="172800"/>
            <a:ext cx="910800" cy="612846"/>
          </a:xfrm>
          <a:prstGeom prst="rect">
            <a:avLst/>
          </a:prstGeom>
          <a:ln w="12700">
            <a:solidFill>
              <a:schemeClr val="tx1"/>
            </a:solidFill>
          </a:ln>
        </p:spPr>
      </p:pic>
    </p:spTree>
    <p:extLst>
      <p:ext uri="{BB962C8B-B14F-4D97-AF65-F5344CB8AC3E}">
        <p14:creationId xmlns:p14="http://schemas.microsoft.com/office/powerpoint/2010/main" val="37354777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1" name="TextBox 11"/>
          <p:cNvSpPr txBox="1"/>
          <p:nvPr/>
        </p:nvSpPr>
        <p:spPr>
          <a:xfrm>
            <a:off x="5854699" y="1733904"/>
            <a:ext cx="3335373" cy="1494242"/>
          </a:xfrm>
          <a:prstGeom prst="rect">
            <a:avLst/>
          </a:prstGeom>
          <a:noFill/>
          <a:ln>
            <a:solidFill>
              <a:schemeClr val="accent1"/>
            </a:solidFill>
          </a:ln>
        </p:spPr>
        <p:txBody>
          <a:bodyPr wrap="square" rtlCol="0" anchor="ctr">
            <a:noAutofit/>
          </a:bodyPr>
          <a:lstStyle/>
          <a:p>
            <a:r>
              <a:rPr lang="ca-ES" sz="1200" b="0" dirty="0" smtClean="0">
                <a:latin typeface="+mn-lt"/>
              </a:rPr>
              <a:t>Activar una idea  farà que el RS i, si s’escau, el proveïdor defineixin amb major nivell de detall la solució fins a presentar una oferta al client.</a:t>
            </a:r>
          </a:p>
          <a:p>
            <a:pPr marL="228600" indent="-228600">
              <a:buFont typeface="+mj-lt"/>
              <a:buAutoNum type="arabicPeriod"/>
            </a:pPr>
            <a:r>
              <a:rPr lang="ca-ES" sz="1200" b="0" dirty="0" smtClean="0">
                <a:latin typeface="+mn-lt"/>
              </a:rPr>
              <a:t>Observar que </a:t>
            </a:r>
            <a:r>
              <a:rPr lang="ca-ES" sz="1200" b="0" dirty="0" err="1" smtClean="0">
                <a:latin typeface="+mn-lt"/>
              </a:rPr>
              <a:t>l’action</a:t>
            </a:r>
            <a:r>
              <a:rPr lang="ca-ES" sz="1200" b="0" dirty="0" smtClean="0">
                <a:latin typeface="+mn-lt"/>
              </a:rPr>
              <a:t> </a:t>
            </a:r>
            <a:r>
              <a:rPr lang="ca-ES" sz="1200" b="0" dirty="0" err="1" smtClean="0">
                <a:latin typeface="+mn-lt"/>
              </a:rPr>
              <a:t>item</a:t>
            </a:r>
            <a:r>
              <a:rPr lang="ca-ES" sz="1200" b="0" dirty="0" smtClean="0">
                <a:latin typeface="+mn-lt"/>
              </a:rPr>
              <a:t> ens indica </a:t>
            </a:r>
            <a:r>
              <a:rPr lang="ca-ES" sz="1200" i="1" dirty="0" smtClean="0">
                <a:latin typeface="+mn-lt"/>
              </a:rPr>
              <a:t>Activar idea?</a:t>
            </a:r>
          </a:p>
        </p:txBody>
      </p:sp>
      <p:sp>
        <p:nvSpPr>
          <p:cNvPr id="32" name="Isosceles Triangle 5"/>
          <p:cNvSpPr/>
          <p:nvPr/>
        </p:nvSpPr>
        <p:spPr bwMode="auto">
          <a:xfrm rot="5400000">
            <a:off x="5405923" y="222442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3.2.6 Activació de la idea</a:t>
            </a:r>
            <a:endParaRPr lang="ca-ES" sz="1600" dirty="0">
              <a:solidFill>
                <a:schemeClr val="bg2">
                  <a:lumMod val="50000"/>
                </a:schemeClr>
              </a:solidFill>
            </a:endParaRPr>
          </a:p>
        </p:txBody>
      </p:sp>
      <p:sp>
        <p:nvSpPr>
          <p:cNvPr id="39" name="Oval 38"/>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grpSp>
        <p:nvGrpSpPr>
          <p:cNvPr id="49" name="Group 48"/>
          <p:cNvGrpSpPr/>
          <p:nvPr/>
        </p:nvGrpSpPr>
        <p:grpSpPr>
          <a:xfrm>
            <a:off x="1019096" y="5409733"/>
            <a:ext cx="2076450" cy="323850"/>
            <a:chOff x="904610" y="3319816"/>
            <a:chExt cx="2076450" cy="323850"/>
          </a:xfrm>
        </p:grpSpPr>
        <p:pic>
          <p:nvPicPr>
            <p:cNvPr id="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Rectangle 54"/>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56" name="Oval 55"/>
          <p:cNvSpPr/>
          <p:nvPr/>
        </p:nvSpPr>
        <p:spPr bwMode="auto">
          <a:xfrm>
            <a:off x="652181" y="5383685"/>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4750" y="1638517"/>
            <a:ext cx="4044041" cy="1685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Oval 32"/>
          <p:cNvSpPr/>
          <p:nvPr/>
        </p:nvSpPr>
        <p:spPr bwMode="auto">
          <a:xfrm>
            <a:off x="652181" y="15537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 name="Rectangle 1"/>
          <p:cNvSpPr/>
          <p:nvPr/>
        </p:nvSpPr>
        <p:spPr>
          <a:xfrm>
            <a:off x="6567054" y="3543299"/>
            <a:ext cx="2623017" cy="2190284"/>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a:latin typeface="+mn-lt"/>
              </a:rPr>
              <a:t>Anar a Home </a:t>
            </a:r>
            <a:r>
              <a:rPr lang="ca-ES" sz="1200" b="0" dirty="0">
                <a:latin typeface="+mn-lt"/>
                <a:sym typeface="Wingdings" pitchFamily="2" charset="2"/>
              </a:rPr>
              <a:t> </a:t>
            </a:r>
            <a:r>
              <a:rPr lang="ca-ES" sz="1200" b="0" dirty="0" err="1" smtClean="0">
                <a:latin typeface="+mn-lt"/>
                <a:sym typeface="Wingdings" pitchFamily="2" charset="2"/>
              </a:rPr>
              <a:t>Organizer</a:t>
            </a:r>
            <a:endParaRPr lang="ca-ES" sz="1200" b="0" dirty="0">
              <a:latin typeface="+mn-lt"/>
              <a:sym typeface="Wingdings" pitchFamily="2" charset="2"/>
            </a:endParaRPr>
          </a:p>
          <a:p>
            <a:pPr marL="228600" indent="-228600">
              <a:buFont typeface="+mj-lt"/>
              <a:buAutoNum type="arabicPeriod" startAt="2"/>
            </a:pPr>
            <a:r>
              <a:rPr lang="ca-ES" sz="1200" b="0" dirty="0" smtClean="0">
                <a:latin typeface="+mn-lt"/>
                <a:sym typeface="Wingdings" pitchFamily="2" charset="2"/>
              </a:rPr>
              <a:t>Per activar la idea, clicar </a:t>
            </a:r>
            <a:r>
              <a:rPr lang="ca-ES" sz="1200" dirty="0" smtClean="0">
                <a:latin typeface="+mn-lt"/>
                <a:sym typeface="Wingdings" pitchFamily="2" charset="2"/>
              </a:rPr>
              <a:t>Activar idea.</a:t>
            </a:r>
            <a:br>
              <a:rPr lang="ca-ES" sz="1200" dirty="0" smtClean="0">
                <a:latin typeface="+mn-lt"/>
                <a:sym typeface="Wingdings" pitchFamily="2" charset="2"/>
              </a:rPr>
            </a:br>
            <a:r>
              <a:rPr lang="ca-ES" sz="1200" dirty="0" smtClean="0">
                <a:latin typeface="+mn-lt"/>
                <a:sym typeface="Wingdings" pitchFamily="2" charset="2"/>
              </a:rPr>
              <a:t/>
            </a:r>
            <a:br>
              <a:rPr lang="ca-ES" sz="1200" dirty="0" smtClean="0">
                <a:latin typeface="+mn-lt"/>
                <a:sym typeface="Wingdings" pitchFamily="2" charset="2"/>
              </a:rPr>
            </a:br>
            <a:r>
              <a:rPr lang="ca-ES" sz="1200" b="0" dirty="0" smtClean="0">
                <a:latin typeface="+mn-lt"/>
                <a:sym typeface="Wingdings" pitchFamily="2" charset="2"/>
              </a:rPr>
              <a:t>Si es vol treure del PAA perquè torni a estar en cartera, clicar Treure de PAA. Llavors la idea tornaria a l’estat </a:t>
            </a:r>
            <a:r>
              <a:rPr lang="ca-ES" sz="1200" i="1" dirty="0" smtClean="0">
                <a:latin typeface="+mn-lt"/>
                <a:sym typeface="Wingdings" pitchFamily="2" charset="2"/>
              </a:rPr>
              <a:t>Incloure al </a:t>
            </a:r>
            <a:r>
              <a:rPr lang="ca-ES" sz="1200" i="1" dirty="0" err="1" smtClean="0">
                <a:latin typeface="+mn-lt"/>
                <a:sym typeface="Wingdings" pitchFamily="2" charset="2"/>
              </a:rPr>
              <a:t>portfoli</a:t>
            </a:r>
            <a:r>
              <a:rPr lang="ca-ES" sz="1200" i="1" dirty="0" smtClean="0">
                <a:latin typeface="+mn-lt"/>
                <a:sym typeface="Wingdings" pitchFamily="2" charset="2"/>
              </a:rPr>
              <a:t>?</a:t>
            </a:r>
          </a:p>
        </p:txBody>
      </p:sp>
      <p:sp>
        <p:nvSpPr>
          <p:cNvPr id="59" name="Rectangle 58"/>
          <p:cNvSpPr/>
          <p:nvPr/>
        </p:nvSpPr>
        <p:spPr>
          <a:xfrm>
            <a:off x="5854698" y="5957522"/>
            <a:ext cx="3335374" cy="277110"/>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a:latin typeface="+mn-lt"/>
              </a:rPr>
              <a:t>Guardar clicant a </a:t>
            </a:r>
            <a:r>
              <a:rPr lang="ca-ES" sz="1200" dirty="0" err="1">
                <a:latin typeface="+mn-lt"/>
              </a:rPr>
              <a:t>Save</a:t>
            </a:r>
            <a:endParaRPr lang="ca-ES" sz="1200" dirty="0">
              <a:latin typeface="+mn-lt"/>
            </a:endParaRPr>
          </a:p>
        </p:txBody>
      </p:sp>
      <p:sp>
        <p:nvSpPr>
          <p:cNvPr id="57" name="Oval 56"/>
          <p:cNvSpPr/>
          <p:nvPr/>
        </p:nvSpPr>
        <p:spPr bwMode="auto">
          <a:xfrm>
            <a:off x="652181" y="334760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pic>
        <p:nvPicPr>
          <p:cNvPr id="6" name="5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3793" y="3543299"/>
            <a:ext cx="5400675" cy="1362075"/>
          </a:xfrm>
          <a:prstGeom prst="rect">
            <a:avLst/>
          </a:prstGeom>
        </p:spPr>
      </p:pic>
      <p:sp>
        <p:nvSpPr>
          <p:cNvPr id="44" name="Oval 43"/>
          <p:cNvSpPr/>
          <p:nvPr/>
        </p:nvSpPr>
        <p:spPr bwMode="auto">
          <a:xfrm>
            <a:off x="4862047" y="456245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6958192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3.2.7 Definir la solució</a:t>
            </a:r>
            <a:endParaRPr lang="ca-ES" sz="1600" dirty="0">
              <a:solidFill>
                <a:schemeClr val="bg2">
                  <a:lumMod val="50000"/>
                </a:schemeClr>
              </a:solidFill>
            </a:endParaRPr>
          </a:p>
        </p:txBody>
      </p:sp>
      <p:sp>
        <p:nvSpPr>
          <p:cNvPr id="13" name="Oval 12"/>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3" name="Imagen 2"/>
          <p:cNvPicPr>
            <a:picLocks noChangeAspect="1"/>
          </p:cNvPicPr>
          <p:nvPr/>
        </p:nvPicPr>
        <p:blipFill>
          <a:blip r:embed="rId2"/>
          <a:stretch>
            <a:fillRect/>
          </a:stretch>
        </p:blipFill>
        <p:spPr>
          <a:xfrm>
            <a:off x="1068946" y="1254125"/>
            <a:ext cx="7405352" cy="5048254"/>
          </a:xfrm>
          <a:prstGeom prst="rect">
            <a:avLst/>
          </a:prstGeom>
        </p:spPr>
      </p:pic>
      <p:pic>
        <p:nvPicPr>
          <p:cNvPr id="2" name="Imagen 1"/>
          <p:cNvPicPr>
            <a:picLocks noChangeAspect="1"/>
          </p:cNvPicPr>
          <p:nvPr/>
        </p:nvPicPr>
        <p:blipFill>
          <a:blip r:embed="rId3"/>
          <a:stretch>
            <a:fillRect/>
          </a:stretch>
        </p:blipFill>
        <p:spPr>
          <a:xfrm>
            <a:off x="8474400" y="172800"/>
            <a:ext cx="910800" cy="631938"/>
          </a:xfrm>
          <a:prstGeom prst="rect">
            <a:avLst/>
          </a:prstGeom>
          <a:ln w="12700">
            <a:solidFill>
              <a:schemeClr val="tx1"/>
            </a:solidFill>
          </a:ln>
        </p:spPr>
      </p:pic>
    </p:spTree>
    <p:extLst>
      <p:ext uri="{BB962C8B-B14F-4D97-AF65-F5344CB8AC3E}">
        <p14:creationId xmlns:p14="http://schemas.microsoft.com/office/powerpoint/2010/main" val="3770271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1" name="TextBox 11"/>
          <p:cNvSpPr txBox="1"/>
          <p:nvPr/>
        </p:nvSpPr>
        <p:spPr>
          <a:xfrm>
            <a:off x="5589907" y="1604138"/>
            <a:ext cx="3771066" cy="679757"/>
          </a:xfrm>
          <a:prstGeom prst="rect">
            <a:avLst/>
          </a:prstGeom>
          <a:noFill/>
          <a:ln>
            <a:solidFill>
              <a:schemeClr val="accent1"/>
            </a:solidFill>
          </a:ln>
        </p:spPr>
        <p:txBody>
          <a:bodyPr wrap="square" rtlCol="0" anchor="ctr">
            <a:noAutofit/>
          </a:bodyPr>
          <a:lstStyle/>
          <a:p>
            <a:pPr marL="228600" indent="-2286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i observar que la nostra idea té com a </a:t>
            </a:r>
            <a:r>
              <a:rPr lang="ca-ES" sz="1200" b="0" dirty="0" err="1" smtClean="0">
                <a:latin typeface="+mn-lt"/>
                <a:sym typeface="Wingdings" pitchFamily="2" charset="2"/>
              </a:rPr>
              <a:t>action</a:t>
            </a:r>
            <a:r>
              <a:rPr lang="ca-ES" sz="1200" b="0" dirty="0" smtClean="0">
                <a:latin typeface="+mn-lt"/>
                <a:sym typeface="Wingdings" pitchFamily="2" charset="2"/>
              </a:rPr>
              <a:t> </a:t>
            </a:r>
            <a:r>
              <a:rPr lang="ca-ES" sz="1200" b="0" dirty="0" err="1" smtClean="0">
                <a:latin typeface="+mn-lt"/>
                <a:sym typeface="Wingdings" pitchFamily="2" charset="2"/>
              </a:rPr>
              <a:t>item</a:t>
            </a:r>
            <a:r>
              <a:rPr lang="ca-ES" sz="1200" b="0" dirty="0" smtClean="0">
                <a:latin typeface="+mn-lt"/>
                <a:sym typeface="Wingdings" pitchFamily="2" charset="2"/>
              </a:rPr>
              <a:t>.</a:t>
            </a:r>
            <a:br>
              <a:rPr lang="ca-ES" sz="1200" b="0" dirty="0" smtClean="0">
                <a:latin typeface="+mn-lt"/>
                <a:sym typeface="Wingdings" pitchFamily="2" charset="2"/>
              </a:rPr>
            </a:br>
            <a:r>
              <a:rPr lang="ca-ES" sz="1200" i="1" dirty="0" smtClean="0">
                <a:latin typeface="+mn-lt"/>
                <a:sym typeface="Wingdings" pitchFamily="2" charset="2"/>
              </a:rPr>
              <a:t>Definir solució</a:t>
            </a:r>
            <a:endParaRPr lang="ca-ES" sz="1200" i="1" dirty="0" smtClean="0">
              <a:latin typeface="+mn-lt"/>
            </a:endParaRPr>
          </a:p>
        </p:txBody>
      </p:sp>
      <p:sp>
        <p:nvSpPr>
          <p:cNvPr id="32" name="Isosceles Triangle 5"/>
          <p:cNvSpPr/>
          <p:nvPr/>
        </p:nvSpPr>
        <p:spPr bwMode="auto">
          <a:xfrm rot="5400000">
            <a:off x="5186557" y="186756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5"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3.2.7 Definir la solució</a:t>
            </a:r>
            <a:endParaRPr lang="ca-ES" sz="1600" dirty="0">
              <a:solidFill>
                <a:schemeClr val="bg2">
                  <a:lumMod val="50000"/>
                </a:schemeClr>
              </a:solidFill>
            </a:endParaRPr>
          </a:p>
        </p:txBody>
      </p:sp>
      <p:sp>
        <p:nvSpPr>
          <p:cNvPr id="2" name="Rectangle 1"/>
          <p:cNvSpPr/>
          <p:nvPr/>
        </p:nvSpPr>
        <p:spPr>
          <a:xfrm>
            <a:off x="5589906" y="2400301"/>
            <a:ext cx="3771067" cy="2342481"/>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Dins la idea, anem a </a:t>
            </a:r>
            <a:r>
              <a:rPr lang="ca-ES" sz="1200" dirty="0" err="1" smtClean="0">
                <a:latin typeface="+mn-lt"/>
              </a:rPr>
              <a:t>Properties</a:t>
            </a:r>
            <a:r>
              <a:rPr lang="ca-ES" sz="1200" dirty="0" smtClean="0">
                <a:latin typeface="+mn-lt"/>
              </a:rPr>
              <a:t> </a:t>
            </a:r>
            <a:r>
              <a:rPr lang="ca-ES" sz="1200" dirty="0" smtClean="0">
                <a:latin typeface="+mn-lt"/>
                <a:sym typeface="Wingdings" pitchFamily="2" charset="2"/>
              </a:rPr>
              <a:t> </a:t>
            </a:r>
            <a:r>
              <a:rPr lang="ca-ES" sz="1200" dirty="0" err="1" smtClean="0">
                <a:latin typeface="+mn-lt"/>
                <a:sym typeface="Wingdings" pitchFamily="2" charset="2"/>
              </a:rPr>
              <a:t>Classification</a:t>
            </a:r>
            <a:r>
              <a:rPr lang="ca-ES" sz="1200" dirty="0" smtClean="0">
                <a:latin typeface="+mn-lt"/>
                <a:sym typeface="Wingdings" pitchFamily="2" charset="2"/>
              </a:rPr>
              <a:t> &amp; Organization</a:t>
            </a:r>
            <a:r>
              <a:rPr lang="ca-ES" sz="1200" b="0" dirty="0" smtClean="0">
                <a:latin typeface="+mn-lt"/>
              </a:rPr>
              <a:t> i allà decidir si la idea és </a:t>
            </a:r>
            <a:r>
              <a:rPr lang="ca-ES" sz="1200" b="0" dirty="0" err="1" smtClean="0">
                <a:latin typeface="+mn-lt"/>
              </a:rPr>
              <a:t>multiproveïdor</a:t>
            </a:r>
            <a:r>
              <a:rPr lang="ca-ES" sz="1200" b="0" dirty="0" smtClean="0">
                <a:latin typeface="+mn-lt"/>
              </a:rPr>
              <a:t> .</a:t>
            </a:r>
          </a:p>
          <a:p>
            <a:pPr marL="228600" indent="-228600">
              <a:buFont typeface="+mj-lt"/>
              <a:buAutoNum type="arabicPeriod" startAt="2"/>
            </a:pPr>
            <a:r>
              <a:rPr lang="ca-ES" sz="1200" b="0" dirty="0" smtClean="0">
                <a:latin typeface="+mn-lt"/>
              </a:rPr>
              <a:t>Marcar/desmarcar el camp </a:t>
            </a:r>
            <a:r>
              <a:rPr lang="ca-ES" sz="1200" dirty="0" smtClean="0">
                <a:latin typeface="+mn-lt"/>
              </a:rPr>
              <a:t>Multi-</a:t>
            </a:r>
            <a:r>
              <a:rPr lang="ca-ES" sz="1200" dirty="0" err="1" smtClean="0">
                <a:latin typeface="+mn-lt"/>
              </a:rPr>
              <a:t>supplier</a:t>
            </a:r>
            <a:r>
              <a:rPr lang="ca-ES" sz="1200" dirty="0" smtClean="0">
                <a:latin typeface="+mn-lt"/>
              </a:rPr>
              <a:t>.</a:t>
            </a:r>
            <a:r>
              <a:rPr lang="ca-ES" sz="1200" b="0" dirty="0" smtClean="0">
                <a:latin typeface="+mn-lt"/>
              </a:rPr>
              <a:t> Escollir els proveïdors al camp </a:t>
            </a:r>
            <a:r>
              <a:rPr lang="ca-ES" sz="1200" dirty="0" err="1" smtClean="0">
                <a:latin typeface="+mn-lt"/>
              </a:rPr>
              <a:t>Supply</a:t>
            </a:r>
            <a:r>
              <a:rPr lang="ca-ES" sz="1200" dirty="0" smtClean="0">
                <a:latin typeface="+mn-lt"/>
              </a:rPr>
              <a:t> </a:t>
            </a:r>
            <a:r>
              <a:rPr lang="ca-ES" sz="1200" dirty="0" err="1" smtClean="0">
                <a:latin typeface="+mn-lt"/>
              </a:rPr>
              <a:t>channel</a:t>
            </a:r>
            <a:r>
              <a:rPr lang="ca-ES" sz="1200" b="0" dirty="0" smtClean="0">
                <a:latin typeface="+mn-lt"/>
              </a:rPr>
              <a:t> i clicar </a:t>
            </a:r>
            <a:r>
              <a:rPr lang="ca-ES" sz="1200" dirty="0" smtClean="0">
                <a:latin typeface="+mn-lt"/>
              </a:rPr>
              <a:t>Add</a:t>
            </a:r>
            <a:r>
              <a:rPr lang="ca-ES" sz="1200" b="0" dirty="0" smtClean="0">
                <a:latin typeface="+mn-lt"/>
              </a:rPr>
              <a:t>. Si calen omplir més dades de la fitxa per tenir informació addicional també és el moment per fer-ho.</a:t>
            </a:r>
            <a:br>
              <a:rPr lang="ca-ES" sz="1200" b="0" dirty="0" smtClean="0">
                <a:latin typeface="+mn-lt"/>
              </a:rPr>
            </a:br>
            <a:r>
              <a:rPr lang="ca-ES" sz="1200" b="0" dirty="0" smtClean="0">
                <a:latin typeface="+mn-lt"/>
              </a:rPr>
              <a:t/>
            </a:r>
            <a:br>
              <a:rPr lang="ca-ES" sz="1200" b="0" dirty="0" smtClean="0">
                <a:latin typeface="+mn-lt"/>
              </a:rPr>
            </a:br>
            <a:r>
              <a:rPr lang="ca-ES" sz="1200" u="sng" dirty="0" smtClean="0">
                <a:latin typeface="+mn-lt"/>
              </a:rPr>
              <a:t>Apunt</a:t>
            </a:r>
            <a:r>
              <a:rPr lang="ca-ES" sz="1200" b="0" u="sng" dirty="0" smtClean="0">
                <a:latin typeface="+mn-lt"/>
              </a:rPr>
              <a:t>:</a:t>
            </a:r>
            <a:r>
              <a:rPr lang="ca-ES" sz="1200" b="0" dirty="0" smtClean="0">
                <a:latin typeface="+mn-lt"/>
              </a:rPr>
              <a:t> Aquí també és important fer-nos la pregunta de si decidim crear una agregació d’idees (anar al punt </a:t>
            </a:r>
            <a:r>
              <a:rPr lang="ca-ES" sz="1200" b="0" i="1" dirty="0" smtClean="0">
                <a:latin typeface="+mn-lt"/>
              </a:rPr>
              <a:t>6.1</a:t>
            </a:r>
            <a:r>
              <a:rPr lang="ca-ES" sz="1200" b="0" dirty="0" smtClean="0">
                <a:latin typeface="+mn-lt"/>
              </a:rPr>
              <a:t> en aquest cas)</a:t>
            </a:r>
          </a:p>
        </p:txBody>
      </p:sp>
      <p:sp>
        <p:nvSpPr>
          <p:cNvPr id="27" name="Oval 26"/>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6" name="Group 5"/>
          <p:cNvGrpSpPr/>
          <p:nvPr/>
        </p:nvGrpSpPr>
        <p:grpSpPr>
          <a:xfrm>
            <a:off x="865050" y="1657043"/>
            <a:ext cx="4278450" cy="573944"/>
            <a:chOff x="1004750" y="2216504"/>
            <a:chExt cx="4278450" cy="573944"/>
          </a:xfrm>
        </p:grpSpPr>
        <p:grpSp>
          <p:nvGrpSpPr>
            <p:cNvPr id="5" name="Group 4"/>
            <p:cNvGrpSpPr/>
            <p:nvPr/>
          </p:nvGrpSpPr>
          <p:grpSpPr>
            <a:xfrm>
              <a:off x="1004750" y="2216504"/>
              <a:ext cx="4278450" cy="573944"/>
              <a:chOff x="1004750" y="3276600"/>
              <a:chExt cx="4044041" cy="542499"/>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04750" y="3276600"/>
                <a:ext cx="4044041" cy="542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7535" y="3510721"/>
                <a:ext cx="4021255" cy="30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Rectangle 29"/>
            <p:cNvSpPr/>
            <p:nvPr/>
          </p:nvSpPr>
          <p:spPr bwMode="auto">
            <a:xfrm>
              <a:off x="2033393" y="2464195"/>
              <a:ext cx="989207" cy="314940"/>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3" name="Oval 32"/>
          <p:cNvSpPr/>
          <p:nvPr/>
        </p:nvSpPr>
        <p:spPr bwMode="auto">
          <a:xfrm>
            <a:off x="523874" y="13632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grpSp>
        <p:nvGrpSpPr>
          <p:cNvPr id="29" name="Group 28"/>
          <p:cNvGrpSpPr/>
          <p:nvPr/>
        </p:nvGrpSpPr>
        <p:grpSpPr>
          <a:xfrm>
            <a:off x="865050" y="2619334"/>
            <a:ext cx="4237463" cy="1728072"/>
            <a:chOff x="1004750" y="3315058"/>
            <a:chExt cx="4237463" cy="1728072"/>
          </a:xfrm>
        </p:grpSpPr>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04750" y="3315058"/>
              <a:ext cx="2139225" cy="11902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p:cNvCxnSpPr/>
            <p:nvPr/>
          </p:nvCxnSpPr>
          <p:spPr bwMode="auto">
            <a:xfrm>
              <a:off x="2944312" y="3985683"/>
              <a:ext cx="0" cy="19755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2"/>
            <p:cNvGrpSpPr/>
            <p:nvPr/>
          </p:nvGrpSpPr>
          <p:grpSpPr>
            <a:xfrm>
              <a:off x="3567087" y="4124197"/>
              <a:ext cx="1675126" cy="519252"/>
              <a:chOff x="4023769" y="4188298"/>
              <a:chExt cx="1495425" cy="463548"/>
            </a:xfrm>
          </p:grpSpPr>
          <p:pic>
            <p:nvPicPr>
              <p:cNvPr id="3076"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023769" y="4505325"/>
                <a:ext cx="1495425" cy="1465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3"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23769" y="4188298"/>
                <a:ext cx="1495425" cy="3170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Rectangle 41"/>
              <p:cNvSpPr/>
              <p:nvPr/>
            </p:nvSpPr>
            <p:spPr bwMode="auto">
              <a:xfrm>
                <a:off x="4023769" y="4505326"/>
                <a:ext cx="291056" cy="127594"/>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17" name="Group 16"/>
            <p:cNvGrpSpPr/>
            <p:nvPr/>
          </p:nvGrpSpPr>
          <p:grpSpPr>
            <a:xfrm>
              <a:off x="1549853" y="4207280"/>
              <a:ext cx="1945186" cy="835850"/>
              <a:chOff x="1765753" y="4207280"/>
              <a:chExt cx="1945186" cy="835850"/>
            </a:xfrm>
          </p:grpSpPr>
          <p:grpSp>
            <p:nvGrpSpPr>
              <p:cNvPr id="12" name="Group 11"/>
              <p:cNvGrpSpPr/>
              <p:nvPr/>
            </p:nvGrpSpPr>
            <p:grpSpPr>
              <a:xfrm>
                <a:off x="1765753" y="4207280"/>
                <a:ext cx="1945186" cy="835850"/>
                <a:chOff x="3022600" y="4374912"/>
                <a:chExt cx="1945186" cy="835850"/>
              </a:xfrm>
            </p:grpSpPr>
            <p:pic>
              <p:nvPicPr>
                <p:cNvPr id="34"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022600" y="4374912"/>
                  <a:ext cx="1945186" cy="835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7" name="Rectangle 36"/>
                <p:cNvSpPr/>
                <p:nvPr/>
              </p:nvSpPr>
              <p:spPr bwMode="auto">
                <a:xfrm>
                  <a:off x="3051176" y="4395481"/>
                  <a:ext cx="1036880" cy="157470"/>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8" name="Rectangle 37"/>
                <p:cNvSpPr/>
                <p:nvPr/>
              </p:nvSpPr>
              <p:spPr bwMode="auto">
                <a:xfrm>
                  <a:off x="3051175" y="4802362"/>
                  <a:ext cx="1873250" cy="331613"/>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6" name="Rectangle 45"/>
              <p:cNvSpPr/>
              <p:nvPr/>
            </p:nvSpPr>
            <p:spPr bwMode="auto">
              <a:xfrm>
                <a:off x="3425288" y="4637124"/>
                <a:ext cx="240677" cy="147944"/>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cxnSp>
          <p:nvCxnSpPr>
            <p:cNvPr id="47" name="Straight Arrow Connector 46"/>
            <p:cNvCxnSpPr>
              <a:stCxn id="46" idx="3"/>
            </p:cNvCxnSpPr>
            <p:nvPr/>
          </p:nvCxnSpPr>
          <p:spPr bwMode="auto">
            <a:xfrm flipV="1">
              <a:off x="3450065" y="4661518"/>
              <a:ext cx="186620" cy="49578"/>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0" name="Isosceles Triangle 5"/>
          <p:cNvSpPr/>
          <p:nvPr/>
        </p:nvSpPr>
        <p:spPr bwMode="auto">
          <a:xfrm rot="5400000">
            <a:off x="5186556" y="377536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4" name="Oval 43"/>
          <p:cNvSpPr/>
          <p:nvPr/>
        </p:nvSpPr>
        <p:spPr bwMode="auto">
          <a:xfrm>
            <a:off x="981724" y="338009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endParaRPr>
          </a:p>
        </p:txBody>
      </p:sp>
      <p:sp>
        <p:nvSpPr>
          <p:cNvPr id="57" name="Oval 56"/>
          <p:cNvSpPr/>
          <p:nvPr/>
        </p:nvSpPr>
        <p:spPr bwMode="auto">
          <a:xfrm>
            <a:off x="523874" y="237060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62" name="TextBox 11"/>
          <p:cNvSpPr txBox="1"/>
          <p:nvPr/>
        </p:nvSpPr>
        <p:spPr>
          <a:xfrm>
            <a:off x="5589908" y="4886967"/>
            <a:ext cx="3771066" cy="1422203"/>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a:t>
            </a:r>
          </a:p>
          <a:p>
            <a:pPr marL="228600" indent="-228600">
              <a:buFont typeface="+mj-lt"/>
              <a:buAutoNum type="arabicPeriod" startAt="4"/>
            </a:pPr>
            <a:endParaRPr lang="ca-ES" sz="1200" b="0" dirty="0" smtClean="0">
              <a:latin typeface="+mn-lt"/>
              <a:sym typeface="Wingdings" pitchFamily="2" charset="2"/>
            </a:endParaRPr>
          </a:p>
          <a:p>
            <a:pPr marL="228600" indent="-228600">
              <a:buFont typeface="+mj-lt"/>
              <a:buAutoNum type="arabicPeriod" startAt="4"/>
            </a:pPr>
            <a:r>
              <a:rPr lang="ca-ES" sz="1200" b="0" dirty="0" smtClean="0">
                <a:latin typeface="+mn-lt"/>
                <a:sym typeface="Wingdings" pitchFamily="2" charset="2"/>
              </a:rPr>
              <a:t>Clicar </a:t>
            </a:r>
            <a:r>
              <a:rPr lang="ca-ES" sz="1200" dirty="0" smtClean="0">
                <a:latin typeface="+mn-lt"/>
                <a:sym typeface="Wingdings" pitchFamily="2" charset="2"/>
              </a:rPr>
              <a:t>Fet</a:t>
            </a:r>
            <a:r>
              <a:rPr lang="ca-ES" sz="1200" b="0" dirty="0" smtClean="0">
                <a:latin typeface="+mn-lt"/>
                <a:sym typeface="Wingdings" pitchFamily="2" charset="2"/>
              </a:rPr>
              <a:t> si ja hem omplert o revista els camps del proveïdor </a:t>
            </a:r>
          </a:p>
          <a:p>
            <a:pPr marL="228600" indent="-228600">
              <a:buFont typeface="+mj-lt"/>
              <a:buAutoNum type="arabicPeriod" startAt="4"/>
            </a:pPr>
            <a:r>
              <a:rPr lang="ca-ES" sz="1200" b="0" dirty="0" smtClean="0">
                <a:latin typeface="+mn-lt"/>
              </a:rPr>
              <a:t>Guardar clicant a </a:t>
            </a:r>
            <a:r>
              <a:rPr lang="ca-ES" sz="1200" dirty="0" err="1" smtClean="0">
                <a:latin typeface="+mn-lt"/>
              </a:rPr>
              <a:t>Save</a:t>
            </a:r>
            <a:endParaRPr lang="ca-ES" sz="1200" dirty="0" smtClean="0">
              <a:latin typeface="+mn-lt"/>
            </a:endParaRPr>
          </a:p>
        </p:txBody>
      </p:sp>
      <p:sp>
        <p:nvSpPr>
          <p:cNvPr id="63" name="Isosceles Triangle 5"/>
          <p:cNvSpPr/>
          <p:nvPr/>
        </p:nvSpPr>
        <p:spPr bwMode="auto">
          <a:xfrm rot="5400000">
            <a:off x="5186557" y="552161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72" name="Group 71"/>
          <p:cNvGrpSpPr/>
          <p:nvPr/>
        </p:nvGrpSpPr>
        <p:grpSpPr>
          <a:xfrm>
            <a:off x="880470" y="5928522"/>
            <a:ext cx="2076450" cy="323850"/>
            <a:chOff x="904610" y="3319816"/>
            <a:chExt cx="2076450" cy="323850"/>
          </a:xfrm>
        </p:grpSpPr>
        <p:pic>
          <p:nvPicPr>
            <p:cNvPr id="73"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 name="Rectangle 73"/>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75" name="Oval 74"/>
          <p:cNvSpPr/>
          <p:nvPr/>
        </p:nvSpPr>
        <p:spPr bwMode="auto">
          <a:xfrm>
            <a:off x="523859" y="587339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6</a:t>
            </a:r>
          </a:p>
        </p:txBody>
      </p:sp>
      <p:pic>
        <p:nvPicPr>
          <p:cNvPr id="3" name="2 Image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4934" y="4740925"/>
            <a:ext cx="4388566" cy="995516"/>
          </a:xfrm>
          <a:prstGeom prst="rect">
            <a:avLst/>
          </a:prstGeom>
        </p:spPr>
      </p:pic>
      <p:sp>
        <p:nvSpPr>
          <p:cNvPr id="71" name="Oval 70"/>
          <p:cNvSpPr/>
          <p:nvPr/>
        </p:nvSpPr>
        <p:spPr bwMode="auto">
          <a:xfrm>
            <a:off x="523860" y="474278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64" name="Oval 63"/>
          <p:cNvSpPr/>
          <p:nvPr/>
        </p:nvSpPr>
        <p:spPr bwMode="auto">
          <a:xfrm>
            <a:off x="4020546" y="5646260"/>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5</a:t>
            </a:r>
            <a:endParaRPr kumimoji="0" lang="ca-ES" sz="1600" i="0" u="none" strike="noStrike" cap="none" normalizeH="0" baseline="0" dirty="0" smtClean="0">
              <a:ln>
                <a:noFill/>
              </a:ln>
              <a:solidFill>
                <a:schemeClr val="bg1"/>
              </a:solidFill>
              <a:effectLst/>
            </a:endParaRPr>
          </a:p>
        </p:txBody>
      </p:sp>
      <p:pic>
        <p:nvPicPr>
          <p:cNvPr id="11" name="10 Imagen"/>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70964" y="5346317"/>
            <a:ext cx="690648" cy="595853"/>
          </a:xfrm>
          <a:prstGeom prst="rect">
            <a:avLst/>
          </a:prstGeom>
        </p:spPr>
      </p:pic>
      <p:sp>
        <p:nvSpPr>
          <p:cNvPr id="10" name="9 Rectángulo"/>
          <p:cNvSpPr/>
          <p:nvPr/>
        </p:nvSpPr>
        <p:spPr bwMode="auto">
          <a:xfrm>
            <a:off x="4366014" y="5734548"/>
            <a:ext cx="695598" cy="207622"/>
          </a:xfrm>
          <a:prstGeom prst="rect">
            <a:avLst/>
          </a:prstGeom>
          <a:noFill/>
          <a:ln w="4445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764172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3.2.8 </a:t>
            </a:r>
            <a:r>
              <a:rPr lang="ca-ES" sz="1600" dirty="0" smtClean="0">
                <a:solidFill>
                  <a:schemeClr val="bg2">
                    <a:lumMod val="50000"/>
                  </a:schemeClr>
                </a:solidFill>
              </a:rPr>
              <a:t>Preparar oferta del </a:t>
            </a:r>
            <a:r>
              <a:rPr lang="ca-ES" sz="1600" dirty="0">
                <a:solidFill>
                  <a:schemeClr val="bg2">
                    <a:lumMod val="50000"/>
                  </a:schemeClr>
                </a:solidFill>
              </a:rPr>
              <a:t>proveïdor</a:t>
            </a: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4" name="Oval 13"/>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pic>
        <p:nvPicPr>
          <p:cNvPr id="3" name="Imagen 2"/>
          <p:cNvPicPr>
            <a:picLocks noChangeAspect="1"/>
          </p:cNvPicPr>
          <p:nvPr/>
        </p:nvPicPr>
        <p:blipFill>
          <a:blip r:embed="rId2"/>
          <a:stretch>
            <a:fillRect/>
          </a:stretch>
        </p:blipFill>
        <p:spPr>
          <a:xfrm>
            <a:off x="1159099" y="1254125"/>
            <a:ext cx="7290260" cy="5027899"/>
          </a:xfrm>
          <a:prstGeom prst="rect">
            <a:avLst/>
          </a:prstGeom>
        </p:spPr>
      </p:pic>
      <p:pic>
        <p:nvPicPr>
          <p:cNvPr id="2" name="Imagen 1"/>
          <p:cNvPicPr>
            <a:picLocks noChangeAspect="1"/>
          </p:cNvPicPr>
          <p:nvPr/>
        </p:nvPicPr>
        <p:blipFill>
          <a:blip r:embed="rId3"/>
          <a:stretch>
            <a:fillRect/>
          </a:stretch>
        </p:blipFill>
        <p:spPr>
          <a:xfrm>
            <a:off x="8474400" y="172800"/>
            <a:ext cx="938865" cy="658425"/>
          </a:xfrm>
          <a:prstGeom prst="rect">
            <a:avLst/>
          </a:prstGeom>
        </p:spPr>
      </p:pic>
    </p:spTree>
    <p:extLst>
      <p:ext uri="{BB962C8B-B14F-4D97-AF65-F5344CB8AC3E}">
        <p14:creationId xmlns:p14="http://schemas.microsoft.com/office/powerpoint/2010/main" val="36370142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69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6" name="TextBox 11"/>
          <p:cNvSpPr txBox="1"/>
          <p:nvPr/>
        </p:nvSpPr>
        <p:spPr>
          <a:xfrm>
            <a:off x="5902173" y="1678231"/>
            <a:ext cx="3335373" cy="1674568"/>
          </a:xfrm>
          <a:prstGeom prst="rect">
            <a:avLst/>
          </a:prstGeom>
          <a:noFill/>
          <a:ln>
            <a:solidFill>
              <a:schemeClr val="accent1"/>
            </a:solidFill>
          </a:ln>
        </p:spPr>
        <p:txBody>
          <a:bodyPr wrap="square" rtlCol="0" anchor="ctr">
            <a:noAutofit/>
          </a:bodyPr>
          <a:lstStyle/>
          <a:p>
            <a:r>
              <a:rPr lang="ca-ES" sz="1200" b="0" dirty="0"/>
              <a:t>En aquest punt el proveïdor ha de fer una oferta formal, i per tant, es compromet a implementar la solució amb el temps, abast i cost de </a:t>
            </a:r>
            <a:r>
              <a:rPr lang="ca-ES" sz="1200" b="0" dirty="0" smtClean="0"/>
              <a:t>l’oferta</a:t>
            </a:r>
            <a:endParaRPr lang="ca-ES" sz="1200" b="0" dirty="0" smtClean="0">
              <a:latin typeface="+mn-lt"/>
            </a:endParaRPr>
          </a:p>
          <a:p>
            <a:pPr marL="228600" indent="-228600">
              <a:buFont typeface="+mj-lt"/>
              <a:buAutoNum type="arabicPeriod"/>
            </a:pPr>
            <a:r>
              <a:rPr lang="ca-ES" sz="1200" b="0" dirty="0" smtClean="0">
                <a:latin typeface="+mn-lt"/>
              </a:rPr>
              <a:t>Quan el responsable de solució decideix demanar oferta  al proveïdor, a aquest li apareix la notificació:</a:t>
            </a:r>
            <a:br>
              <a:rPr lang="ca-ES" sz="1200" b="0" dirty="0" smtClean="0">
                <a:latin typeface="+mn-lt"/>
              </a:rPr>
            </a:br>
            <a:r>
              <a:rPr lang="ca-ES" sz="1200" i="1" dirty="0" smtClean="0">
                <a:latin typeface="+mn-lt"/>
              </a:rPr>
              <a:t>Introduir proposta formal</a:t>
            </a:r>
          </a:p>
        </p:txBody>
      </p:sp>
      <p:sp>
        <p:nvSpPr>
          <p:cNvPr id="17" name="Isosceles Triangle 5"/>
          <p:cNvSpPr/>
          <p:nvPr/>
        </p:nvSpPr>
        <p:spPr bwMode="auto">
          <a:xfrm rot="5400000">
            <a:off x="5436278" y="231206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3" name="Oval 22"/>
          <p:cNvSpPr/>
          <p:nvPr/>
        </p:nvSpPr>
        <p:spPr bwMode="auto">
          <a:xfrm>
            <a:off x="663574" y="14902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5" name="TextBox 11"/>
          <p:cNvSpPr txBox="1"/>
          <p:nvPr/>
        </p:nvSpPr>
        <p:spPr>
          <a:xfrm>
            <a:off x="5902173" y="3634030"/>
            <a:ext cx="3335373" cy="1000126"/>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Accedir a la idea i anar a l’apartat </a:t>
            </a:r>
            <a:r>
              <a:rPr lang="ca-ES" sz="1200" b="0" i="1" dirty="0" err="1" smtClean="0">
                <a:latin typeface="+mn-lt"/>
              </a:rPr>
              <a:t>Properties</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Supplier</a:t>
            </a:r>
            <a:r>
              <a:rPr lang="ca-ES" sz="1200" b="0" i="1" dirty="0" smtClean="0">
                <a:latin typeface="+mn-lt"/>
                <a:sym typeface="Wingdings" pitchFamily="2" charset="2"/>
              </a:rPr>
              <a:t> </a:t>
            </a:r>
            <a:r>
              <a:rPr lang="ca-ES" sz="1200" b="0" i="1" dirty="0" err="1" smtClean="0">
                <a:latin typeface="+mn-lt"/>
                <a:sym typeface="Wingdings" pitchFamily="2" charset="2"/>
              </a:rPr>
              <a:t>Proposals</a:t>
            </a:r>
            <a:endParaRPr lang="ca-ES" sz="1200" i="1" dirty="0" smtClean="0">
              <a:latin typeface="+mn-lt"/>
            </a:endParaRPr>
          </a:p>
        </p:txBody>
      </p:sp>
      <p:sp>
        <p:nvSpPr>
          <p:cNvPr id="26" name="Isosceles Triangle 5"/>
          <p:cNvSpPr/>
          <p:nvPr/>
        </p:nvSpPr>
        <p:spPr bwMode="auto">
          <a:xfrm rot="5400000">
            <a:off x="5436278" y="398662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4" name="Oval 23"/>
          <p:cNvSpPr/>
          <p:nvPr/>
        </p:nvSpPr>
        <p:spPr bwMode="auto">
          <a:xfrm>
            <a:off x="663574" y="34460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27" name="Oval 26"/>
          <p:cNvSpPr/>
          <p:nvPr/>
        </p:nvSpPr>
        <p:spPr bwMode="auto">
          <a:xfrm>
            <a:off x="663574" y="4643363"/>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sp>
        <p:nvSpPr>
          <p:cNvPr id="29" name="TextBox 11"/>
          <p:cNvSpPr txBox="1"/>
          <p:nvPr/>
        </p:nvSpPr>
        <p:spPr>
          <a:xfrm>
            <a:off x="5902173" y="4786555"/>
            <a:ext cx="3313218" cy="1237081"/>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rPr>
              <a:t>Un cop aquí, clicar a </a:t>
            </a:r>
            <a:r>
              <a:rPr lang="ca-ES" sz="1200" dirty="0" smtClean="0">
                <a:latin typeface="+mn-lt"/>
              </a:rPr>
              <a:t>New</a:t>
            </a:r>
            <a:endParaRPr lang="ca-ES" sz="1200" i="1" dirty="0" smtClean="0">
              <a:latin typeface="+mn-lt"/>
            </a:endParaRPr>
          </a:p>
        </p:txBody>
      </p:sp>
      <p:sp>
        <p:nvSpPr>
          <p:cNvPr id="30" name="Isosceles Triangle 5"/>
          <p:cNvSpPr/>
          <p:nvPr/>
        </p:nvSpPr>
        <p:spPr bwMode="auto">
          <a:xfrm rot="5400000">
            <a:off x="5371440" y="5181836"/>
            <a:ext cx="445659"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1012230" y="4759326"/>
            <a:ext cx="3597869" cy="1264311"/>
            <a:chOff x="1012230" y="4937126"/>
            <a:chExt cx="3597869" cy="1264311"/>
          </a:xfrm>
        </p:grpSpPr>
        <p:pic>
          <p:nvPicPr>
            <p:cNvPr id="41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2230" y="4937126"/>
              <a:ext cx="3597869" cy="1264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bwMode="auto">
            <a:xfrm>
              <a:off x="1524000" y="5926800"/>
              <a:ext cx="428566" cy="2746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3" name="Oval 32"/>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sp>
        <p:nvSpPr>
          <p:cNvPr id="34"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3.2.8 </a:t>
            </a:r>
            <a:r>
              <a:rPr lang="ca-ES" sz="1600" dirty="0" smtClean="0">
                <a:solidFill>
                  <a:schemeClr val="bg2">
                    <a:lumMod val="50000"/>
                  </a:schemeClr>
                </a:solidFill>
              </a:rPr>
              <a:t>Preparar oferta del proveïdor (1/4)</a:t>
            </a:r>
            <a:endParaRPr lang="ca-ES" sz="1600" dirty="0">
              <a:solidFill>
                <a:schemeClr val="bg2">
                  <a:lumMod val="50000"/>
                </a:schemeClr>
              </a:solidFill>
            </a:endParaRPr>
          </a:p>
        </p:txBody>
      </p:sp>
      <p:pic>
        <p:nvPicPr>
          <p:cNvPr id="7" name="6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0464" y="1712507"/>
            <a:ext cx="3219450" cy="1733550"/>
          </a:xfrm>
          <a:prstGeom prst="rect">
            <a:avLst/>
          </a:prstGeom>
        </p:spPr>
      </p:pic>
      <p:sp>
        <p:nvSpPr>
          <p:cNvPr id="2" name="Rectangle 1"/>
          <p:cNvSpPr/>
          <p:nvPr/>
        </p:nvSpPr>
        <p:spPr bwMode="auto">
          <a:xfrm>
            <a:off x="1221781" y="3040061"/>
            <a:ext cx="2578694" cy="2746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3" name="2 Imag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6012" y="3546375"/>
            <a:ext cx="2695308" cy="1087781"/>
          </a:xfrm>
          <a:prstGeom prst="rect">
            <a:avLst/>
          </a:prstGeom>
        </p:spPr>
      </p:pic>
    </p:spTree>
    <p:extLst>
      <p:ext uri="{BB962C8B-B14F-4D97-AF65-F5344CB8AC3E}">
        <p14:creationId xmlns:p14="http://schemas.microsoft.com/office/powerpoint/2010/main" val="3597816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9511" y="298099"/>
            <a:ext cx="8421820" cy="611185"/>
          </a:xfrm>
        </p:spPr>
        <p:txBody>
          <a:bodyPr/>
          <a:lstStyle/>
          <a:p>
            <a:r>
              <a:rPr lang="ca-ES" dirty="0"/>
              <a:t>1. Procés</a:t>
            </a:r>
            <a:r>
              <a:rPr lang="ca-ES" sz="1700" dirty="0" smtClean="0"/>
              <a:t/>
            </a:r>
            <a:br>
              <a:rPr lang="ca-ES" sz="1700" dirty="0" smtClean="0"/>
            </a:br>
            <a:r>
              <a:rPr lang="ca-ES" sz="1700" dirty="0" smtClean="0"/>
              <a:t>1.4 El cas de sistemes d’informació</a:t>
            </a:r>
            <a:endParaRPr lang="ca-ES" sz="1700" dirty="0"/>
          </a:p>
        </p:txBody>
      </p:sp>
      <p:sp>
        <p:nvSpPr>
          <p:cNvPr id="69" name="68 Marcador de contenido"/>
          <p:cNvSpPr>
            <a:spLocks noGrp="1"/>
          </p:cNvSpPr>
          <p:nvPr>
            <p:ph idx="1"/>
          </p:nvPr>
        </p:nvSpPr>
        <p:spPr>
          <a:xfrm>
            <a:off x="742950" y="953091"/>
            <a:ext cx="8421820" cy="646331"/>
          </a:xfrm>
        </p:spPr>
        <p:txBody>
          <a:bodyPr/>
          <a:lstStyle/>
          <a:p>
            <a:r>
              <a:rPr lang="ca-ES" dirty="0" smtClean="0"/>
              <a:t>El Pla de Projecte està compost per processos de gestió, vàlids per tots els tipus de projecte, i Processos productius, específics de la tipologia.</a:t>
            </a:r>
            <a:endParaRPr lang="ca-ES" dirty="0"/>
          </a:p>
        </p:txBody>
      </p:sp>
      <p:sp>
        <p:nvSpPr>
          <p:cNvPr id="4" name="3 Marcador de número de diapositiva"/>
          <p:cNvSpPr>
            <a:spLocks noGrp="1"/>
          </p:cNvSpPr>
          <p:nvPr>
            <p:ph type="sldNum" sz="quarter" idx="11"/>
          </p:nvPr>
        </p:nvSpPr>
        <p:spPr/>
        <p:txBody>
          <a:bodyPr/>
          <a:lstStyle/>
          <a:p>
            <a:fld id="{20A7A354-C5FB-4D1E-BE75-5A939ED93F75}" type="slidenum">
              <a:rPr lang="es-ES" smtClean="0"/>
              <a:pPr/>
              <a:t>7</a:t>
            </a:fld>
            <a:endParaRPr lang="es-ES"/>
          </a:p>
        </p:txBody>
      </p:sp>
      <p:grpSp>
        <p:nvGrpSpPr>
          <p:cNvPr id="5" name="4 Grupo"/>
          <p:cNvGrpSpPr/>
          <p:nvPr/>
        </p:nvGrpSpPr>
        <p:grpSpPr>
          <a:xfrm>
            <a:off x="721512" y="1979541"/>
            <a:ext cx="8651088" cy="3848170"/>
            <a:chOff x="721512" y="1979541"/>
            <a:chExt cx="8651088" cy="3848170"/>
          </a:xfrm>
        </p:grpSpPr>
        <p:sp>
          <p:nvSpPr>
            <p:cNvPr id="15" name="Crida rectangular 13"/>
            <p:cNvSpPr/>
            <p:nvPr/>
          </p:nvSpPr>
          <p:spPr bwMode="auto">
            <a:xfrm>
              <a:off x="2366327" y="1979613"/>
              <a:ext cx="6097270" cy="1924052"/>
            </a:xfrm>
            <a:prstGeom prst="homePlate">
              <a:avLst>
                <a:gd name="adj" fmla="val 1287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ca-ES" sz="1200" dirty="0" smtClean="0">
                  <a:solidFill>
                    <a:schemeClr val="tx1"/>
                  </a:solidFill>
                  <a:latin typeface="Arial" panose="020B0604020202020204" pitchFamily="34" charset="0"/>
                  <a:cs typeface="Arial" panose="020B0604020202020204" pitchFamily="34" charset="0"/>
                </a:rPr>
                <a:t>Executar Projectes: Sistemes d’Informació</a:t>
              </a:r>
              <a:endParaRPr lang="ca-ES" sz="1200" dirty="0">
                <a:solidFill>
                  <a:schemeClr val="tx1"/>
                </a:solidFill>
                <a:latin typeface="Arial" panose="020B0604020202020204" pitchFamily="34" charset="0"/>
                <a:cs typeface="Arial" panose="020B0604020202020204" pitchFamily="34" charset="0"/>
              </a:endParaRPr>
            </a:p>
          </p:txBody>
        </p:sp>
        <p:sp>
          <p:nvSpPr>
            <p:cNvPr id="7" name="Crida rectangular 13"/>
            <p:cNvSpPr/>
            <p:nvPr/>
          </p:nvSpPr>
          <p:spPr bwMode="auto">
            <a:xfrm rot="16200000">
              <a:off x="2134946"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Anàlisi</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Crida rectangular 13"/>
            <p:cNvSpPr/>
            <p:nvPr/>
          </p:nvSpPr>
          <p:spPr bwMode="auto">
            <a:xfrm rot="16200000">
              <a:off x="2945937"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Disseny</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Crida rectangular 13"/>
            <p:cNvSpPr/>
            <p:nvPr/>
          </p:nvSpPr>
          <p:spPr bwMode="auto">
            <a:xfrm rot="16200000">
              <a:off x="3756928"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Construcció i Integració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Crida rectangular 13"/>
            <p:cNvSpPr/>
            <p:nvPr/>
          </p:nvSpPr>
          <p:spPr bwMode="auto">
            <a:xfrm rot="16200000">
              <a:off x="4567919"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Proves de Qualificació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Crida rectangular 13"/>
            <p:cNvSpPr/>
            <p:nvPr/>
          </p:nvSpPr>
          <p:spPr bwMode="auto">
            <a:xfrm rot="16200000">
              <a:off x="5378910"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Instal·lació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Crida rectangular 13"/>
            <p:cNvSpPr/>
            <p:nvPr/>
          </p:nvSpPr>
          <p:spPr bwMode="auto">
            <a:xfrm rot="16200000">
              <a:off x="6189901"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Proves Acceptació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Crida rectangular 13"/>
            <p:cNvSpPr/>
            <p:nvPr/>
          </p:nvSpPr>
          <p:spPr bwMode="auto">
            <a:xfrm rot="16200000">
              <a:off x="7000892" y="2798691"/>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Posada en Producció i Suport</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Crida rectangular 13"/>
            <p:cNvSpPr/>
            <p:nvPr/>
          </p:nvSpPr>
          <p:spPr bwMode="auto">
            <a:xfrm>
              <a:off x="8542804" y="1979541"/>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Tancar </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Crida rectangular 13"/>
            <p:cNvSpPr/>
            <p:nvPr/>
          </p:nvSpPr>
          <p:spPr bwMode="auto">
            <a:xfrm>
              <a:off x="721512" y="3960528"/>
              <a:ext cx="8651088" cy="1867183"/>
            </a:xfrm>
            <a:prstGeom prst="homePlate">
              <a:avLst>
                <a:gd name="adj" fmla="val 13233"/>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b" anchorCtr="0" compatLnSpc="1">
              <a:prstTxWarp prst="textNoShape">
                <a:avLst/>
              </a:prstTxWarp>
            </a:bodyPr>
            <a:lstStyle/>
            <a:p>
              <a:r>
                <a:rPr lang="ca-ES" sz="1200" dirty="0">
                  <a:solidFill>
                    <a:schemeClr val="tx1"/>
                  </a:solidFill>
                  <a:latin typeface="Arial" panose="020B0604020202020204" pitchFamily="34" charset="0"/>
                  <a:cs typeface="Arial" panose="020B0604020202020204" pitchFamily="34" charset="0"/>
                </a:rPr>
                <a:t>Seguiment i Control</a:t>
              </a:r>
            </a:p>
          </p:txBody>
        </p:sp>
        <p:sp>
          <p:nvSpPr>
            <p:cNvPr id="17" name="Crida rectangular 13"/>
            <p:cNvSpPr/>
            <p:nvPr/>
          </p:nvSpPr>
          <p:spPr bwMode="auto">
            <a:xfrm>
              <a:off x="1570504" y="1979541"/>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Planificar</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Crida rectangular 13"/>
            <p:cNvSpPr/>
            <p:nvPr/>
          </p:nvSpPr>
          <p:spPr bwMode="auto">
            <a:xfrm>
              <a:off x="739511" y="1979541"/>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err="1" smtClean="0">
                  <a:solidFill>
                    <a:schemeClr val="tx1"/>
                  </a:solidFill>
                  <a:latin typeface="Arial" panose="020B0604020202020204" pitchFamily="34" charset="0"/>
                  <a:cs typeface="Arial" panose="020B0604020202020204" pitchFamily="34" charset="0"/>
                </a:rPr>
                <a:t>Inciciar</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nvGrpSpPr>
            <p:cNvPr id="56" name="55 Grupo"/>
            <p:cNvGrpSpPr/>
            <p:nvPr/>
          </p:nvGrpSpPr>
          <p:grpSpPr>
            <a:xfrm>
              <a:off x="857250" y="4418012"/>
              <a:ext cx="1149769" cy="1131607"/>
              <a:chOff x="857250" y="3248025"/>
              <a:chExt cx="1149769" cy="1131607"/>
            </a:xfrm>
          </p:grpSpPr>
          <p:sp>
            <p:nvSpPr>
              <p:cNvPr id="3" name="2 Rectángulo redondeado"/>
              <p:cNvSpPr/>
              <p:nvPr/>
            </p:nvSpPr>
            <p:spPr bwMode="auto">
              <a:xfrm>
                <a:off x="857250" y="3248025"/>
                <a:ext cx="100965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b="0" dirty="0" smtClean="0">
                    <a:latin typeface="Arial" panose="020B0604020202020204" pitchFamily="34" charset="0"/>
                    <a:cs typeface="Arial" panose="020B0604020202020204" pitchFamily="34" charset="0"/>
                  </a:rPr>
                  <a:t>Seguiment Continu</a:t>
                </a:r>
                <a:endParaRPr lang="ca-ES" sz="1200" b="0" dirty="0">
                  <a:latin typeface="Arial" panose="020B0604020202020204" pitchFamily="34" charset="0"/>
                  <a:cs typeface="Arial" panose="020B0604020202020204" pitchFamily="34" charset="0"/>
                </a:endParaRPr>
              </a:p>
            </p:txBody>
          </p:sp>
          <p:sp>
            <p:nvSpPr>
              <p:cNvPr id="42" name="41 CuadroTexto"/>
              <p:cNvSpPr txBox="1"/>
              <p:nvPr/>
            </p:nvSpPr>
            <p:spPr>
              <a:xfrm>
                <a:off x="878184" y="3671746"/>
                <a:ext cx="1128835" cy="707886"/>
              </a:xfrm>
              <a:prstGeom prst="rect">
                <a:avLst/>
              </a:prstGeom>
              <a:noFill/>
            </p:spPr>
            <p:txBody>
              <a:bodyPr wrap="none" rtlCol="0">
                <a:spAutoFit/>
              </a:bodyPr>
              <a:lstStyle/>
              <a:p>
                <a:r>
                  <a:rPr lang="ca-ES" sz="1000" b="0" dirty="0" err="1" smtClean="0"/>
                  <a:t>G.Riscos</a:t>
                </a:r>
                <a:endParaRPr lang="ca-ES" sz="1000" b="0" dirty="0" smtClean="0"/>
              </a:p>
              <a:p>
                <a:r>
                  <a:rPr lang="ca-ES" sz="1000" b="0" dirty="0" err="1" smtClean="0"/>
                  <a:t>G.Temes</a:t>
                </a:r>
                <a:r>
                  <a:rPr lang="ca-ES" sz="1000" b="0" dirty="0" smtClean="0"/>
                  <a:t> Oberts</a:t>
                </a:r>
              </a:p>
              <a:p>
                <a:r>
                  <a:rPr lang="ca-ES" sz="1000" b="0" dirty="0" smtClean="0"/>
                  <a:t>Coordinació</a:t>
                </a:r>
                <a:endParaRPr lang="ca-ES" sz="1000" b="0" dirty="0"/>
              </a:p>
            </p:txBody>
          </p:sp>
        </p:grpSp>
        <p:grpSp>
          <p:nvGrpSpPr>
            <p:cNvPr id="57" name="56 Grupo"/>
            <p:cNvGrpSpPr/>
            <p:nvPr/>
          </p:nvGrpSpPr>
          <p:grpSpPr>
            <a:xfrm>
              <a:off x="2319088" y="4418012"/>
              <a:ext cx="1168910" cy="1131607"/>
              <a:chOff x="2447601" y="3248025"/>
              <a:chExt cx="1168910" cy="1131607"/>
            </a:xfrm>
          </p:grpSpPr>
          <p:sp>
            <p:nvSpPr>
              <p:cNvPr id="39" name="38 Rectángulo redondeado"/>
              <p:cNvSpPr/>
              <p:nvPr/>
            </p:nvSpPr>
            <p:spPr bwMode="auto">
              <a:xfrm>
                <a:off x="2447601" y="3248025"/>
                <a:ext cx="111411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b="0" dirty="0" smtClean="0">
                    <a:latin typeface="Arial" panose="020B0604020202020204" pitchFamily="34" charset="0"/>
                    <a:cs typeface="Arial" panose="020B0604020202020204" pitchFamily="34" charset="0"/>
                  </a:rPr>
                  <a:t>Seguiment </a:t>
                </a:r>
                <a:r>
                  <a:rPr lang="ca-ES" sz="1200" b="0" dirty="0" err="1" smtClean="0">
                    <a:latin typeface="Arial" panose="020B0604020202020204" pitchFamily="34" charset="0"/>
                    <a:cs typeface="Arial" panose="020B0604020202020204" pitchFamily="34" charset="0"/>
                  </a:rPr>
                  <a:t>Reporting</a:t>
                </a:r>
                <a:endParaRPr lang="ca-ES" sz="1200" b="0" dirty="0">
                  <a:latin typeface="Arial" panose="020B0604020202020204" pitchFamily="34" charset="0"/>
                  <a:cs typeface="Arial" panose="020B0604020202020204" pitchFamily="34" charset="0"/>
                </a:endParaRPr>
              </a:p>
            </p:txBody>
          </p:sp>
          <p:sp>
            <p:nvSpPr>
              <p:cNvPr id="43" name="42 CuadroTexto"/>
              <p:cNvSpPr txBox="1"/>
              <p:nvPr/>
            </p:nvSpPr>
            <p:spPr>
              <a:xfrm>
                <a:off x="2447601" y="3671746"/>
                <a:ext cx="1168910" cy="707886"/>
              </a:xfrm>
              <a:prstGeom prst="rect">
                <a:avLst/>
              </a:prstGeom>
              <a:noFill/>
            </p:spPr>
            <p:txBody>
              <a:bodyPr wrap="none" rtlCol="0">
                <a:spAutoFit/>
              </a:bodyPr>
              <a:lstStyle/>
              <a:p>
                <a:r>
                  <a:rPr lang="ca-ES" sz="1000" b="0" dirty="0" smtClean="0"/>
                  <a:t>Informes Avenç</a:t>
                </a:r>
              </a:p>
              <a:p>
                <a:r>
                  <a:rPr lang="ca-ES" sz="1000" b="0" dirty="0" smtClean="0"/>
                  <a:t>Informes Esforç</a:t>
                </a:r>
              </a:p>
              <a:p>
                <a:r>
                  <a:rPr lang="ca-ES" sz="1000" b="0" dirty="0" smtClean="0"/>
                  <a:t>Estat del projecte</a:t>
                </a:r>
                <a:endParaRPr lang="ca-ES" sz="1000" b="0" dirty="0"/>
              </a:p>
            </p:txBody>
          </p:sp>
        </p:grpSp>
        <p:grpSp>
          <p:nvGrpSpPr>
            <p:cNvPr id="59" name="58 Grupo"/>
            <p:cNvGrpSpPr/>
            <p:nvPr/>
          </p:nvGrpSpPr>
          <p:grpSpPr>
            <a:xfrm>
              <a:off x="5157889" y="4418012"/>
              <a:ext cx="1301542" cy="1131607"/>
              <a:chOff x="5732763" y="3248025"/>
              <a:chExt cx="1301542" cy="1131607"/>
            </a:xfrm>
          </p:grpSpPr>
          <p:sp>
            <p:nvSpPr>
              <p:cNvPr id="40" name="39 Rectángulo redondeado"/>
              <p:cNvSpPr/>
              <p:nvPr/>
            </p:nvSpPr>
            <p:spPr bwMode="auto">
              <a:xfrm>
                <a:off x="5732763" y="3248025"/>
                <a:ext cx="100965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b="0" dirty="0" smtClean="0">
                    <a:latin typeface="Arial" panose="020B0604020202020204" pitchFamily="34" charset="0"/>
                    <a:cs typeface="Arial" panose="020B0604020202020204" pitchFamily="34" charset="0"/>
                  </a:rPr>
                  <a:t>Validar Fites</a:t>
                </a:r>
                <a:endParaRPr lang="ca-ES" sz="1200" b="0" dirty="0">
                  <a:latin typeface="Arial" panose="020B0604020202020204" pitchFamily="34" charset="0"/>
                  <a:cs typeface="Arial" panose="020B0604020202020204" pitchFamily="34" charset="0"/>
                </a:endParaRPr>
              </a:p>
            </p:txBody>
          </p:sp>
          <p:sp>
            <p:nvSpPr>
              <p:cNvPr id="44" name="43 CuadroTexto"/>
              <p:cNvSpPr txBox="1"/>
              <p:nvPr/>
            </p:nvSpPr>
            <p:spPr>
              <a:xfrm>
                <a:off x="5741964" y="3671746"/>
                <a:ext cx="1292341" cy="707886"/>
              </a:xfrm>
              <a:prstGeom prst="rect">
                <a:avLst/>
              </a:prstGeom>
              <a:noFill/>
            </p:spPr>
            <p:txBody>
              <a:bodyPr wrap="none" rtlCol="0">
                <a:spAutoFit/>
              </a:bodyPr>
              <a:lstStyle/>
              <a:p>
                <a:r>
                  <a:rPr lang="ca-ES" sz="1000" b="0" dirty="0" smtClean="0"/>
                  <a:t>Funcionals</a:t>
                </a:r>
              </a:p>
              <a:p>
                <a:r>
                  <a:rPr lang="ca-ES" sz="1000" b="0" dirty="0" smtClean="0"/>
                  <a:t>Meritació Proveïdor</a:t>
                </a:r>
              </a:p>
              <a:p>
                <a:r>
                  <a:rPr lang="ca-ES" sz="1000" b="0" dirty="0" smtClean="0"/>
                  <a:t>Facturació Client</a:t>
                </a:r>
                <a:endParaRPr lang="ca-ES" sz="1000" b="0" dirty="0"/>
              </a:p>
            </p:txBody>
          </p:sp>
        </p:grpSp>
        <p:grpSp>
          <p:nvGrpSpPr>
            <p:cNvPr id="58" name="57 Grupo"/>
            <p:cNvGrpSpPr/>
            <p:nvPr/>
          </p:nvGrpSpPr>
          <p:grpSpPr>
            <a:xfrm>
              <a:off x="3800067" y="4418012"/>
              <a:ext cx="1045753" cy="1131607"/>
              <a:chOff x="4113837" y="3248025"/>
              <a:chExt cx="1045753" cy="1131607"/>
            </a:xfrm>
          </p:grpSpPr>
          <p:sp>
            <p:nvSpPr>
              <p:cNvPr id="38" name="37 Rectángulo redondeado"/>
              <p:cNvSpPr/>
              <p:nvPr/>
            </p:nvSpPr>
            <p:spPr bwMode="auto">
              <a:xfrm>
                <a:off x="4142412" y="3248025"/>
                <a:ext cx="100965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b="0" dirty="0" smtClean="0">
                    <a:latin typeface="Arial" panose="020B0604020202020204" pitchFamily="34" charset="0"/>
                    <a:cs typeface="Arial" panose="020B0604020202020204" pitchFamily="34" charset="0"/>
                  </a:rPr>
                  <a:t>Gestionar Canvis</a:t>
                </a:r>
                <a:endParaRPr lang="ca-ES" sz="1200" b="0" dirty="0">
                  <a:latin typeface="Arial" panose="020B0604020202020204" pitchFamily="34" charset="0"/>
                  <a:cs typeface="Arial" panose="020B0604020202020204" pitchFamily="34" charset="0"/>
                </a:endParaRPr>
              </a:p>
            </p:txBody>
          </p:sp>
          <p:sp>
            <p:nvSpPr>
              <p:cNvPr id="45" name="44 CuadroTexto"/>
              <p:cNvSpPr txBox="1"/>
              <p:nvPr/>
            </p:nvSpPr>
            <p:spPr>
              <a:xfrm>
                <a:off x="4113837" y="3671746"/>
                <a:ext cx="1045753" cy="707886"/>
              </a:xfrm>
              <a:prstGeom prst="rect">
                <a:avLst/>
              </a:prstGeom>
              <a:noFill/>
            </p:spPr>
            <p:txBody>
              <a:bodyPr wrap="square" rtlCol="0">
                <a:spAutoFit/>
              </a:bodyPr>
              <a:lstStyle/>
              <a:p>
                <a:r>
                  <a:rPr lang="ca-ES" sz="1000" b="0" dirty="0" err="1" smtClean="0"/>
                  <a:t>G.Canvis</a:t>
                </a:r>
                <a:r>
                  <a:rPr lang="ca-ES" sz="1000" b="0" dirty="0" smtClean="0"/>
                  <a:t> amb i sense impacte econòmic</a:t>
                </a:r>
              </a:p>
            </p:txBody>
          </p:sp>
        </p:grpSp>
        <p:grpSp>
          <p:nvGrpSpPr>
            <p:cNvPr id="60" name="59 Grupo"/>
            <p:cNvGrpSpPr/>
            <p:nvPr/>
          </p:nvGrpSpPr>
          <p:grpSpPr>
            <a:xfrm>
              <a:off x="6771499" y="4418012"/>
              <a:ext cx="1072730" cy="1131607"/>
              <a:chOff x="7307864" y="3248025"/>
              <a:chExt cx="1072730" cy="1131607"/>
            </a:xfrm>
          </p:grpSpPr>
          <p:sp>
            <p:nvSpPr>
              <p:cNvPr id="41" name="40 Rectángulo redondeado"/>
              <p:cNvSpPr/>
              <p:nvPr/>
            </p:nvSpPr>
            <p:spPr bwMode="auto">
              <a:xfrm>
                <a:off x="7323112" y="3248025"/>
                <a:ext cx="100965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b="0" dirty="0" smtClean="0">
                    <a:latin typeface="Arial" panose="020B0604020202020204" pitchFamily="34" charset="0"/>
                    <a:cs typeface="Arial" panose="020B0604020202020204" pitchFamily="34" charset="0"/>
                  </a:rPr>
                  <a:t>Validar Lliurables</a:t>
                </a:r>
                <a:endParaRPr lang="ca-ES" sz="1200" b="0" dirty="0">
                  <a:latin typeface="Arial" panose="020B0604020202020204" pitchFamily="34" charset="0"/>
                  <a:cs typeface="Arial" panose="020B0604020202020204" pitchFamily="34" charset="0"/>
                </a:endParaRPr>
              </a:p>
            </p:txBody>
          </p:sp>
          <p:sp>
            <p:nvSpPr>
              <p:cNvPr id="46" name="45 CuadroTexto"/>
              <p:cNvSpPr txBox="1"/>
              <p:nvPr/>
            </p:nvSpPr>
            <p:spPr>
              <a:xfrm>
                <a:off x="7307864" y="3671746"/>
                <a:ext cx="1072730" cy="707886"/>
              </a:xfrm>
              <a:prstGeom prst="rect">
                <a:avLst/>
              </a:prstGeom>
              <a:noFill/>
            </p:spPr>
            <p:txBody>
              <a:bodyPr wrap="none" rtlCol="0">
                <a:spAutoFit/>
              </a:bodyPr>
              <a:lstStyle/>
              <a:p>
                <a:r>
                  <a:rPr lang="ca-ES" sz="1000" b="0" dirty="0" smtClean="0"/>
                  <a:t>Revisió Guiada</a:t>
                </a:r>
              </a:p>
              <a:p>
                <a:r>
                  <a:rPr lang="ca-ES" sz="1000" b="0" dirty="0" smtClean="0"/>
                  <a:t>Revisió Formal</a:t>
                </a:r>
              </a:p>
              <a:p>
                <a:r>
                  <a:rPr lang="ca-ES" sz="1000" b="0" dirty="0" smtClean="0"/>
                  <a:t>Revisió Experts</a:t>
                </a:r>
                <a:endParaRPr lang="ca-ES" sz="1000" b="0" dirty="0"/>
              </a:p>
            </p:txBody>
          </p:sp>
        </p:grpSp>
        <p:pic>
          <p:nvPicPr>
            <p:cNvPr id="4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71077"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265"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3059"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9568"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5041"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26032"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6336" y="2338453"/>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5678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3" name="Oval 32"/>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pic>
        <p:nvPicPr>
          <p:cNvPr id="3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4350" y="1934567"/>
            <a:ext cx="6355178" cy="226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11"/>
          <p:cNvSpPr txBox="1"/>
          <p:nvPr/>
        </p:nvSpPr>
        <p:spPr>
          <a:xfrm>
            <a:off x="1865698" y="4436222"/>
            <a:ext cx="4224530" cy="1796368"/>
          </a:xfrm>
          <a:prstGeom prst="rect">
            <a:avLst/>
          </a:prstGeom>
          <a:noFill/>
          <a:ln>
            <a:solidFill>
              <a:schemeClr val="accent1"/>
            </a:solidFill>
          </a:ln>
        </p:spPr>
        <p:txBody>
          <a:bodyPr wrap="square" rtlCol="0" anchor="ctr">
            <a:noAutofit/>
          </a:bodyPr>
          <a:lstStyle/>
          <a:p>
            <a:pPr marL="228600" indent="-228600" algn="just">
              <a:buFont typeface="+mj-lt"/>
              <a:buAutoNum type="arabicPeriod" startAt="4"/>
            </a:pPr>
            <a:r>
              <a:rPr lang="ca-ES" sz="1200" b="0" dirty="0" smtClean="0">
                <a:latin typeface="+mn-lt"/>
              </a:rPr>
              <a:t>Indicar un nom (per exemple: </a:t>
            </a:r>
            <a:r>
              <a:rPr lang="ca-ES" sz="1200" b="0" i="1" dirty="0" smtClean="0">
                <a:latin typeface="+mn-lt"/>
              </a:rPr>
              <a:t>Proposta final</a:t>
            </a:r>
            <a:r>
              <a:rPr lang="ca-ES" sz="1200" b="0" dirty="0" smtClean="0">
                <a:latin typeface="+mn-lt"/>
              </a:rPr>
              <a:t>)</a:t>
            </a:r>
          </a:p>
          <a:p>
            <a:pPr marL="228600" indent="-228600" algn="just">
              <a:buFont typeface="+mj-lt"/>
              <a:buAutoNum type="arabicPeriod" startAt="4"/>
            </a:pPr>
            <a:r>
              <a:rPr lang="ca-ES" sz="1200" b="0" dirty="0" smtClean="0">
                <a:latin typeface="+mn-lt"/>
              </a:rPr>
              <a:t>Indicar el proveïdor que fa la valoració</a:t>
            </a:r>
          </a:p>
          <a:p>
            <a:pPr marL="228600" indent="-228600" algn="just">
              <a:buFont typeface="+mj-lt"/>
              <a:buAutoNum type="arabicPeriod" startAt="4"/>
            </a:pPr>
            <a:r>
              <a:rPr lang="ca-ES" sz="1200" b="0" dirty="0" smtClean="0">
                <a:latin typeface="+mn-lt"/>
              </a:rPr>
              <a:t>Indicar el tipus de proposta </a:t>
            </a:r>
            <a:r>
              <a:rPr lang="ca-ES" sz="1200" dirty="0" err="1" smtClean="0">
                <a:latin typeface="+mn-lt"/>
              </a:rPr>
              <a:t>Propuesta</a:t>
            </a:r>
            <a:r>
              <a:rPr lang="ca-ES" sz="1200" dirty="0" smtClean="0">
                <a:latin typeface="+mn-lt"/>
              </a:rPr>
              <a:t> Final</a:t>
            </a:r>
            <a:endParaRPr lang="ca-ES" sz="1200" dirty="0" smtClean="0">
              <a:solidFill>
                <a:srgbClr val="FF0000"/>
              </a:solidFill>
              <a:latin typeface="+mn-lt"/>
            </a:endParaRPr>
          </a:p>
          <a:p>
            <a:pPr marL="228600" indent="-228600" algn="just">
              <a:buFont typeface="+mj-lt"/>
              <a:buAutoNum type="arabicPeriod" startAt="4"/>
            </a:pPr>
            <a:r>
              <a:rPr lang="ca-ES" sz="1200" b="0" dirty="0">
                <a:latin typeface="+mn-lt"/>
              </a:rPr>
              <a:t>Indicar tota la informació de la valoració (punts </a:t>
            </a:r>
            <a:r>
              <a:rPr lang="ca-ES" sz="1200" b="0" dirty="0" smtClean="0">
                <a:latin typeface="+mn-lt"/>
              </a:rPr>
              <a:t>g-j)</a:t>
            </a:r>
            <a:endParaRPr lang="ca-ES" sz="1200" b="0" dirty="0">
              <a:latin typeface="+mn-lt"/>
            </a:endParaRPr>
          </a:p>
          <a:p>
            <a:pPr marL="228600" indent="-228600" algn="just">
              <a:buFont typeface="+mj-lt"/>
              <a:buAutoNum type="arabicPeriod" startAt="4"/>
            </a:pPr>
            <a:r>
              <a:rPr lang="ca-ES" sz="1200" b="0" dirty="0" smtClean="0">
                <a:latin typeface="+mn-lt"/>
              </a:rPr>
              <a:t>Adjuntar document de proposta formal.</a:t>
            </a:r>
            <a:endParaRPr lang="ca-ES" sz="1200" b="0" dirty="0">
              <a:latin typeface="+mn-lt"/>
            </a:endParaRPr>
          </a:p>
          <a:p>
            <a:pPr marL="228600" indent="-228600" algn="just">
              <a:buFont typeface="+mj-lt"/>
              <a:buAutoNum type="arabicPeriod" startAt="4"/>
            </a:pPr>
            <a:r>
              <a:rPr lang="ca-ES" sz="1200" b="0" dirty="0" smtClean="0">
                <a:latin typeface="+mn-lt"/>
              </a:rPr>
              <a:t>Clicar </a:t>
            </a:r>
            <a:r>
              <a:rPr lang="ca-ES" sz="1200" b="0" i="1" dirty="0" err="1" smtClean="0">
                <a:latin typeface="+mn-lt"/>
              </a:rPr>
              <a:t>Save</a:t>
            </a:r>
            <a:r>
              <a:rPr lang="ca-ES" sz="1200" b="0" dirty="0" smtClean="0">
                <a:latin typeface="+mn-lt"/>
              </a:rPr>
              <a:t> </a:t>
            </a:r>
            <a:r>
              <a:rPr lang="ca-ES" sz="1200" b="0" dirty="0" err="1" smtClean="0">
                <a:latin typeface="+mn-lt"/>
              </a:rPr>
              <a:t>And</a:t>
            </a:r>
            <a:r>
              <a:rPr lang="ca-ES" sz="1200" b="0" dirty="0" smtClean="0">
                <a:latin typeface="+mn-lt"/>
              </a:rPr>
              <a:t> </a:t>
            </a:r>
            <a:r>
              <a:rPr lang="ca-ES" sz="1200" b="0" dirty="0" err="1" smtClean="0">
                <a:latin typeface="+mn-lt"/>
              </a:rPr>
              <a:t>Return</a:t>
            </a:r>
            <a:endParaRPr lang="ca-ES" sz="1200" b="0" dirty="0" smtClean="0">
              <a:solidFill>
                <a:srgbClr val="FF0000"/>
              </a:solidFill>
              <a:latin typeface="+mn-lt"/>
            </a:endParaRPr>
          </a:p>
        </p:txBody>
      </p:sp>
      <p:sp>
        <p:nvSpPr>
          <p:cNvPr id="36" name="Isosceles Triangle 5"/>
          <p:cNvSpPr/>
          <p:nvPr/>
        </p:nvSpPr>
        <p:spPr bwMode="auto">
          <a:xfrm rot="10800000">
            <a:off x="3797163" y="424236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7" name="TextBox 11"/>
          <p:cNvSpPr txBox="1"/>
          <p:nvPr/>
        </p:nvSpPr>
        <p:spPr>
          <a:xfrm>
            <a:off x="7114818" y="1547946"/>
            <a:ext cx="2494001" cy="4684644"/>
          </a:xfrm>
          <a:prstGeom prst="rect">
            <a:avLst/>
          </a:prstGeom>
          <a:noFill/>
          <a:ln>
            <a:solidFill>
              <a:schemeClr val="accent1"/>
            </a:solidFill>
          </a:ln>
        </p:spPr>
        <p:txBody>
          <a:bodyPr wrap="square" rtlCol="0" anchor="ctr">
            <a:noAutofit/>
          </a:bodyPr>
          <a:lstStyle/>
          <a:p>
            <a:pPr algn="just"/>
            <a:r>
              <a:rPr lang="ca-ES" sz="1200" b="0" dirty="0" smtClean="0">
                <a:latin typeface="+mn-lt"/>
              </a:rPr>
              <a:t>Apareixen  els següents camps:</a:t>
            </a:r>
          </a:p>
          <a:p>
            <a:pPr marL="228600" indent="-228600" algn="just">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títol</a:t>
            </a:r>
          </a:p>
          <a:p>
            <a:pPr marL="228600" indent="-228600" algn="just">
              <a:buFont typeface="+mj-lt"/>
              <a:buAutoNum type="alphaLcParenR"/>
            </a:pPr>
            <a:r>
              <a:rPr lang="ca-ES" sz="1200" b="0" dirty="0" err="1" smtClean="0">
                <a:latin typeface="+mn-lt"/>
              </a:rPr>
              <a:t>Objective</a:t>
            </a:r>
            <a:r>
              <a:rPr lang="ca-ES" sz="1200" b="0" dirty="0" smtClean="0">
                <a:latin typeface="+mn-lt"/>
              </a:rPr>
              <a:t>: objectiu</a:t>
            </a:r>
          </a:p>
          <a:p>
            <a:pPr marL="228600" indent="-228600" algn="just">
              <a:buFont typeface="+mj-lt"/>
              <a:buAutoNum type="alphaLcParenR"/>
            </a:pPr>
            <a:r>
              <a:rPr lang="ca-ES" sz="1200" b="0" i="1" dirty="0" err="1" smtClean="0">
                <a:latin typeface="+mn-lt"/>
              </a:rPr>
              <a:t>Supplier</a:t>
            </a:r>
            <a:r>
              <a:rPr lang="ca-ES" sz="1200" b="0" dirty="0" smtClean="0">
                <a:latin typeface="+mn-lt"/>
              </a:rPr>
              <a:t>: proveïdor</a:t>
            </a:r>
          </a:p>
          <a:p>
            <a:pPr marL="228600" indent="-228600" algn="just">
              <a:buFont typeface="+mj-lt"/>
              <a:buAutoNum type="alphaLcParenR"/>
            </a:pPr>
            <a:r>
              <a:rPr lang="ca-ES" sz="1200" b="0" i="1" dirty="0" err="1" smtClean="0">
                <a:latin typeface="+mn-lt"/>
              </a:rPr>
              <a:t>Documentation</a:t>
            </a:r>
            <a:r>
              <a:rPr lang="ca-ES" sz="1200" b="0" dirty="0" smtClean="0">
                <a:latin typeface="+mn-lt"/>
              </a:rPr>
              <a:t>: annexar  documents</a:t>
            </a:r>
          </a:p>
          <a:p>
            <a:pPr marL="228600" indent="-228600" algn="just">
              <a:buFont typeface="+mj-lt"/>
              <a:buAutoNum type="alphaLcParenR"/>
            </a:pPr>
            <a:r>
              <a:rPr lang="ca-ES" sz="1200" b="0" i="1" dirty="0" err="1" smtClean="0">
                <a:latin typeface="+mn-lt"/>
              </a:rPr>
              <a:t>Active</a:t>
            </a:r>
            <a:r>
              <a:rPr lang="ca-ES" sz="1200" b="0" dirty="0" smtClean="0">
                <a:latin typeface="+mn-lt"/>
              </a:rPr>
              <a:t>: actiu si és la valoració en vigor. Sempre marcar com a actiu la última proposta feta.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Type</a:t>
            </a:r>
            <a:r>
              <a:rPr lang="ca-ES" sz="1200" b="0" i="1" dirty="0" smtClean="0">
                <a:latin typeface="+mn-lt"/>
              </a:rPr>
              <a:t>: Indicar oferta final </a:t>
            </a:r>
          </a:p>
          <a:p>
            <a:pPr marL="228600" indent="-228600" algn="just">
              <a:buFont typeface="+mj-lt"/>
              <a:buAutoNum type="alphaLcParenR"/>
            </a:pPr>
            <a:r>
              <a:rPr lang="ca-ES" sz="1200" b="0" i="1" dirty="0" err="1" smtClean="0">
                <a:latin typeface="+mn-lt"/>
              </a:rPr>
              <a:t>Value</a:t>
            </a:r>
            <a:r>
              <a:rPr lang="ca-ES" sz="1200" b="0" dirty="0" smtClean="0">
                <a:latin typeface="+mn-lt"/>
              </a:rPr>
              <a:t>: import</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Effort</a:t>
            </a:r>
            <a:r>
              <a:rPr lang="ca-ES" sz="1200" b="0" dirty="0" smtClean="0">
                <a:latin typeface="+mn-lt"/>
              </a:rPr>
              <a:t>: esforç</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start</a:t>
            </a:r>
            <a:r>
              <a:rPr lang="ca-ES" sz="1200" b="0" i="1" dirty="0" smtClean="0">
                <a:latin typeface="+mn-lt"/>
              </a:rPr>
              <a:t> </a:t>
            </a:r>
            <a:r>
              <a:rPr lang="ca-ES" sz="1200" b="0" i="1" dirty="0" err="1" smtClean="0">
                <a:latin typeface="+mn-lt"/>
              </a:rPr>
              <a:t>date</a:t>
            </a:r>
            <a:r>
              <a:rPr lang="ca-ES" sz="1200" b="0" dirty="0" smtClean="0">
                <a:latin typeface="+mn-lt"/>
              </a:rPr>
              <a:t>: data inici (segons oferta)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finish</a:t>
            </a:r>
            <a:r>
              <a:rPr lang="ca-ES" sz="1200" b="0" i="1" dirty="0" smtClean="0">
                <a:latin typeface="+mn-lt"/>
              </a:rPr>
              <a:t> </a:t>
            </a:r>
            <a:r>
              <a:rPr lang="ca-ES" sz="1200" b="0" i="1" dirty="0" err="1" smtClean="0">
                <a:latin typeface="+mn-lt"/>
              </a:rPr>
              <a:t>date</a:t>
            </a:r>
            <a:r>
              <a:rPr lang="ca-ES" sz="1200" b="0" dirty="0" smtClean="0">
                <a:latin typeface="+mn-lt"/>
              </a:rPr>
              <a:t>: </a:t>
            </a:r>
            <a:r>
              <a:rPr lang="ca-ES" sz="1200" b="0" dirty="0"/>
              <a:t>data inici (segons oferta</a:t>
            </a:r>
            <a:r>
              <a:rPr lang="ca-ES" sz="1200" b="0" dirty="0" smtClean="0"/>
              <a:t>)</a:t>
            </a:r>
            <a:endParaRPr lang="ca-ES" sz="1200" b="0" dirty="0" smtClean="0">
              <a:latin typeface="+mn-lt"/>
            </a:endParaRPr>
          </a:p>
        </p:txBody>
      </p:sp>
      <p:sp>
        <p:nvSpPr>
          <p:cNvPr id="38" name="Isosceles Triangle 5"/>
          <p:cNvSpPr/>
          <p:nvPr/>
        </p:nvSpPr>
        <p:spPr bwMode="auto">
          <a:xfrm rot="5400000">
            <a:off x="6812495" y="29927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cxnSp>
        <p:nvCxnSpPr>
          <p:cNvPr id="39" name="Straight Arrow Connector 9"/>
          <p:cNvCxnSpPr/>
          <p:nvPr/>
        </p:nvCxnSpPr>
        <p:spPr bwMode="auto">
          <a:xfrm>
            <a:off x="4374171" y="2465205"/>
            <a:ext cx="456299" cy="0"/>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Rectangle 39"/>
          <p:cNvSpPr/>
          <p:nvPr/>
        </p:nvSpPr>
        <p:spPr bwMode="auto">
          <a:xfrm>
            <a:off x="957851" y="4023614"/>
            <a:ext cx="756248"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1" name="Oval 40"/>
          <p:cNvSpPr/>
          <p:nvPr/>
        </p:nvSpPr>
        <p:spPr bwMode="auto">
          <a:xfrm>
            <a:off x="4073825" y="274083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
        <p:nvSpPr>
          <p:cNvPr id="42" name="Oval 41"/>
          <p:cNvSpPr/>
          <p:nvPr/>
        </p:nvSpPr>
        <p:spPr bwMode="auto">
          <a:xfrm>
            <a:off x="4000685" y="226850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43" name="Oval 42"/>
          <p:cNvSpPr/>
          <p:nvPr/>
        </p:nvSpPr>
        <p:spPr bwMode="auto">
          <a:xfrm>
            <a:off x="480967" y="2608280"/>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44" name="Oval 43"/>
          <p:cNvSpPr/>
          <p:nvPr/>
        </p:nvSpPr>
        <p:spPr bwMode="auto">
          <a:xfrm>
            <a:off x="480967" y="3595485"/>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45" name="Oval 44"/>
          <p:cNvSpPr/>
          <p:nvPr/>
        </p:nvSpPr>
        <p:spPr bwMode="auto">
          <a:xfrm>
            <a:off x="348776" y="3783459"/>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46" name="Oval 45"/>
          <p:cNvSpPr/>
          <p:nvPr/>
        </p:nvSpPr>
        <p:spPr bwMode="auto">
          <a:xfrm>
            <a:off x="5068682" y="226493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47" name="Oval 46"/>
          <p:cNvSpPr/>
          <p:nvPr/>
        </p:nvSpPr>
        <p:spPr bwMode="auto">
          <a:xfrm>
            <a:off x="4860054" y="2420306"/>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48" name="Oval 47"/>
          <p:cNvSpPr/>
          <p:nvPr/>
        </p:nvSpPr>
        <p:spPr bwMode="auto">
          <a:xfrm>
            <a:off x="5082330" y="2603659"/>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g</a:t>
            </a:r>
            <a:endParaRPr kumimoji="0" lang="ca-ES" sz="1400" i="0" u="none" strike="noStrike" cap="none" normalizeH="0" baseline="0" dirty="0" smtClean="0">
              <a:ln>
                <a:noFill/>
              </a:ln>
              <a:solidFill>
                <a:schemeClr val="bg1"/>
              </a:solidFill>
              <a:effectLst/>
            </a:endParaRPr>
          </a:p>
        </p:txBody>
      </p:sp>
      <p:sp>
        <p:nvSpPr>
          <p:cNvPr id="49" name="Oval 48"/>
          <p:cNvSpPr/>
          <p:nvPr/>
        </p:nvSpPr>
        <p:spPr bwMode="auto">
          <a:xfrm>
            <a:off x="4646159" y="2769115"/>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h</a:t>
            </a:r>
            <a:endParaRPr kumimoji="0" lang="ca-ES" sz="1400" i="0" u="none" strike="noStrike" cap="none" normalizeH="0" baseline="0" dirty="0" smtClean="0">
              <a:ln>
                <a:noFill/>
              </a:ln>
              <a:solidFill>
                <a:schemeClr val="bg1"/>
              </a:solidFill>
              <a:effectLst/>
            </a:endParaRPr>
          </a:p>
        </p:txBody>
      </p:sp>
      <p:sp>
        <p:nvSpPr>
          <p:cNvPr id="50" name="Oval 49"/>
          <p:cNvSpPr/>
          <p:nvPr/>
        </p:nvSpPr>
        <p:spPr bwMode="auto">
          <a:xfrm>
            <a:off x="4737099" y="296632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i</a:t>
            </a:r>
            <a:endParaRPr kumimoji="0" lang="ca-ES" sz="1400" i="0" u="none" strike="noStrike" cap="none" normalizeH="0" baseline="0" dirty="0" smtClean="0">
              <a:ln>
                <a:noFill/>
              </a:ln>
              <a:solidFill>
                <a:schemeClr val="bg1"/>
              </a:solidFill>
              <a:effectLst/>
            </a:endParaRPr>
          </a:p>
        </p:txBody>
      </p:sp>
      <p:sp>
        <p:nvSpPr>
          <p:cNvPr id="51" name="Oval 50"/>
          <p:cNvSpPr/>
          <p:nvPr/>
        </p:nvSpPr>
        <p:spPr bwMode="auto">
          <a:xfrm>
            <a:off x="4685225" y="3155325"/>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j</a:t>
            </a:r>
            <a:endParaRPr kumimoji="0" lang="ca-ES" sz="1400" i="0" u="none" strike="noStrike" cap="none" normalizeH="0" baseline="0" dirty="0" smtClean="0">
              <a:ln>
                <a:noFill/>
              </a:ln>
              <a:solidFill>
                <a:schemeClr val="bg1"/>
              </a:solidFill>
              <a:effectLst/>
            </a:endParaRPr>
          </a:p>
        </p:txBody>
      </p:sp>
      <p:sp>
        <p:nvSpPr>
          <p:cNvPr id="53" name="Oval 52"/>
          <p:cNvSpPr/>
          <p:nvPr/>
        </p:nvSpPr>
        <p:spPr bwMode="auto">
          <a:xfrm>
            <a:off x="513636" y="241872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cxnSp>
        <p:nvCxnSpPr>
          <p:cNvPr id="54" name="Straight Arrow Connector 9"/>
          <p:cNvCxnSpPr/>
          <p:nvPr/>
        </p:nvCxnSpPr>
        <p:spPr bwMode="auto">
          <a:xfrm flipH="1">
            <a:off x="1153868" y="3271054"/>
            <a:ext cx="186744" cy="37826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Oval 54"/>
          <p:cNvSpPr/>
          <p:nvPr/>
        </p:nvSpPr>
        <p:spPr bwMode="auto">
          <a:xfrm>
            <a:off x="1340612" y="292107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cxnSp>
        <p:nvCxnSpPr>
          <p:cNvPr id="56" name="Straight Arrow Connector 9"/>
          <p:cNvCxnSpPr/>
          <p:nvPr/>
        </p:nvCxnSpPr>
        <p:spPr bwMode="auto">
          <a:xfrm flipH="1">
            <a:off x="2208300" y="2325955"/>
            <a:ext cx="573185" cy="18913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Oval 56"/>
          <p:cNvSpPr/>
          <p:nvPr/>
        </p:nvSpPr>
        <p:spPr bwMode="auto">
          <a:xfrm>
            <a:off x="2781485" y="197597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58" name="Oval 57"/>
          <p:cNvSpPr/>
          <p:nvPr/>
        </p:nvSpPr>
        <p:spPr bwMode="auto">
          <a:xfrm>
            <a:off x="780381" y="416622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9</a:t>
            </a:r>
            <a:endParaRPr kumimoji="0" lang="ca-ES" sz="1600" i="0" u="none" strike="noStrike" cap="none" normalizeH="0" baseline="0" dirty="0" smtClean="0">
              <a:ln>
                <a:noFill/>
              </a:ln>
              <a:solidFill>
                <a:schemeClr val="bg1"/>
              </a:solidFill>
              <a:effectLst/>
              <a:latin typeface="Arial" charset="0"/>
            </a:endParaRPr>
          </a:p>
        </p:txBody>
      </p:sp>
      <p:sp>
        <p:nvSpPr>
          <p:cNvPr id="59" name="Left Brace 58"/>
          <p:cNvSpPr/>
          <p:nvPr/>
        </p:nvSpPr>
        <p:spPr bwMode="auto">
          <a:xfrm>
            <a:off x="4467544" y="2608280"/>
            <a:ext cx="269555" cy="735019"/>
          </a:xfrm>
          <a:prstGeom prst="leftBrace">
            <a:avLst>
              <a:gd name="adj1" fmla="val 35893"/>
              <a:gd name="adj2" fmla="val 41248"/>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ca-ES"/>
          </a:p>
        </p:txBody>
      </p:sp>
      <p:sp>
        <p:nvSpPr>
          <p:cNvPr id="60"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3.2.8 </a:t>
            </a:r>
            <a:r>
              <a:rPr lang="ca-ES" sz="1600" dirty="0" smtClean="0">
                <a:solidFill>
                  <a:schemeClr val="bg2">
                    <a:lumMod val="50000"/>
                  </a:schemeClr>
                </a:solidFill>
              </a:rPr>
              <a:t>Preparar oferta del proveïdor (2/4)</a:t>
            </a:r>
            <a:endParaRPr lang="ca-ES" sz="1600" dirty="0">
              <a:solidFill>
                <a:schemeClr val="bg2">
                  <a:lumMod val="50000"/>
                </a:schemeClr>
              </a:solidFill>
            </a:endParaRPr>
          </a:p>
        </p:txBody>
      </p:sp>
      <p:sp>
        <p:nvSpPr>
          <p:cNvPr id="61" name="Oval 60"/>
          <p:cNvSpPr/>
          <p:nvPr/>
        </p:nvSpPr>
        <p:spPr bwMode="auto">
          <a:xfrm>
            <a:off x="2594741" y="368947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22433073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71</a:t>
            </a:fld>
            <a:endParaRPr lang="ca-ES" noProof="0" dirty="0"/>
          </a:p>
        </p:txBody>
      </p:sp>
      <p:sp>
        <p:nvSpPr>
          <p:cNvPr id="6"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3.2.8 </a:t>
            </a:r>
            <a:r>
              <a:rPr lang="ca-ES" sz="1600" dirty="0" smtClean="0">
                <a:solidFill>
                  <a:schemeClr val="bg2">
                    <a:lumMod val="50000"/>
                  </a:schemeClr>
                </a:solidFill>
              </a:rPr>
              <a:t>Preparar oferta del proveïdor (3/4)</a:t>
            </a:r>
            <a:endParaRPr lang="ca-ES" sz="1600" dirty="0">
              <a:solidFill>
                <a:schemeClr val="bg2">
                  <a:lumMod val="50000"/>
                </a:schemeClr>
              </a:solidFill>
            </a:endParaRPr>
          </a:p>
        </p:txBody>
      </p:sp>
      <p:grpSp>
        <p:nvGrpSpPr>
          <p:cNvPr id="7" name="Group 974"/>
          <p:cNvGrpSpPr/>
          <p:nvPr/>
        </p:nvGrpSpPr>
        <p:grpSpPr>
          <a:xfrm>
            <a:off x="9016007" y="1052222"/>
            <a:ext cx="370285" cy="357626"/>
            <a:chOff x="6739212" y="4562603"/>
            <a:chExt cx="240641" cy="232414"/>
          </a:xfrm>
          <a:solidFill>
            <a:schemeClr val="tx1"/>
          </a:solidFill>
        </p:grpSpPr>
        <p:sp>
          <p:nvSpPr>
            <p:cNvPr id="8"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9"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0"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1"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32"/>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sp>
        <p:nvSpPr>
          <p:cNvPr id="13" name="TextBox 11"/>
          <p:cNvSpPr txBox="1"/>
          <p:nvPr/>
        </p:nvSpPr>
        <p:spPr>
          <a:xfrm>
            <a:off x="5664530" y="1504601"/>
            <a:ext cx="3696444" cy="1052582"/>
          </a:xfrm>
          <a:prstGeom prst="rect">
            <a:avLst/>
          </a:prstGeom>
          <a:noFill/>
          <a:ln>
            <a:solidFill>
              <a:schemeClr val="accent1"/>
            </a:solidFill>
          </a:ln>
        </p:spPr>
        <p:txBody>
          <a:bodyPr wrap="square" rtlCol="0" anchor="ctr">
            <a:noAutofit/>
          </a:bodyPr>
          <a:lstStyle/>
          <a:p>
            <a:pPr algn="just"/>
            <a:endParaRPr lang="ca-ES" sz="1200" b="0" dirty="0" smtClean="0">
              <a:latin typeface="+mn-lt"/>
            </a:endParaRPr>
          </a:p>
          <a:p>
            <a:pPr algn="just"/>
            <a:r>
              <a:rPr lang="ca-ES" sz="1200" b="0" dirty="0" smtClean="0">
                <a:latin typeface="+mn-lt"/>
              </a:rPr>
              <a:t>Arribat aquest punt s’introdueixen les fites de facturació del projecte.</a:t>
            </a:r>
          </a:p>
          <a:p>
            <a:pPr algn="just"/>
            <a:r>
              <a:rPr lang="ca-ES" sz="1200" b="0" dirty="0" smtClean="0">
                <a:latin typeface="+mn-lt"/>
              </a:rPr>
              <a:t>10. Accedir a la idea i fer:</a:t>
            </a:r>
          </a:p>
          <a:p>
            <a:pPr algn="just"/>
            <a:r>
              <a:rPr lang="ca-ES" sz="1200" b="0" i="1" dirty="0" smtClean="0">
                <a:latin typeface="+mn-lt"/>
              </a:rPr>
              <a:t>	</a:t>
            </a:r>
            <a:r>
              <a:rPr lang="ca-ES" sz="1200" b="0" i="1" dirty="0" err="1" smtClean="0">
                <a:latin typeface="+mn-lt"/>
              </a:rPr>
              <a:t>Properties</a:t>
            </a:r>
            <a:r>
              <a:rPr lang="ca-ES" sz="1200" b="0" i="1" dirty="0" smtClean="0">
                <a:latin typeface="+mn-lt"/>
              </a:rPr>
              <a:t> </a:t>
            </a:r>
            <a:r>
              <a:rPr lang="ca-ES" sz="1200" b="0" i="1" dirty="0" smtClean="0">
                <a:latin typeface="+mn-lt"/>
                <a:sym typeface="Wingdings" panose="05000000000000000000" pitchFamily="2" charset="2"/>
              </a:rPr>
              <a:t> </a:t>
            </a:r>
            <a:r>
              <a:rPr lang="ca-ES" sz="1200" b="0" i="1" dirty="0" err="1" smtClean="0">
                <a:latin typeface="+mn-lt"/>
              </a:rPr>
              <a:t>Supplier</a:t>
            </a:r>
            <a:r>
              <a:rPr lang="ca-ES" sz="1200" b="0" i="1" dirty="0" smtClean="0">
                <a:latin typeface="+mn-lt"/>
              </a:rPr>
              <a:t> </a:t>
            </a:r>
            <a:r>
              <a:rPr lang="ca-ES" sz="1200" b="0" i="1" dirty="0" err="1" smtClean="0">
                <a:latin typeface="+mn-lt"/>
              </a:rPr>
              <a:t>Billing</a:t>
            </a:r>
            <a:r>
              <a:rPr lang="ca-ES" sz="1200" b="0" i="1" dirty="0" smtClean="0">
                <a:latin typeface="+mn-lt"/>
              </a:rPr>
              <a:t> </a:t>
            </a:r>
            <a:r>
              <a:rPr lang="ca-ES" sz="1200" b="0" i="1" dirty="0" err="1" smtClean="0">
                <a:latin typeface="+mn-lt"/>
              </a:rPr>
              <a:t>Plan</a:t>
            </a:r>
            <a:r>
              <a:rPr lang="ca-ES" sz="1200" b="0" i="1" dirty="0" smtClean="0">
                <a:latin typeface="+mn-lt"/>
              </a:rPr>
              <a:t>.</a:t>
            </a:r>
            <a:endParaRPr lang="ca-ES" sz="1200" b="0" dirty="0" smtClean="0">
              <a:latin typeface="+mn-lt"/>
            </a:endParaRPr>
          </a:p>
          <a:p>
            <a:pPr algn="just"/>
            <a:endParaRPr lang="ca-ES" sz="1200" b="0" dirty="0" smtClean="0">
              <a:latin typeface="+mn-lt"/>
            </a:endParaRPr>
          </a:p>
        </p:txBody>
      </p:sp>
      <p:pic>
        <p:nvPicPr>
          <p:cNvPr id="15" name="14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8167" y="1308991"/>
            <a:ext cx="2390775" cy="1114425"/>
          </a:xfrm>
          <a:prstGeom prst="rect">
            <a:avLst/>
          </a:prstGeom>
        </p:spPr>
      </p:pic>
      <p:sp>
        <p:nvSpPr>
          <p:cNvPr id="16" name="Oval 22"/>
          <p:cNvSpPr/>
          <p:nvPr/>
        </p:nvSpPr>
        <p:spPr bwMode="auto">
          <a:xfrm>
            <a:off x="663574" y="14902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10</a:t>
            </a:r>
          </a:p>
        </p:txBody>
      </p:sp>
      <p:sp>
        <p:nvSpPr>
          <p:cNvPr id="17" name="Isosceles Triangle 5"/>
          <p:cNvSpPr/>
          <p:nvPr/>
        </p:nvSpPr>
        <p:spPr bwMode="auto">
          <a:xfrm rot="5400000">
            <a:off x="5079479" y="196789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Oval 22"/>
          <p:cNvSpPr/>
          <p:nvPr/>
        </p:nvSpPr>
        <p:spPr bwMode="auto">
          <a:xfrm>
            <a:off x="673474" y="286578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11</a:t>
            </a:r>
          </a:p>
        </p:txBody>
      </p:sp>
      <p:sp>
        <p:nvSpPr>
          <p:cNvPr id="20" name="TextBox 11"/>
          <p:cNvSpPr txBox="1"/>
          <p:nvPr/>
        </p:nvSpPr>
        <p:spPr>
          <a:xfrm>
            <a:off x="5664531" y="2695906"/>
            <a:ext cx="3696442" cy="489708"/>
          </a:xfrm>
          <a:prstGeom prst="rect">
            <a:avLst/>
          </a:prstGeom>
          <a:noFill/>
          <a:ln>
            <a:solidFill>
              <a:schemeClr val="accent1"/>
            </a:solidFill>
          </a:ln>
        </p:spPr>
        <p:txBody>
          <a:bodyPr wrap="square" rtlCol="0" anchor="ctr">
            <a:noAutofit/>
          </a:bodyPr>
          <a:lstStyle/>
          <a:p>
            <a:r>
              <a:rPr lang="ca-ES" sz="1200" b="0" dirty="0" smtClean="0">
                <a:latin typeface="+mn-lt"/>
              </a:rPr>
              <a:t>11. Un cop aquí, clicar </a:t>
            </a:r>
            <a:r>
              <a:rPr lang="ca-ES" sz="1200" b="0" i="1" dirty="0" smtClean="0">
                <a:latin typeface="+mn-lt"/>
              </a:rPr>
              <a:t>New.</a:t>
            </a:r>
            <a:r>
              <a:rPr lang="ca-ES" sz="1200" b="0" dirty="0" smtClean="0">
                <a:latin typeface="+mn-lt"/>
              </a:rPr>
              <a:t> </a:t>
            </a:r>
            <a:endParaRPr lang="ca-ES" sz="1200" i="1" dirty="0" smtClean="0">
              <a:latin typeface="+mn-lt"/>
            </a:endParaRPr>
          </a:p>
        </p:txBody>
      </p:sp>
      <p:sp>
        <p:nvSpPr>
          <p:cNvPr id="21" name="Isosceles Triangle 5"/>
          <p:cNvSpPr/>
          <p:nvPr/>
        </p:nvSpPr>
        <p:spPr bwMode="auto">
          <a:xfrm rot="5400000">
            <a:off x="5089379" y="2929011"/>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3" name="22 Image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450" y="2557183"/>
            <a:ext cx="3074418" cy="886851"/>
          </a:xfrm>
          <a:prstGeom prst="rect">
            <a:avLst/>
          </a:prstGeom>
        </p:spPr>
      </p:pic>
      <p:pic>
        <p:nvPicPr>
          <p:cNvPr id="24" name="23 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450" y="3550723"/>
            <a:ext cx="3905055" cy="2729428"/>
          </a:xfrm>
          <a:prstGeom prst="rect">
            <a:avLst/>
          </a:prstGeom>
        </p:spPr>
      </p:pic>
      <p:sp>
        <p:nvSpPr>
          <p:cNvPr id="25" name="Oval 22"/>
          <p:cNvSpPr/>
          <p:nvPr/>
        </p:nvSpPr>
        <p:spPr bwMode="auto">
          <a:xfrm>
            <a:off x="663573" y="4727463"/>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12</a:t>
            </a:r>
          </a:p>
        </p:txBody>
      </p:sp>
      <p:sp>
        <p:nvSpPr>
          <p:cNvPr id="26" name="Isosceles Triangle 5"/>
          <p:cNvSpPr/>
          <p:nvPr/>
        </p:nvSpPr>
        <p:spPr bwMode="auto">
          <a:xfrm rot="5400000">
            <a:off x="5088867" y="492772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11"/>
          <p:cNvSpPr txBox="1"/>
          <p:nvPr/>
        </p:nvSpPr>
        <p:spPr>
          <a:xfrm>
            <a:off x="5674430" y="3444034"/>
            <a:ext cx="3686543" cy="2944891"/>
          </a:xfrm>
          <a:prstGeom prst="rect">
            <a:avLst/>
          </a:prstGeom>
          <a:noFill/>
          <a:ln>
            <a:solidFill>
              <a:schemeClr val="accent1"/>
            </a:solidFill>
          </a:ln>
        </p:spPr>
        <p:txBody>
          <a:bodyPr wrap="square" rtlCol="0" anchor="ctr">
            <a:noAutofit/>
          </a:bodyPr>
          <a:lstStyle/>
          <a:p>
            <a:r>
              <a:rPr lang="ca-ES" sz="1200" b="0" dirty="0" smtClean="0">
                <a:latin typeface="+mn-lt"/>
              </a:rPr>
              <a:t>12. S’introdueixen les dades necessàries de cada una de les fites que es creïn</a:t>
            </a:r>
          </a:p>
          <a:p>
            <a:pPr marL="228600" indent="-228600">
              <a:buFont typeface="+mj-lt"/>
              <a:buAutoNum type="alphaLcParenR"/>
            </a:pPr>
            <a:r>
              <a:rPr lang="ca-ES" sz="1200" b="0" i="1" dirty="0" smtClean="0">
                <a:latin typeface="+mn-lt"/>
              </a:rPr>
              <a:t>No: </a:t>
            </a:r>
            <a:r>
              <a:rPr lang="ca-ES" sz="1200" b="0" dirty="0" smtClean="0">
                <a:latin typeface="+mn-lt"/>
              </a:rPr>
              <a:t>Introduïm la numeració de la fita (de manera cronològica)</a:t>
            </a:r>
          </a:p>
          <a:p>
            <a:pPr marL="228600" indent="-228600">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Nom de la fita.</a:t>
            </a:r>
          </a:p>
          <a:p>
            <a:pPr marL="228600" indent="-228600">
              <a:buFont typeface="+mj-lt"/>
              <a:buAutoNum type="alphaLcParenR"/>
            </a:pPr>
            <a:r>
              <a:rPr lang="ca-ES" sz="1200" b="0" i="1" dirty="0" err="1" smtClean="0">
                <a:latin typeface="+mn-lt"/>
              </a:rPr>
              <a:t>Last</a:t>
            </a:r>
            <a:r>
              <a:rPr lang="ca-ES" sz="1200" b="0" i="1" dirty="0" smtClean="0">
                <a:latin typeface="+mn-lt"/>
              </a:rPr>
              <a:t>:</a:t>
            </a:r>
            <a:r>
              <a:rPr lang="ca-ES" sz="1200" b="0" dirty="0" smtClean="0">
                <a:latin typeface="+mn-lt"/>
              </a:rPr>
              <a:t> Marcar només si és l’última fita.</a:t>
            </a:r>
          </a:p>
          <a:p>
            <a:pPr marL="228600" indent="-228600">
              <a:buFont typeface="+mj-lt"/>
              <a:buAutoNum type="alphaLcParenR"/>
            </a:pPr>
            <a:r>
              <a:rPr lang="ca-ES" sz="1200" b="0" i="1" dirty="0" err="1" smtClean="0">
                <a:latin typeface="+mn-lt"/>
              </a:rPr>
              <a:t>Amount</a:t>
            </a:r>
            <a:r>
              <a:rPr lang="ca-ES" sz="1200" b="0" i="1" dirty="0" smtClean="0">
                <a:latin typeface="+mn-lt"/>
              </a:rPr>
              <a:t>: </a:t>
            </a:r>
            <a:r>
              <a:rPr lang="ca-ES" sz="1200" b="0" dirty="0" smtClean="0">
                <a:latin typeface="+mn-lt"/>
              </a:rPr>
              <a:t>Valor amb IVA a facturar a aquest punt.</a:t>
            </a:r>
            <a:endParaRPr lang="ca-ES" sz="1200" b="0" i="1" dirty="0" smtClean="0">
              <a:latin typeface="+mn-lt"/>
            </a:endParaRPr>
          </a:p>
          <a:p>
            <a:pPr marL="228600" indent="-228600">
              <a:buFont typeface="+mj-lt"/>
              <a:buAutoNum type="alphaLcParenR"/>
            </a:pPr>
            <a:r>
              <a:rPr lang="ca-ES" sz="1200" b="0" i="1" dirty="0" err="1" smtClean="0">
                <a:latin typeface="+mn-lt"/>
              </a:rPr>
              <a:t>Supply</a:t>
            </a:r>
            <a:r>
              <a:rPr lang="ca-ES" sz="1200" b="0" i="1" dirty="0" smtClean="0">
                <a:latin typeface="+mn-lt"/>
              </a:rPr>
              <a:t> </a:t>
            </a:r>
            <a:r>
              <a:rPr lang="ca-ES" sz="1200" b="0" i="1" dirty="0" err="1" smtClean="0">
                <a:latin typeface="+mn-lt"/>
              </a:rPr>
              <a:t>Channel</a:t>
            </a:r>
            <a:r>
              <a:rPr lang="ca-ES" sz="1200" b="0" i="1" dirty="0" smtClean="0">
                <a:latin typeface="+mn-lt"/>
              </a:rPr>
              <a:t>: </a:t>
            </a:r>
            <a:r>
              <a:rPr lang="ca-ES" sz="1200" b="0" dirty="0" smtClean="0">
                <a:latin typeface="+mn-lt"/>
              </a:rPr>
              <a:t>Introduir proveïdor.</a:t>
            </a:r>
          </a:p>
          <a:p>
            <a:pPr marL="228600" indent="-228600">
              <a:buFont typeface="+mj-lt"/>
              <a:buAutoNum type="alphaLcParenR"/>
            </a:pPr>
            <a:r>
              <a:rPr lang="ca-ES" sz="1200" b="0" i="1" dirty="0" err="1" smtClean="0">
                <a:latin typeface="+mn-lt"/>
              </a:rPr>
              <a:t>Hourly</a:t>
            </a:r>
            <a:r>
              <a:rPr lang="ca-ES" sz="1200" b="0" i="1" dirty="0" smtClean="0">
                <a:latin typeface="+mn-lt"/>
              </a:rPr>
              <a:t> </a:t>
            </a:r>
            <a:r>
              <a:rPr lang="ca-ES" sz="1200" b="0" i="1" dirty="0" err="1" smtClean="0">
                <a:latin typeface="+mn-lt"/>
              </a:rPr>
              <a:t>Rate</a:t>
            </a:r>
            <a:r>
              <a:rPr lang="ca-ES" sz="1200" b="0" i="1" dirty="0" smtClean="0">
                <a:latin typeface="+mn-lt"/>
              </a:rPr>
              <a:t> (</a:t>
            </a:r>
            <a:r>
              <a:rPr lang="ca-ES" sz="1200" b="0" i="1" dirty="0" err="1" smtClean="0">
                <a:latin typeface="+mn-lt"/>
              </a:rPr>
              <a:t>Inc</a:t>
            </a:r>
            <a:r>
              <a:rPr lang="ca-ES" sz="1200" b="0" i="1" dirty="0" smtClean="0">
                <a:latin typeface="+mn-lt"/>
              </a:rPr>
              <a:t> IVA): </a:t>
            </a:r>
            <a:r>
              <a:rPr lang="ca-ES" sz="1200" b="0" dirty="0" smtClean="0">
                <a:latin typeface="+mn-lt"/>
              </a:rPr>
              <a:t>Preu hora de referència en aquesta fita.</a:t>
            </a:r>
          </a:p>
          <a:p>
            <a:r>
              <a:rPr lang="ca-ES" sz="1200" b="0" dirty="0" smtClean="0">
                <a:latin typeface="+mn-lt"/>
              </a:rPr>
              <a:t>Fer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dirty="0" smtClean="0">
                <a:latin typeface="+mn-lt"/>
              </a:rPr>
              <a:t> </a:t>
            </a:r>
            <a:r>
              <a:rPr lang="ca-ES" sz="1200" b="0" dirty="0" smtClean="0">
                <a:latin typeface="+mn-lt"/>
              </a:rPr>
              <a:t>un cop omplerts els camps.</a:t>
            </a:r>
            <a:endParaRPr lang="ca-ES" sz="1200" b="0" i="1" dirty="0" smtClean="0">
              <a:latin typeface="+mn-lt"/>
            </a:endParaRPr>
          </a:p>
        </p:txBody>
      </p:sp>
      <p:sp>
        <p:nvSpPr>
          <p:cNvPr id="28" name="Oval 52"/>
          <p:cNvSpPr/>
          <p:nvPr/>
        </p:nvSpPr>
        <p:spPr bwMode="auto">
          <a:xfrm>
            <a:off x="1831761" y="403372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sp>
        <p:nvSpPr>
          <p:cNvPr id="29" name="Oval 52"/>
          <p:cNvSpPr/>
          <p:nvPr/>
        </p:nvSpPr>
        <p:spPr bwMode="auto">
          <a:xfrm>
            <a:off x="1758536" y="425737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30" name="Oval 52"/>
          <p:cNvSpPr/>
          <p:nvPr/>
        </p:nvSpPr>
        <p:spPr bwMode="auto">
          <a:xfrm>
            <a:off x="1899061" y="449289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31" name="Oval 52"/>
          <p:cNvSpPr/>
          <p:nvPr/>
        </p:nvSpPr>
        <p:spPr bwMode="auto">
          <a:xfrm>
            <a:off x="1386461" y="469279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32" name="Oval 52"/>
          <p:cNvSpPr/>
          <p:nvPr/>
        </p:nvSpPr>
        <p:spPr bwMode="auto">
          <a:xfrm>
            <a:off x="1443861" y="517769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33" name="Oval 52"/>
          <p:cNvSpPr/>
          <p:nvPr/>
        </p:nvSpPr>
        <p:spPr bwMode="auto">
          <a:xfrm>
            <a:off x="1263761" y="542509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34" name="33 Rectángulo"/>
          <p:cNvSpPr/>
          <p:nvPr/>
        </p:nvSpPr>
        <p:spPr bwMode="auto">
          <a:xfrm>
            <a:off x="1758537" y="5890161"/>
            <a:ext cx="936000" cy="216000"/>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Tree>
    <p:extLst>
      <p:ext uri="{BB962C8B-B14F-4D97-AF65-F5344CB8AC3E}">
        <p14:creationId xmlns:p14="http://schemas.microsoft.com/office/powerpoint/2010/main" val="38116342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3" name="Oval 32"/>
          <p:cNvSpPr/>
          <p:nvPr/>
        </p:nvSpPr>
        <p:spPr bwMode="auto">
          <a:xfrm>
            <a:off x="8474298" y="959114"/>
            <a:ext cx="535955" cy="543843"/>
          </a:xfrm>
          <a:prstGeom prst="ellipse">
            <a:avLst/>
          </a:prstGeom>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sp>
        <p:nvSpPr>
          <p:cNvPr id="64" name="TextBox 11"/>
          <p:cNvSpPr txBox="1"/>
          <p:nvPr/>
        </p:nvSpPr>
        <p:spPr>
          <a:xfrm>
            <a:off x="6823881" y="1833189"/>
            <a:ext cx="2413665" cy="1856445"/>
          </a:xfrm>
          <a:prstGeom prst="rect">
            <a:avLst/>
          </a:prstGeom>
          <a:noFill/>
          <a:ln>
            <a:solidFill>
              <a:schemeClr val="accent1"/>
            </a:solidFill>
          </a:ln>
        </p:spPr>
        <p:txBody>
          <a:bodyPr wrap="square" rtlCol="0" anchor="ctr">
            <a:noAutofit/>
          </a:bodyPr>
          <a:lstStyle/>
          <a:p>
            <a:pPr marL="228600" indent="-228600">
              <a:buFont typeface="+mj-lt"/>
              <a:buAutoNum type="arabicPeriod" startAt="13"/>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 </a:t>
            </a:r>
            <a:r>
              <a:rPr lang="ca-ES" sz="1200" b="0" dirty="0" err="1" smtClean="0">
                <a:latin typeface="+mn-lt"/>
                <a:sym typeface="Wingdings" pitchFamily="2" charset="2"/>
              </a:rPr>
              <a:t>L’action</a:t>
            </a:r>
            <a:r>
              <a:rPr lang="ca-ES" sz="1200" b="0" dirty="0" smtClean="0">
                <a:latin typeface="+mn-lt"/>
                <a:sym typeface="Wingdings" pitchFamily="2" charset="2"/>
              </a:rPr>
              <a:t> </a:t>
            </a:r>
            <a:r>
              <a:rPr lang="ca-ES" sz="1200" b="0" dirty="0" err="1" smtClean="0">
                <a:latin typeface="+mn-lt"/>
                <a:sym typeface="Wingdings" pitchFamily="2" charset="2"/>
              </a:rPr>
              <a:t>item</a:t>
            </a:r>
            <a:r>
              <a:rPr lang="ca-ES" sz="1200" b="0" dirty="0" smtClean="0">
                <a:latin typeface="+mn-lt"/>
                <a:sym typeface="Wingdings" pitchFamily="2" charset="2"/>
              </a:rPr>
              <a:t> de la idea ha de ser:</a:t>
            </a:r>
            <a:br>
              <a:rPr lang="ca-ES" sz="1200" b="0" dirty="0" smtClean="0">
                <a:latin typeface="+mn-lt"/>
                <a:sym typeface="Wingdings" pitchFamily="2" charset="2"/>
              </a:rPr>
            </a:br>
            <a:r>
              <a:rPr lang="ca-ES" sz="1200" i="1" dirty="0" smtClean="0"/>
              <a:t>Introduir Proposta Formal</a:t>
            </a:r>
            <a:endParaRPr lang="ca-ES" sz="1200" i="1" dirty="0"/>
          </a:p>
          <a:p>
            <a:pPr marL="228600" indent="-228600">
              <a:buFont typeface="+mj-lt"/>
              <a:buAutoNum type="arabicPeriod" startAt="13"/>
            </a:pPr>
            <a:r>
              <a:rPr lang="ca-ES" sz="1200" b="0" dirty="0" smtClean="0">
                <a:latin typeface="+mn-lt"/>
                <a:sym typeface="Wingdings" pitchFamily="2" charset="2"/>
              </a:rPr>
              <a:t>Clicar </a:t>
            </a:r>
            <a:r>
              <a:rPr lang="ca-ES" sz="1200" dirty="0" err="1" smtClean="0">
                <a:latin typeface="+mn-lt"/>
                <a:sym typeface="Wingdings" pitchFamily="2" charset="2"/>
              </a:rPr>
              <a:t>Done</a:t>
            </a:r>
            <a:r>
              <a:rPr lang="ca-ES" sz="1200" b="0" dirty="0" smtClean="0">
                <a:latin typeface="+mn-lt"/>
                <a:sym typeface="Wingdings" pitchFamily="2" charset="2"/>
              </a:rPr>
              <a:t> si ja hem realitzat la proposta final com a proveïdor</a:t>
            </a:r>
          </a:p>
          <a:p>
            <a:pPr marL="228600" indent="-228600">
              <a:buFont typeface="+mj-lt"/>
              <a:buAutoNum type="arabicPeriod" startAt="13"/>
            </a:pPr>
            <a:r>
              <a:rPr lang="ca-ES" sz="1200" b="0" dirty="0" smtClean="0">
                <a:latin typeface="+mn-lt"/>
              </a:rPr>
              <a:t>Guardar clicant a </a:t>
            </a:r>
            <a:r>
              <a:rPr lang="ca-ES" sz="1200" dirty="0" err="1" smtClean="0">
                <a:latin typeface="+mn-lt"/>
              </a:rPr>
              <a:t>Save</a:t>
            </a:r>
            <a:endParaRPr lang="ca-ES" sz="1200" dirty="0" smtClean="0">
              <a:latin typeface="+mn-lt"/>
            </a:endParaRPr>
          </a:p>
        </p:txBody>
      </p:sp>
      <p:grpSp>
        <p:nvGrpSpPr>
          <p:cNvPr id="65" name="Group 64"/>
          <p:cNvGrpSpPr/>
          <p:nvPr/>
        </p:nvGrpSpPr>
        <p:grpSpPr>
          <a:xfrm>
            <a:off x="1020169" y="3270216"/>
            <a:ext cx="2076450" cy="323850"/>
            <a:chOff x="904610" y="3319816"/>
            <a:chExt cx="2076450" cy="323850"/>
          </a:xfrm>
        </p:grpSpPr>
        <p:pic>
          <p:nvPicPr>
            <p:cNvPr id="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66"/>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70" name="Oval 69"/>
          <p:cNvSpPr/>
          <p:nvPr/>
        </p:nvSpPr>
        <p:spPr bwMode="auto">
          <a:xfrm>
            <a:off x="663574" y="321811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15</a:t>
            </a:r>
          </a:p>
        </p:txBody>
      </p:sp>
      <p:sp>
        <p:nvSpPr>
          <p:cNvPr id="71" name="TextBox 2"/>
          <p:cNvSpPr txBox="1"/>
          <p:nvPr/>
        </p:nvSpPr>
        <p:spPr>
          <a:xfrm>
            <a:off x="755649" y="936000"/>
            <a:ext cx="8445500" cy="393700"/>
          </a:xfrm>
          <a:prstGeom prst="rect">
            <a:avLst/>
          </a:prstGeom>
          <a:noFill/>
        </p:spPr>
        <p:txBody>
          <a:bodyPr wrap="square" lIns="36000" rIns="36000" rtlCol="0">
            <a:noAutofit/>
          </a:bodyPr>
          <a:lstStyle/>
          <a:p>
            <a:r>
              <a:rPr lang="ca-ES" sz="1600" dirty="0">
                <a:solidFill>
                  <a:schemeClr val="bg2">
                    <a:lumMod val="50000"/>
                  </a:schemeClr>
                </a:solidFill>
              </a:rPr>
              <a:t>3.2.8 </a:t>
            </a:r>
            <a:r>
              <a:rPr lang="ca-ES" sz="1600" dirty="0" smtClean="0">
                <a:solidFill>
                  <a:schemeClr val="bg2">
                    <a:lumMod val="50000"/>
                  </a:schemeClr>
                </a:solidFill>
              </a:rPr>
              <a:t>Preparar oferta del proveïdor (3/4)</a:t>
            </a:r>
            <a:endParaRPr lang="ca-ES" sz="1600" dirty="0">
              <a:solidFill>
                <a:schemeClr val="bg2">
                  <a:lumMod val="50000"/>
                </a:schemeClr>
              </a:solidFill>
            </a:endParaRPr>
          </a:p>
        </p:txBody>
      </p:sp>
      <p:sp>
        <p:nvSpPr>
          <p:cNvPr id="72" name="Isosceles Triangle 5"/>
          <p:cNvSpPr/>
          <p:nvPr/>
        </p:nvSpPr>
        <p:spPr bwMode="auto">
          <a:xfrm rot="5400000">
            <a:off x="6342595" y="26846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5" name="4 Imagen"/>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762" y="1676400"/>
            <a:ext cx="5510213" cy="1333500"/>
          </a:xfrm>
          <a:prstGeom prst="rect">
            <a:avLst/>
          </a:prstGeom>
        </p:spPr>
      </p:pic>
      <p:sp>
        <p:nvSpPr>
          <p:cNvPr id="63" name="Oval 62"/>
          <p:cNvSpPr/>
          <p:nvPr/>
        </p:nvSpPr>
        <p:spPr bwMode="auto">
          <a:xfrm>
            <a:off x="577849" y="212843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13</a:t>
            </a:r>
            <a:endParaRPr kumimoji="0" lang="ca-ES" sz="1600" i="0" u="none" strike="noStrike" cap="none" normalizeH="0" baseline="0" dirty="0" smtClean="0">
              <a:ln>
                <a:noFill/>
              </a:ln>
              <a:solidFill>
                <a:schemeClr val="bg1"/>
              </a:solidFill>
              <a:effectLst/>
              <a:latin typeface="Arial" charset="0"/>
            </a:endParaRPr>
          </a:p>
        </p:txBody>
      </p:sp>
      <p:sp>
        <p:nvSpPr>
          <p:cNvPr id="69" name="Oval 68"/>
          <p:cNvSpPr/>
          <p:nvPr/>
        </p:nvSpPr>
        <p:spPr bwMode="auto">
          <a:xfrm>
            <a:off x="5689158" y="292696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14</a:t>
            </a:r>
            <a:endParaRPr kumimoji="0" lang="ca-ES" sz="1600" i="0" u="none" strike="noStrike" cap="none" normalizeH="0" baseline="0" dirty="0" smtClean="0">
              <a:ln>
                <a:noFill/>
              </a:ln>
              <a:solidFill>
                <a:schemeClr val="bg1"/>
              </a:solidFill>
              <a:effectLst/>
              <a:latin typeface="Arial" charset="0"/>
            </a:endParaRPr>
          </a:p>
        </p:txBody>
      </p:sp>
      <p:pic>
        <p:nvPicPr>
          <p:cNvPr id="6" name="5 Imagen"/>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76800" y="2731686"/>
            <a:ext cx="735011" cy="634127"/>
          </a:xfrm>
          <a:prstGeom prst="rect">
            <a:avLst/>
          </a:prstGeom>
        </p:spPr>
      </p:pic>
      <p:sp>
        <p:nvSpPr>
          <p:cNvPr id="7" name="6 Rectángulo"/>
          <p:cNvSpPr/>
          <p:nvPr/>
        </p:nvSpPr>
        <p:spPr bwMode="auto">
          <a:xfrm>
            <a:off x="4876800" y="3140205"/>
            <a:ext cx="735011" cy="240622"/>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575511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2" name="Imagen 1"/>
          <p:cNvPicPr>
            <a:picLocks noChangeAspect="1"/>
          </p:cNvPicPr>
          <p:nvPr/>
        </p:nvPicPr>
        <p:blipFill>
          <a:blip r:embed="rId2"/>
          <a:stretch>
            <a:fillRect/>
          </a:stretch>
        </p:blipFill>
        <p:spPr>
          <a:xfrm>
            <a:off x="1184856" y="1254125"/>
            <a:ext cx="7264503" cy="5040778"/>
          </a:xfrm>
          <a:prstGeom prst="rect">
            <a:avLst/>
          </a:prstGeom>
        </p:spPr>
      </p:pic>
      <p:pic>
        <p:nvPicPr>
          <p:cNvPr id="3" name="Imagen 2"/>
          <p:cNvPicPr>
            <a:picLocks noChangeAspect="1"/>
          </p:cNvPicPr>
          <p:nvPr/>
        </p:nvPicPr>
        <p:blipFill>
          <a:blip r:embed="rId3"/>
          <a:stretch>
            <a:fillRect/>
          </a:stretch>
        </p:blipFill>
        <p:spPr>
          <a:xfrm>
            <a:off x="8474400" y="172800"/>
            <a:ext cx="938865" cy="658425"/>
          </a:xfrm>
          <a:prstGeom prst="rect">
            <a:avLst/>
          </a:prstGeom>
        </p:spPr>
      </p:pic>
    </p:spTree>
    <p:extLst>
      <p:ext uri="{BB962C8B-B14F-4D97-AF65-F5344CB8AC3E}">
        <p14:creationId xmlns:p14="http://schemas.microsoft.com/office/powerpoint/2010/main" val="1971225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6" name="TextBox 11"/>
          <p:cNvSpPr txBox="1"/>
          <p:nvPr/>
        </p:nvSpPr>
        <p:spPr>
          <a:xfrm>
            <a:off x="5902173" y="1792530"/>
            <a:ext cx="3335373" cy="1991373"/>
          </a:xfrm>
          <a:prstGeom prst="rect">
            <a:avLst/>
          </a:prstGeom>
          <a:noFill/>
          <a:ln>
            <a:solidFill>
              <a:schemeClr val="accent1"/>
            </a:solidFill>
          </a:ln>
        </p:spPr>
        <p:txBody>
          <a:bodyPr wrap="square" rtlCol="0" anchor="ctr">
            <a:noAutofit/>
          </a:bodyPr>
          <a:lstStyle/>
          <a:p>
            <a:r>
              <a:rPr lang="ca-ES" sz="1200" b="0" dirty="0"/>
              <a:t>En aquest punt el RS ha de fer una oferta formal, i per tant, el CTT </a:t>
            </a:r>
            <a:r>
              <a:rPr lang="ca-ES" sz="1200" b="0" dirty="0" err="1"/>
              <a:t>Ies</a:t>
            </a:r>
            <a:r>
              <a:rPr lang="ca-ES" sz="1200" b="0" dirty="0"/>
              <a:t> compromet a implementar la solució amb el temps, abast i cost de l’oferta. En casos de multi-proveïdor, el CTTI ha de realitzar una </a:t>
            </a:r>
            <a:r>
              <a:rPr lang="ca-ES" sz="1200" dirty="0"/>
              <a:t>única oferta a client</a:t>
            </a:r>
            <a:r>
              <a:rPr lang="ca-ES" sz="1200" dirty="0" smtClean="0"/>
              <a:t>.</a:t>
            </a:r>
            <a:endParaRPr lang="ca-ES" sz="1200" b="0" dirty="0" smtClean="0">
              <a:latin typeface="+mn-lt"/>
            </a:endParaRPr>
          </a:p>
          <a:p>
            <a:pPr marL="228600" indent="-228600">
              <a:buFont typeface="+mj-lt"/>
              <a:buAutoNum type="arabicPeriod"/>
            </a:pPr>
            <a:r>
              <a:rPr lang="ca-ES" sz="1200" b="0" dirty="0" smtClean="0">
                <a:latin typeface="+mn-lt"/>
              </a:rPr>
              <a:t>Un cop el proveïdor ha realitzat la proposta final apareix una </a:t>
            </a:r>
            <a:r>
              <a:rPr lang="ca-ES" sz="1200" b="0" dirty="0" err="1" smtClean="0">
                <a:latin typeface="+mn-lt"/>
              </a:rPr>
              <a:t>action</a:t>
            </a:r>
            <a:r>
              <a:rPr lang="ca-ES" sz="1200" b="0" dirty="0" smtClean="0">
                <a:latin typeface="+mn-lt"/>
              </a:rPr>
              <a:t> </a:t>
            </a:r>
            <a:r>
              <a:rPr lang="ca-ES" sz="1200" b="0" dirty="0" err="1" smtClean="0">
                <a:latin typeface="+mn-lt"/>
              </a:rPr>
              <a:t>item</a:t>
            </a:r>
            <a:r>
              <a:rPr lang="ca-ES" sz="1200" b="0" dirty="0" smtClean="0">
                <a:latin typeface="+mn-lt"/>
              </a:rPr>
              <a:t> a la idea que posa:</a:t>
            </a:r>
            <a:br>
              <a:rPr lang="ca-ES" sz="1200" b="0" dirty="0" smtClean="0">
                <a:latin typeface="+mn-lt"/>
              </a:rPr>
            </a:br>
            <a:r>
              <a:rPr lang="ca-ES" sz="1200" i="1" dirty="0" smtClean="0">
                <a:latin typeface="+mn-lt"/>
              </a:rPr>
              <a:t>Preparar proposta client</a:t>
            </a:r>
            <a:r>
              <a:rPr lang="ca-ES" sz="1200" b="0" dirty="0" smtClean="0">
                <a:latin typeface="+mn-lt"/>
              </a:rPr>
              <a:t> </a:t>
            </a:r>
          </a:p>
        </p:txBody>
      </p:sp>
      <p:sp>
        <p:nvSpPr>
          <p:cNvPr id="17" name="Isosceles Triangle 5"/>
          <p:cNvSpPr/>
          <p:nvPr/>
        </p:nvSpPr>
        <p:spPr bwMode="auto">
          <a:xfrm rot="5400000">
            <a:off x="5436278" y="2426360"/>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TextBox 11"/>
          <p:cNvSpPr txBox="1"/>
          <p:nvPr/>
        </p:nvSpPr>
        <p:spPr>
          <a:xfrm>
            <a:off x="5902173" y="3844836"/>
            <a:ext cx="3335373" cy="751220"/>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Accedir a la idea i anar a l’apartat </a:t>
            </a:r>
            <a:r>
              <a:rPr lang="ca-ES" sz="1200" b="0" i="1" dirty="0" err="1" smtClean="0">
                <a:latin typeface="+mn-lt"/>
              </a:rPr>
              <a:t>Properties</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Customer</a:t>
            </a:r>
            <a:r>
              <a:rPr lang="ca-ES" sz="1200" b="0" i="1" dirty="0" smtClean="0">
                <a:latin typeface="+mn-lt"/>
                <a:sym typeface="Wingdings" pitchFamily="2" charset="2"/>
              </a:rPr>
              <a:t> </a:t>
            </a:r>
            <a:r>
              <a:rPr lang="ca-ES" sz="1200" b="0" i="1" dirty="0" err="1" smtClean="0">
                <a:latin typeface="+mn-lt"/>
                <a:sym typeface="Wingdings" pitchFamily="2" charset="2"/>
              </a:rPr>
              <a:t>Proposals</a:t>
            </a:r>
            <a:endParaRPr lang="ca-ES" sz="1200" i="1" dirty="0" smtClean="0">
              <a:latin typeface="+mn-lt"/>
            </a:endParaRPr>
          </a:p>
        </p:txBody>
      </p:sp>
      <p:sp>
        <p:nvSpPr>
          <p:cNvPr id="26" name="Isosceles Triangle 5"/>
          <p:cNvSpPr/>
          <p:nvPr/>
        </p:nvSpPr>
        <p:spPr bwMode="auto">
          <a:xfrm rot="5400000">
            <a:off x="5436278" y="415172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4" name="Oval 23"/>
          <p:cNvSpPr/>
          <p:nvPr/>
        </p:nvSpPr>
        <p:spPr bwMode="auto">
          <a:xfrm>
            <a:off x="663574" y="34079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27" name="Oval 26"/>
          <p:cNvSpPr/>
          <p:nvPr/>
        </p:nvSpPr>
        <p:spPr bwMode="auto">
          <a:xfrm>
            <a:off x="663574" y="4605263"/>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3</a:t>
            </a:r>
          </a:p>
        </p:txBody>
      </p:sp>
      <p:sp>
        <p:nvSpPr>
          <p:cNvPr id="29" name="TextBox 11"/>
          <p:cNvSpPr txBox="1"/>
          <p:nvPr/>
        </p:nvSpPr>
        <p:spPr>
          <a:xfrm>
            <a:off x="5902173" y="4748455"/>
            <a:ext cx="3313218" cy="1237081"/>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rPr>
              <a:t>Un cop aquí, clicar a </a:t>
            </a:r>
            <a:r>
              <a:rPr lang="ca-ES" sz="1200" dirty="0" smtClean="0">
                <a:latin typeface="+mn-lt"/>
              </a:rPr>
              <a:t>New</a:t>
            </a:r>
            <a:endParaRPr lang="ca-ES" sz="1200" i="1" dirty="0" smtClean="0">
              <a:latin typeface="+mn-lt"/>
            </a:endParaRPr>
          </a:p>
        </p:txBody>
      </p:sp>
      <p:sp>
        <p:nvSpPr>
          <p:cNvPr id="30" name="Isosceles Triangle 5"/>
          <p:cNvSpPr/>
          <p:nvPr/>
        </p:nvSpPr>
        <p:spPr bwMode="auto">
          <a:xfrm rot="5400000">
            <a:off x="5371440" y="5143736"/>
            <a:ext cx="445659"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1012230" y="4721226"/>
            <a:ext cx="3597869" cy="1264311"/>
            <a:chOff x="1012230" y="4937126"/>
            <a:chExt cx="3597869" cy="1264311"/>
          </a:xfrm>
        </p:grpSpPr>
        <p:pic>
          <p:nvPicPr>
            <p:cNvPr id="41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2230" y="4937126"/>
              <a:ext cx="3597869" cy="1264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bwMode="auto">
            <a:xfrm>
              <a:off x="1524000" y="5926800"/>
              <a:ext cx="428566" cy="2746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2" name="Oval 3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6" name="Group 5"/>
          <p:cNvGrpSpPr/>
          <p:nvPr/>
        </p:nvGrpSpPr>
        <p:grpSpPr>
          <a:xfrm>
            <a:off x="1012230" y="1850837"/>
            <a:ext cx="4038600" cy="778978"/>
            <a:chOff x="3086100" y="1709739"/>
            <a:chExt cx="4038600" cy="778978"/>
          </a:xfrm>
        </p:grpSpPr>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86100" y="2274404"/>
              <a:ext cx="40386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86100" y="1709739"/>
              <a:ext cx="4038600" cy="5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Oval 22"/>
          <p:cNvSpPr/>
          <p:nvPr/>
        </p:nvSpPr>
        <p:spPr bwMode="auto">
          <a:xfrm>
            <a:off x="663574" y="16045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33"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 (1/5)</a:t>
            </a:r>
            <a:endParaRPr lang="ca-ES" sz="1600" dirty="0">
              <a:solidFill>
                <a:schemeClr val="bg2">
                  <a:lumMod val="50000"/>
                </a:schemeClr>
              </a:solidFill>
            </a:endParaRPr>
          </a:p>
        </p:txBody>
      </p:sp>
      <p:pic>
        <p:nvPicPr>
          <p:cNvPr id="2" name="1 Imagen"/>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40595" y="3021436"/>
            <a:ext cx="2766060" cy="1313879"/>
          </a:xfrm>
          <a:prstGeom prst="rect">
            <a:avLst/>
          </a:prstGeom>
        </p:spPr>
      </p:pic>
    </p:spTree>
    <p:extLst>
      <p:ext uri="{BB962C8B-B14F-4D97-AF65-F5344CB8AC3E}">
        <p14:creationId xmlns:p14="http://schemas.microsoft.com/office/powerpoint/2010/main" val="17763517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275" y="1259238"/>
            <a:ext cx="6173407" cy="2624570"/>
          </a:xfrm>
          <a:prstGeom prst="rect">
            <a:avLst/>
          </a:prstGeom>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2" name="Oval 3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3"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 (2/5)</a:t>
            </a:r>
            <a:endParaRPr lang="ca-ES" sz="1600" dirty="0">
              <a:solidFill>
                <a:schemeClr val="bg2">
                  <a:lumMod val="50000"/>
                </a:schemeClr>
              </a:solidFill>
            </a:endParaRPr>
          </a:p>
        </p:txBody>
      </p:sp>
      <p:sp>
        <p:nvSpPr>
          <p:cNvPr id="34" name="TextBox 11"/>
          <p:cNvSpPr txBox="1"/>
          <p:nvPr/>
        </p:nvSpPr>
        <p:spPr>
          <a:xfrm>
            <a:off x="1852998" y="4000500"/>
            <a:ext cx="4224530" cy="2286000"/>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latin typeface="+mn-lt"/>
              </a:rPr>
              <a:t>Indicar un nom (per exemple: </a:t>
            </a:r>
            <a:r>
              <a:rPr lang="ca-ES" sz="1200" b="0" i="1" dirty="0" smtClean="0">
                <a:latin typeface="+mn-lt"/>
              </a:rPr>
              <a:t>Proposta client</a:t>
            </a:r>
            <a:r>
              <a:rPr lang="ca-ES" sz="1200" b="0" dirty="0" smtClean="0">
                <a:latin typeface="+mn-lt"/>
              </a:rPr>
              <a:t>)</a:t>
            </a:r>
          </a:p>
          <a:p>
            <a:pPr marL="228600" indent="-228600">
              <a:buFont typeface="+mj-lt"/>
              <a:buAutoNum type="arabicPeriod" startAt="4"/>
            </a:pPr>
            <a:r>
              <a:rPr lang="ca-ES" sz="1200" b="0" dirty="0" smtClean="0">
                <a:latin typeface="+mn-lt"/>
              </a:rPr>
              <a:t>Indicar tota la informació de la valoració (punts g-j)</a:t>
            </a:r>
          </a:p>
          <a:p>
            <a:pPr marL="228600" indent="-228600">
              <a:buFont typeface="+mj-lt"/>
              <a:buAutoNum type="arabicPeriod" startAt="4"/>
            </a:pPr>
            <a:r>
              <a:rPr lang="ca-ES" sz="1200" b="0" dirty="0" smtClean="0"/>
              <a:t>Adjuntar la documentació de la proposta al client</a:t>
            </a:r>
            <a:endParaRPr lang="ca-ES" sz="1200" b="0" dirty="0"/>
          </a:p>
          <a:p>
            <a:pPr marL="228600" indent="-228600">
              <a:buFont typeface="+mj-lt"/>
              <a:buAutoNum type="arabicPeriod" startAt="4"/>
            </a:pPr>
            <a:r>
              <a:rPr lang="ca-ES" sz="1200" b="0" dirty="0" smtClean="0">
                <a:latin typeface="+mn-lt"/>
              </a:rPr>
              <a:t>Clicar </a:t>
            </a:r>
            <a:r>
              <a:rPr lang="ca-ES" sz="1200" i="1"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dirty="0" smtClean="0">
                <a:latin typeface="+mn-lt"/>
              </a:rPr>
              <a:t> </a:t>
            </a:r>
            <a:r>
              <a:rPr lang="ca-ES" sz="1200" b="0" dirty="0" smtClean="0">
                <a:latin typeface="+mn-lt"/>
              </a:rPr>
              <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El client només veurà les propostes realitzades pel responsable de solucions, no pel proveïdor</a:t>
            </a:r>
            <a:endParaRPr lang="ca-ES" sz="1200" dirty="0" smtClean="0">
              <a:solidFill>
                <a:srgbClr val="FF0000"/>
              </a:solidFill>
              <a:latin typeface="+mn-lt"/>
            </a:endParaRPr>
          </a:p>
        </p:txBody>
      </p:sp>
      <p:sp>
        <p:nvSpPr>
          <p:cNvPr id="35" name="Isosceles Triangle 5"/>
          <p:cNvSpPr/>
          <p:nvPr/>
        </p:nvSpPr>
        <p:spPr bwMode="auto">
          <a:xfrm rot="10800000">
            <a:off x="3784463" y="379786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6" name="TextBox 11"/>
          <p:cNvSpPr txBox="1"/>
          <p:nvPr/>
        </p:nvSpPr>
        <p:spPr>
          <a:xfrm>
            <a:off x="7102118" y="1547946"/>
            <a:ext cx="2494001" cy="4223462"/>
          </a:xfrm>
          <a:prstGeom prst="rect">
            <a:avLst/>
          </a:prstGeom>
          <a:noFill/>
          <a:ln>
            <a:solidFill>
              <a:schemeClr val="accent1"/>
            </a:solidFill>
          </a:ln>
        </p:spPr>
        <p:txBody>
          <a:bodyPr wrap="square" rtlCol="0" anchor="ctr">
            <a:noAutofit/>
          </a:bodyPr>
          <a:lstStyle/>
          <a:p>
            <a:pPr algn="just"/>
            <a:r>
              <a:rPr lang="ca-ES" sz="1200" b="0" dirty="0" smtClean="0">
                <a:latin typeface="+mn-lt"/>
              </a:rPr>
              <a:t>Apareixen  els següents camps:</a:t>
            </a:r>
          </a:p>
          <a:p>
            <a:pPr marL="228600" indent="-228600" algn="just">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títol</a:t>
            </a:r>
          </a:p>
          <a:p>
            <a:pPr marL="228600" indent="-228600" algn="just">
              <a:buFont typeface="+mj-lt"/>
              <a:buAutoNum type="alphaLcParenR"/>
            </a:pPr>
            <a:r>
              <a:rPr lang="ca-ES" sz="1200" b="0" dirty="0" err="1" smtClean="0">
                <a:latin typeface="+mn-lt"/>
              </a:rPr>
              <a:t>Objective</a:t>
            </a:r>
            <a:r>
              <a:rPr lang="ca-ES" sz="1200" b="0" dirty="0" smtClean="0">
                <a:latin typeface="+mn-lt"/>
              </a:rPr>
              <a:t>: objectiu</a:t>
            </a:r>
          </a:p>
          <a:p>
            <a:pPr marL="228600" indent="-228600" algn="just">
              <a:buFont typeface="+mj-lt"/>
              <a:buAutoNum type="alphaLcParenR"/>
            </a:pPr>
            <a:r>
              <a:rPr lang="ca-ES" sz="1200" b="0" i="1" dirty="0" err="1" smtClean="0">
                <a:latin typeface="+mn-lt"/>
              </a:rPr>
              <a:t>Supplier</a:t>
            </a:r>
            <a:r>
              <a:rPr lang="ca-ES" sz="1200" b="0" dirty="0" smtClean="0">
                <a:latin typeface="+mn-lt"/>
              </a:rPr>
              <a:t>: proveïdor</a:t>
            </a:r>
          </a:p>
          <a:p>
            <a:pPr marL="228600" indent="-228600" algn="just">
              <a:buFont typeface="+mj-lt"/>
              <a:buAutoNum type="alphaLcParenR"/>
            </a:pPr>
            <a:r>
              <a:rPr lang="ca-ES" sz="1200" b="0" i="1" dirty="0" err="1" smtClean="0">
                <a:latin typeface="+mn-lt"/>
              </a:rPr>
              <a:t>Documentation</a:t>
            </a:r>
            <a:r>
              <a:rPr lang="ca-ES" sz="1200" b="0" dirty="0" smtClean="0">
                <a:latin typeface="+mn-lt"/>
              </a:rPr>
              <a:t>: annexar  documents</a:t>
            </a:r>
          </a:p>
          <a:p>
            <a:pPr marL="228600" indent="-228600" algn="just">
              <a:buFont typeface="+mj-lt"/>
              <a:buAutoNum type="alphaLcParenR"/>
            </a:pPr>
            <a:r>
              <a:rPr lang="ca-ES" sz="1200" b="0" i="1" dirty="0" err="1" smtClean="0">
                <a:latin typeface="+mn-lt"/>
              </a:rPr>
              <a:t>Active</a:t>
            </a:r>
            <a:r>
              <a:rPr lang="ca-ES" sz="1200" b="0" dirty="0" smtClean="0">
                <a:latin typeface="+mn-lt"/>
              </a:rPr>
              <a:t>: actiu si és la valoració en vigor.</a:t>
            </a:r>
          </a:p>
          <a:p>
            <a:pPr marL="228600" indent="-228600" algn="just">
              <a:buFont typeface="+mj-lt"/>
              <a:buAutoNum type="alphaLcParenR"/>
            </a:pPr>
            <a:r>
              <a:rPr lang="ca-ES" sz="1200" b="0" i="1" dirty="0" smtClean="0">
                <a:latin typeface="+mn-lt"/>
              </a:rPr>
              <a:t>Cost</a:t>
            </a:r>
            <a:r>
              <a:rPr lang="ca-ES" sz="1200" b="0" dirty="0" smtClean="0">
                <a:latin typeface="+mn-lt"/>
              </a:rPr>
              <a:t>: import incloent IVA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Effort</a:t>
            </a:r>
            <a:r>
              <a:rPr lang="ca-ES" sz="1200" b="0" dirty="0" smtClean="0">
                <a:latin typeface="+mn-lt"/>
              </a:rPr>
              <a:t>: esforç</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start</a:t>
            </a:r>
            <a:r>
              <a:rPr lang="ca-ES" sz="1200" b="0" i="1" dirty="0" smtClean="0">
                <a:latin typeface="+mn-lt"/>
              </a:rPr>
              <a:t> </a:t>
            </a:r>
            <a:r>
              <a:rPr lang="ca-ES" sz="1200" b="0" i="1" dirty="0" err="1" smtClean="0">
                <a:latin typeface="+mn-lt"/>
              </a:rPr>
              <a:t>date</a:t>
            </a:r>
            <a:r>
              <a:rPr lang="ca-ES" sz="1200" b="0" dirty="0" smtClean="0">
                <a:latin typeface="+mn-lt"/>
              </a:rPr>
              <a:t>: data inici (segons oferta)</a:t>
            </a:r>
          </a:p>
          <a:p>
            <a:pPr marL="228600" indent="-228600" algn="just">
              <a:buFont typeface="+mj-lt"/>
              <a:buAutoNum type="alphaLcParenR"/>
            </a:pPr>
            <a:r>
              <a:rPr lang="ca-ES" sz="1200" b="0" i="1" dirty="0" err="1" smtClean="0">
                <a:latin typeface="+mn-lt"/>
              </a:rPr>
              <a:t>Proposal</a:t>
            </a:r>
            <a:r>
              <a:rPr lang="ca-ES" sz="1200" b="0" i="1" dirty="0" smtClean="0">
                <a:latin typeface="+mn-lt"/>
              </a:rPr>
              <a:t> </a:t>
            </a:r>
            <a:r>
              <a:rPr lang="ca-ES" sz="1200" b="0" i="1" dirty="0" err="1" smtClean="0">
                <a:latin typeface="+mn-lt"/>
              </a:rPr>
              <a:t>finish</a:t>
            </a:r>
            <a:r>
              <a:rPr lang="ca-ES" sz="1200" b="0" i="1" dirty="0" smtClean="0">
                <a:latin typeface="+mn-lt"/>
              </a:rPr>
              <a:t> </a:t>
            </a:r>
            <a:r>
              <a:rPr lang="ca-ES" sz="1200" b="0" i="1" dirty="0" err="1" smtClean="0">
                <a:latin typeface="+mn-lt"/>
              </a:rPr>
              <a:t>date</a:t>
            </a:r>
            <a:r>
              <a:rPr lang="ca-ES" sz="1200" b="0" dirty="0" smtClean="0">
                <a:latin typeface="+mn-lt"/>
              </a:rPr>
              <a:t>: </a:t>
            </a:r>
            <a:r>
              <a:rPr lang="ca-ES" sz="1200" b="0" dirty="0"/>
              <a:t>data inici (segons oferta</a:t>
            </a:r>
            <a:r>
              <a:rPr lang="ca-ES" sz="1200" b="0" dirty="0" smtClean="0"/>
              <a:t>)</a:t>
            </a:r>
            <a:endParaRPr lang="ca-ES" sz="1200" b="0" dirty="0" smtClean="0">
              <a:latin typeface="+mn-lt"/>
            </a:endParaRPr>
          </a:p>
        </p:txBody>
      </p:sp>
      <p:sp>
        <p:nvSpPr>
          <p:cNvPr id="37" name="Isosceles Triangle 5"/>
          <p:cNvSpPr/>
          <p:nvPr/>
        </p:nvSpPr>
        <p:spPr bwMode="auto">
          <a:xfrm rot="5400000">
            <a:off x="6799795" y="29927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9" name="Rectangle 38"/>
          <p:cNvSpPr/>
          <p:nvPr/>
        </p:nvSpPr>
        <p:spPr bwMode="auto">
          <a:xfrm>
            <a:off x="1206400" y="3543489"/>
            <a:ext cx="989199"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0" name="Oval 39"/>
          <p:cNvSpPr/>
          <p:nvPr/>
        </p:nvSpPr>
        <p:spPr bwMode="auto">
          <a:xfrm>
            <a:off x="3661927" y="322045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6</a:t>
            </a:r>
            <a:endParaRPr kumimoji="0" lang="ca-ES" sz="1600" i="0" u="none" strike="noStrike" cap="none" normalizeH="0" baseline="0" dirty="0" smtClean="0">
              <a:ln>
                <a:noFill/>
              </a:ln>
              <a:solidFill>
                <a:schemeClr val="bg1"/>
              </a:solidFill>
              <a:effectLst/>
              <a:latin typeface="Arial" charset="0"/>
            </a:endParaRPr>
          </a:p>
        </p:txBody>
      </p:sp>
      <p:sp>
        <p:nvSpPr>
          <p:cNvPr id="42" name="Oval 41"/>
          <p:cNvSpPr/>
          <p:nvPr/>
        </p:nvSpPr>
        <p:spPr bwMode="auto">
          <a:xfrm>
            <a:off x="777017" y="2211280"/>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b</a:t>
            </a:r>
            <a:endParaRPr kumimoji="0" lang="ca-ES" sz="1400" i="0" u="none" strike="noStrike" cap="none" normalizeH="0" baseline="0" dirty="0" smtClean="0">
              <a:ln>
                <a:noFill/>
              </a:ln>
              <a:solidFill>
                <a:schemeClr val="bg1"/>
              </a:solidFill>
              <a:effectLst/>
            </a:endParaRPr>
          </a:p>
        </p:txBody>
      </p:sp>
      <p:sp>
        <p:nvSpPr>
          <p:cNvPr id="43" name="Oval 42"/>
          <p:cNvSpPr/>
          <p:nvPr/>
        </p:nvSpPr>
        <p:spPr bwMode="auto">
          <a:xfrm>
            <a:off x="824517" y="2972860"/>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c</a:t>
            </a:r>
            <a:endParaRPr kumimoji="0" lang="ca-ES" sz="1400" i="0" u="none" strike="noStrike" cap="none" normalizeH="0" baseline="0" dirty="0" smtClean="0">
              <a:ln>
                <a:noFill/>
              </a:ln>
              <a:solidFill>
                <a:schemeClr val="bg1"/>
              </a:solidFill>
              <a:effectLst/>
            </a:endParaRPr>
          </a:p>
        </p:txBody>
      </p:sp>
      <p:sp>
        <p:nvSpPr>
          <p:cNvPr id="44" name="Oval 43"/>
          <p:cNvSpPr/>
          <p:nvPr/>
        </p:nvSpPr>
        <p:spPr bwMode="auto">
          <a:xfrm>
            <a:off x="549826" y="3232084"/>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d</a:t>
            </a:r>
            <a:endParaRPr kumimoji="0" lang="ca-ES" sz="1400" i="0" u="none" strike="noStrike" cap="none" normalizeH="0" baseline="0" dirty="0" smtClean="0">
              <a:ln>
                <a:noFill/>
              </a:ln>
              <a:solidFill>
                <a:schemeClr val="bg1"/>
              </a:solidFill>
              <a:effectLst/>
            </a:endParaRPr>
          </a:p>
        </p:txBody>
      </p:sp>
      <p:sp>
        <p:nvSpPr>
          <p:cNvPr id="45" name="Oval 44"/>
          <p:cNvSpPr/>
          <p:nvPr/>
        </p:nvSpPr>
        <p:spPr bwMode="auto">
          <a:xfrm>
            <a:off x="5055982" y="1820432"/>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e</a:t>
            </a:r>
            <a:endParaRPr kumimoji="0" lang="ca-ES" sz="1400" i="0" u="none" strike="noStrike" cap="none" normalizeH="0" baseline="0" dirty="0" smtClean="0">
              <a:ln>
                <a:noFill/>
              </a:ln>
              <a:solidFill>
                <a:schemeClr val="bg1"/>
              </a:solidFill>
              <a:effectLst/>
            </a:endParaRPr>
          </a:p>
        </p:txBody>
      </p:sp>
      <p:sp>
        <p:nvSpPr>
          <p:cNvPr id="46" name="Oval 45"/>
          <p:cNvSpPr/>
          <p:nvPr/>
        </p:nvSpPr>
        <p:spPr bwMode="auto">
          <a:xfrm>
            <a:off x="4027979" y="1975806"/>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f</a:t>
            </a:r>
            <a:endParaRPr kumimoji="0" lang="ca-ES" sz="1400" i="0" u="none" strike="noStrike" cap="none" normalizeH="0" baseline="0" dirty="0" smtClean="0">
              <a:ln>
                <a:noFill/>
              </a:ln>
              <a:solidFill>
                <a:schemeClr val="bg1"/>
              </a:solidFill>
              <a:effectLst/>
            </a:endParaRPr>
          </a:p>
        </p:txBody>
      </p:sp>
      <p:sp>
        <p:nvSpPr>
          <p:cNvPr id="47" name="Oval 46"/>
          <p:cNvSpPr/>
          <p:nvPr/>
        </p:nvSpPr>
        <p:spPr bwMode="auto">
          <a:xfrm>
            <a:off x="5651505" y="2277909"/>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g</a:t>
            </a:r>
            <a:endParaRPr kumimoji="0" lang="ca-ES" sz="1400" i="0" u="none" strike="noStrike" cap="none" normalizeH="0" baseline="0" dirty="0" smtClean="0">
              <a:ln>
                <a:noFill/>
              </a:ln>
              <a:solidFill>
                <a:schemeClr val="bg1"/>
              </a:solidFill>
              <a:effectLst/>
            </a:endParaRPr>
          </a:p>
        </p:txBody>
      </p:sp>
      <p:sp>
        <p:nvSpPr>
          <p:cNvPr id="48" name="Oval 47"/>
          <p:cNvSpPr/>
          <p:nvPr/>
        </p:nvSpPr>
        <p:spPr bwMode="auto">
          <a:xfrm>
            <a:off x="5666584" y="2526490"/>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h</a:t>
            </a:r>
            <a:endParaRPr kumimoji="0" lang="ca-ES" sz="1400" i="0" u="none" strike="noStrike" cap="none" normalizeH="0" baseline="0" dirty="0" smtClean="0">
              <a:ln>
                <a:noFill/>
              </a:ln>
              <a:solidFill>
                <a:schemeClr val="bg1"/>
              </a:solidFill>
              <a:effectLst/>
            </a:endParaRPr>
          </a:p>
        </p:txBody>
      </p:sp>
      <p:sp>
        <p:nvSpPr>
          <p:cNvPr id="49" name="Oval 48"/>
          <p:cNvSpPr/>
          <p:nvPr/>
        </p:nvSpPr>
        <p:spPr bwMode="auto">
          <a:xfrm>
            <a:off x="5674399" y="2794948"/>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smtClean="0">
                <a:solidFill>
                  <a:schemeClr val="bg1"/>
                </a:solidFill>
              </a:rPr>
              <a:t>i</a:t>
            </a:r>
            <a:endParaRPr kumimoji="0" lang="ca-ES" sz="1400" i="0" u="none" strike="noStrike" cap="none" normalizeH="0" baseline="0" dirty="0" smtClean="0">
              <a:ln>
                <a:noFill/>
              </a:ln>
              <a:solidFill>
                <a:schemeClr val="bg1"/>
              </a:solidFill>
              <a:effectLst/>
            </a:endParaRPr>
          </a:p>
        </p:txBody>
      </p:sp>
      <p:sp>
        <p:nvSpPr>
          <p:cNvPr id="52" name="Oval 51"/>
          <p:cNvSpPr/>
          <p:nvPr/>
        </p:nvSpPr>
        <p:spPr bwMode="auto">
          <a:xfrm>
            <a:off x="809686" y="2021723"/>
            <a:ext cx="186744" cy="187974"/>
          </a:xfrm>
          <a:prstGeom prst="ellipse">
            <a:avLst/>
          </a:prstGeom>
          <a:solidFill>
            <a:schemeClr val="bg1">
              <a:lumMod val="65000"/>
            </a:schemeClr>
          </a:solidFill>
          <a:ln w="12700">
            <a:noFill/>
          </a:ln>
          <a:effectLst/>
          <a:extLst/>
        </p:spPr>
        <p:txBody>
          <a:bodyPr vert="horz" wrap="square" lIns="91440" tIns="0" rIns="9144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400" dirty="0">
                <a:solidFill>
                  <a:schemeClr val="bg1"/>
                </a:solidFill>
              </a:rPr>
              <a:t>a</a:t>
            </a:r>
            <a:endParaRPr kumimoji="0" lang="ca-ES" sz="1400" i="0" u="none" strike="noStrike" cap="none" normalizeH="0" baseline="0" dirty="0" smtClean="0">
              <a:ln>
                <a:noFill/>
              </a:ln>
              <a:solidFill>
                <a:schemeClr val="bg1"/>
              </a:solidFill>
              <a:effectLst/>
            </a:endParaRPr>
          </a:p>
        </p:txBody>
      </p:sp>
      <p:sp>
        <p:nvSpPr>
          <p:cNvPr id="54" name="Oval 53"/>
          <p:cNvSpPr/>
          <p:nvPr/>
        </p:nvSpPr>
        <p:spPr bwMode="auto">
          <a:xfrm>
            <a:off x="6216275" y="2509114"/>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cxnSp>
        <p:nvCxnSpPr>
          <p:cNvPr id="55" name="Straight Arrow Connector 9"/>
          <p:cNvCxnSpPr/>
          <p:nvPr/>
        </p:nvCxnSpPr>
        <p:spPr bwMode="auto">
          <a:xfrm flipH="1">
            <a:off x="2195600" y="1881455"/>
            <a:ext cx="573185" cy="189132"/>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Oval 55"/>
          <p:cNvSpPr/>
          <p:nvPr/>
        </p:nvSpPr>
        <p:spPr bwMode="auto">
          <a:xfrm>
            <a:off x="2768785" y="1531472"/>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58" name="Left Brace 57"/>
          <p:cNvSpPr/>
          <p:nvPr/>
        </p:nvSpPr>
        <p:spPr bwMode="auto">
          <a:xfrm rot="10800000">
            <a:off x="5905222" y="2266434"/>
            <a:ext cx="311053" cy="727365"/>
          </a:xfrm>
          <a:prstGeom prst="leftBrace">
            <a:avLst>
              <a:gd name="adj1" fmla="val 35893"/>
              <a:gd name="adj2" fmla="val 41248"/>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ca-ES"/>
          </a:p>
        </p:txBody>
      </p:sp>
      <p:sp>
        <p:nvSpPr>
          <p:cNvPr id="59" name="Oval 58"/>
          <p:cNvSpPr/>
          <p:nvPr/>
        </p:nvSpPr>
        <p:spPr bwMode="auto">
          <a:xfrm>
            <a:off x="1107389" y="3723636"/>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7</a:t>
            </a:r>
            <a:endParaRPr kumimoji="0" lang="ca-ES" sz="1600" i="0" u="none" strike="noStrike" cap="none" normalizeH="0" baseline="0" dirty="0" smtClean="0">
              <a:ln>
                <a:noFill/>
              </a:ln>
              <a:solidFill>
                <a:schemeClr val="bg1"/>
              </a:solidFill>
              <a:effectLst/>
              <a:latin typeface="Arial" charset="0"/>
            </a:endParaRPr>
          </a:p>
        </p:txBody>
      </p:sp>
    </p:spTree>
    <p:extLst>
      <p:ext uri="{BB962C8B-B14F-4D97-AF65-F5344CB8AC3E}">
        <p14:creationId xmlns:p14="http://schemas.microsoft.com/office/powerpoint/2010/main" val="37298230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1415" y="4405246"/>
            <a:ext cx="5959337" cy="8627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2" name="Oval 3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3"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 (3/5)</a:t>
            </a:r>
            <a:endParaRPr lang="ca-ES" sz="1600" dirty="0">
              <a:solidFill>
                <a:schemeClr val="bg2">
                  <a:lumMod val="50000"/>
                </a:schemeClr>
              </a:solidFill>
            </a:endParaRPr>
          </a:p>
        </p:txBody>
      </p:sp>
      <p:sp>
        <p:nvSpPr>
          <p:cNvPr id="26" name="Isosceles Triangle 5"/>
          <p:cNvSpPr/>
          <p:nvPr/>
        </p:nvSpPr>
        <p:spPr bwMode="auto">
          <a:xfrm rot="5400000">
            <a:off x="6437062" y="352399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11"/>
          <p:cNvSpPr txBox="1"/>
          <p:nvPr/>
        </p:nvSpPr>
        <p:spPr>
          <a:xfrm>
            <a:off x="6807200" y="1701800"/>
            <a:ext cx="2553774" cy="3797300"/>
          </a:xfrm>
          <a:prstGeom prst="rect">
            <a:avLst/>
          </a:prstGeom>
          <a:noFill/>
          <a:ln>
            <a:solidFill>
              <a:schemeClr val="accent1"/>
            </a:solidFill>
          </a:ln>
        </p:spPr>
        <p:txBody>
          <a:bodyPr wrap="square" rtlCol="0" anchor="ctr">
            <a:noAutofit/>
          </a:bodyPr>
          <a:lstStyle/>
          <a:p>
            <a:pPr marL="228600" indent="-228600">
              <a:buFont typeface="+mj-lt"/>
              <a:buAutoNum type="arabicPeriod" startAt="9"/>
            </a:pPr>
            <a:r>
              <a:rPr lang="ca-ES" sz="1200" b="0" dirty="0" smtClean="0">
                <a:latin typeface="+mn-lt"/>
              </a:rPr>
              <a:t> En aquest punt el RS ha de revisar l’estimació inicial a </a:t>
            </a:r>
            <a:r>
              <a:rPr lang="ca-ES" sz="1200" dirty="0" err="1" smtClean="0">
                <a:latin typeface="+mn-lt"/>
              </a:rPr>
              <a:t>Proposals</a:t>
            </a:r>
            <a:r>
              <a:rPr lang="ca-ES" sz="1200" b="0" dirty="0" smtClean="0">
                <a:latin typeface="+mn-lt"/>
              </a:rPr>
              <a:t> i actualitzar els camps de </a:t>
            </a:r>
            <a:r>
              <a:rPr lang="ca-ES" sz="1200" dirty="0" err="1" smtClean="0">
                <a:latin typeface="+mn-lt"/>
              </a:rPr>
              <a:t>Portfolio</a:t>
            </a:r>
            <a:r>
              <a:rPr lang="ca-ES" sz="1200" dirty="0" smtClean="0">
                <a:latin typeface="+mn-lt"/>
              </a:rPr>
              <a:t> Management </a:t>
            </a:r>
            <a:r>
              <a:rPr lang="ca-ES" sz="1200" b="0" dirty="0" smtClean="0">
                <a:latin typeface="+mn-lt"/>
              </a:rPr>
              <a:t>de </a:t>
            </a:r>
            <a:r>
              <a:rPr lang="ca-ES" sz="1200" dirty="0" smtClean="0">
                <a:latin typeface="+mn-lt"/>
              </a:rPr>
              <a:t>Capital Cost, </a:t>
            </a:r>
            <a:r>
              <a:rPr lang="ca-ES" sz="1200" dirty="0" err="1" smtClean="0">
                <a:latin typeface="+mn-lt"/>
              </a:rPr>
              <a:t>Effort</a:t>
            </a:r>
            <a:r>
              <a:rPr lang="ca-ES" sz="1200" dirty="0" smtClean="0">
                <a:latin typeface="+mn-lt"/>
              </a:rPr>
              <a:t> i </a:t>
            </a:r>
            <a:r>
              <a:rPr lang="ca-ES" sz="1200" dirty="0" err="1" smtClean="0">
                <a:latin typeface="+mn-lt"/>
              </a:rPr>
              <a:t>Planned</a:t>
            </a:r>
            <a:r>
              <a:rPr lang="ca-ES" sz="1200" dirty="0" smtClean="0">
                <a:latin typeface="+mn-lt"/>
              </a:rPr>
              <a:t> Cost </a:t>
            </a:r>
            <a:r>
              <a:rPr lang="ca-ES" sz="1200" dirty="0" err="1" smtClean="0">
                <a:latin typeface="+mn-lt"/>
              </a:rPr>
              <a:t>Start</a:t>
            </a:r>
            <a:r>
              <a:rPr lang="ca-ES" sz="1200" dirty="0" smtClean="0">
                <a:latin typeface="+mn-lt"/>
              </a:rPr>
              <a:t>/</a:t>
            </a:r>
            <a:r>
              <a:rPr lang="ca-ES" sz="1200" dirty="0" err="1" smtClean="0">
                <a:latin typeface="+mn-lt"/>
              </a:rPr>
              <a:t>Finish</a:t>
            </a:r>
            <a:r>
              <a:rPr lang="ca-ES" sz="1200" b="0" dirty="0" smtClean="0">
                <a:latin typeface="+mn-lt"/>
              </a:rPr>
              <a:t> segons l’estimació inicial.</a:t>
            </a:r>
          </a:p>
        </p:txBody>
      </p:sp>
      <p:pic>
        <p:nvPicPr>
          <p:cNvPr id="3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416" y="3255975"/>
            <a:ext cx="1887800" cy="1102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4" name="Straight Arrow Connector 33"/>
          <p:cNvCxnSpPr/>
          <p:nvPr/>
        </p:nvCxnSpPr>
        <p:spPr bwMode="auto">
          <a:xfrm flipH="1">
            <a:off x="1981200" y="2929325"/>
            <a:ext cx="1455420" cy="217607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p:nvPr/>
        </p:nvCxnSpPr>
        <p:spPr bwMode="auto">
          <a:xfrm flipH="1">
            <a:off x="1981200" y="2929325"/>
            <a:ext cx="1882140" cy="1988044"/>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p:cNvCxnSpPr/>
          <p:nvPr/>
        </p:nvCxnSpPr>
        <p:spPr bwMode="auto">
          <a:xfrm>
            <a:off x="4602480" y="2978840"/>
            <a:ext cx="1377607" cy="1938529"/>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a:off x="5524500" y="2929325"/>
            <a:ext cx="899160" cy="2176075"/>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416" y="1502956"/>
            <a:ext cx="1892963" cy="11237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9" name="Oval 38"/>
          <p:cNvSpPr/>
          <p:nvPr/>
        </p:nvSpPr>
        <p:spPr bwMode="auto">
          <a:xfrm>
            <a:off x="332676" y="1392709"/>
            <a:ext cx="373487" cy="375947"/>
          </a:xfrm>
          <a:prstGeom prst="ellipse">
            <a:avLst/>
          </a:prstGeom>
          <a:solidFill>
            <a:schemeClr val="bg1">
              <a:lumMod val="65000"/>
            </a:schemeClr>
          </a:solidFill>
          <a:ln w="12700">
            <a:noFill/>
          </a:ln>
          <a:effectLst/>
          <a:extLst/>
        </p:spPr>
        <p:txBody>
          <a:bodyPr vert="horz" wrap="square" lIns="0" tIns="45720" rIns="0" bIns="45720" numCol="1" rtlCol="0" anchor="ctr" anchorCtr="0" compatLnSpc="1">
            <a:prstTxWarp prst="textNoShape">
              <a:avLst/>
            </a:prstTxWarp>
          </a:bodyPr>
          <a:lstStyle/>
          <a:p>
            <a:pPr algn="ctr"/>
            <a:r>
              <a:rPr lang="ca-ES" sz="1600" dirty="0" smtClean="0">
                <a:solidFill>
                  <a:schemeClr val="bg1"/>
                </a:solidFill>
              </a:rPr>
              <a:t>9</a:t>
            </a:r>
            <a:endParaRPr lang="ca-ES" sz="1600" dirty="0">
              <a:solidFill>
                <a:schemeClr val="bg1"/>
              </a:solidFill>
            </a:endParaRPr>
          </a:p>
        </p:txBody>
      </p:sp>
      <p:grpSp>
        <p:nvGrpSpPr>
          <p:cNvPr id="14" name="Group 13"/>
          <p:cNvGrpSpPr/>
          <p:nvPr/>
        </p:nvGrpSpPr>
        <p:grpSpPr>
          <a:xfrm>
            <a:off x="581415" y="2697612"/>
            <a:ext cx="5959338" cy="262325"/>
            <a:chOff x="581415" y="2697612"/>
            <a:chExt cx="5959338" cy="262325"/>
          </a:xfrm>
        </p:grpSpPr>
        <p:pic>
          <p:nvPicPr>
            <p:cNvPr id="2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1415" y="2815869"/>
              <a:ext cx="5959337" cy="14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81416" y="2697612"/>
              <a:ext cx="5959337" cy="12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892257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77</a:t>
            </a:fld>
            <a:endParaRPr lang="ca-ES" noProof="0"/>
          </a:p>
        </p:txBody>
      </p:sp>
      <p:grpSp>
        <p:nvGrpSpPr>
          <p:cNvPr id="6" name="Group 974"/>
          <p:cNvGrpSpPr/>
          <p:nvPr/>
        </p:nvGrpSpPr>
        <p:grpSpPr>
          <a:xfrm>
            <a:off x="9016007" y="1052222"/>
            <a:ext cx="370285" cy="357626"/>
            <a:chOff x="6739212" y="4562603"/>
            <a:chExt cx="240641" cy="232414"/>
          </a:xfrm>
          <a:solidFill>
            <a:schemeClr val="tx1"/>
          </a:solidFill>
        </p:grpSpPr>
        <p:sp>
          <p:nvSpPr>
            <p:cNvPr id="7"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8"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9"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10"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1" name="Oval 3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2"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 (4/5)</a:t>
            </a:r>
            <a:endParaRPr lang="ca-ES" sz="1600" dirty="0">
              <a:solidFill>
                <a:schemeClr val="bg2">
                  <a:lumMod val="50000"/>
                </a:schemeClr>
              </a:solidFill>
            </a:endParaRPr>
          </a:p>
        </p:txBody>
      </p:sp>
      <p:sp>
        <p:nvSpPr>
          <p:cNvPr id="14"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pic>
        <p:nvPicPr>
          <p:cNvPr id="16" name="15 Imagen"/>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9270" y="3695927"/>
            <a:ext cx="4324619" cy="2584224"/>
          </a:xfrm>
          <a:prstGeom prst="rect">
            <a:avLst/>
          </a:prstGeom>
        </p:spPr>
      </p:pic>
      <p:pic>
        <p:nvPicPr>
          <p:cNvPr id="17" name="16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9270" y="1294331"/>
            <a:ext cx="2314575" cy="1095375"/>
          </a:xfrm>
          <a:prstGeom prst="rect">
            <a:avLst/>
          </a:prstGeom>
        </p:spPr>
      </p:pic>
      <p:sp>
        <p:nvSpPr>
          <p:cNvPr id="18" name="TextBox 11"/>
          <p:cNvSpPr txBox="1"/>
          <p:nvPr/>
        </p:nvSpPr>
        <p:spPr>
          <a:xfrm>
            <a:off x="5664530" y="1504601"/>
            <a:ext cx="3696444" cy="1052582"/>
          </a:xfrm>
          <a:prstGeom prst="rect">
            <a:avLst/>
          </a:prstGeom>
          <a:noFill/>
          <a:ln>
            <a:solidFill>
              <a:schemeClr val="accent1"/>
            </a:solidFill>
          </a:ln>
        </p:spPr>
        <p:txBody>
          <a:bodyPr wrap="square" rtlCol="0" anchor="ctr">
            <a:noAutofit/>
          </a:bodyPr>
          <a:lstStyle/>
          <a:p>
            <a:pPr algn="just"/>
            <a:endParaRPr lang="ca-ES" sz="1200" b="0" dirty="0" smtClean="0">
              <a:latin typeface="+mn-lt"/>
            </a:endParaRPr>
          </a:p>
          <a:p>
            <a:pPr algn="just"/>
            <a:r>
              <a:rPr lang="ca-ES" sz="1200" b="0" dirty="0" smtClean="0">
                <a:latin typeface="+mn-lt"/>
              </a:rPr>
              <a:t>Arribat aquest punt s’introdueixen les fites de facturació del projecte. En principi coincidiran amb les de proveïdor, però poden treure-se’n o afegir-ne.</a:t>
            </a:r>
          </a:p>
          <a:p>
            <a:pPr algn="just"/>
            <a:r>
              <a:rPr lang="ca-ES" sz="1200" b="0" dirty="0" smtClean="0">
                <a:latin typeface="+mn-lt"/>
              </a:rPr>
              <a:t>10. Accedir a la idea i fer:</a:t>
            </a:r>
          </a:p>
          <a:p>
            <a:pPr algn="just"/>
            <a:r>
              <a:rPr lang="ca-ES" sz="1200" b="0" i="1" dirty="0" smtClean="0">
                <a:latin typeface="+mn-lt"/>
              </a:rPr>
              <a:t>	</a:t>
            </a:r>
            <a:r>
              <a:rPr lang="ca-ES" sz="1200" b="0" i="1" dirty="0" err="1" smtClean="0">
                <a:latin typeface="+mn-lt"/>
              </a:rPr>
              <a:t>Properties</a:t>
            </a:r>
            <a:r>
              <a:rPr lang="ca-ES" sz="1200" b="0" i="1" dirty="0" smtClean="0">
                <a:latin typeface="+mn-lt"/>
              </a:rPr>
              <a:t> </a:t>
            </a:r>
            <a:r>
              <a:rPr lang="ca-ES" sz="1200" b="0" i="1" dirty="0" smtClean="0">
                <a:latin typeface="+mn-lt"/>
                <a:sym typeface="Wingdings" panose="05000000000000000000" pitchFamily="2" charset="2"/>
              </a:rPr>
              <a:t> </a:t>
            </a:r>
            <a:r>
              <a:rPr lang="ca-ES" sz="1200" b="0" i="1" dirty="0" err="1" smtClean="0">
                <a:latin typeface="+mn-lt"/>
              </a:rPr>
              <a:t>Customer</a:t>
            </a:r>
            <a:r>
              <a:rPr lang="ca-ES" sz="1200" b="0" i="1" dirty="0" smtClean="0">
                <a:latin typeface="+mn-lt"/>
              </a:rPr>
              <a:t> </a:t>
            </a:r>
            <a:r>
              <a:rPr lang="ca-ES" sz="1200" b="0" i="1" dirty="0" err="1" smtClean="0">
                <a:latin typeface="+mn-lt"/>
              </a:rPr>
              <a:t>Billing</a:t>
            </a:r>
            <a:r>
              <a:rPr lang="ca-ES" sz="1200" b="0" i="1" dirty="0" smtClean="0">
                <a:latin typeface="+mn-lt"/>
              </a:rPr>
              <a:t> </a:t>
            </a:r>
            <a:r>
              <a:rPr lang="ca-ES" sz="1200" b="0" i="1" dirty="0" err="1" smtClean="0">
                <a:latin typeface="+mn-lt"/>
              </a:rPr>
              <a:t>Plan</a:t>
            </a:r>
            <a:r>
              <a:rPr lang="ca-ES" sz="1200" b="0" i="1" dirty="0" smtClean="0">
                <a:latin typeface="+mn-lt"/>
              </a:rPr>
              <a:t>.</a:t>
            </a:r>
            <a:endParaRPr lang="ca-ES" sz="1200" b="0" dirty="0" smtClean="0">
              <a:latin typeface="+mn-lt"/>
            </a:endParaRPr>
          </a:p>
          <a:p>
            <a:pPr algn="just"/>
            <a:endParaRPr lang="ca-ES" sz="1200" b="0" dirty="0" smtClean="0">
              <a:latin typeface="+mn-lt"/>
            </a:endParaRPr>
          </a:p>
        </p:txBody>
      </p:sp>
      <p:sp>
        <p:nvSpPr>
          <p:cNvPr id="19" name="TextBox 11"/>
          <p:cNvSpPr txBox="1"/>
          <p:nvPr/>
        </p:nvSpPr>
        <p:spPr>
          <a:xfrm>
            <a:off x="5664531" y="2695906"/>
            <a:ext cx="3696442" cy="489708"/>
          </a:xfrm>
          <a:prstGeom prst="rect">
            <a:avLst/>
          </a:prstGeom>
          <a:noFill/>
          <a:ln>
            <a:solidFill>
              <a:schemeClr val="accent1"/>
            </a:solidFill>
          </a:ln>
        </p:spPr>
        <p:txBody>
          <a:bodyPr wrap="square" rtlCol="0" anchor="ctr">
            <a:noAutofit/>
          </a:bodyPr>
          <a:lstStyle/>
          <a:p>
            <a:r>
              <a:rPr lang="ca-ES" sz="1200" b="0" dirty="0" smtClean="0">
                <a:latin typeface="+mn-lt"/>
              </a:rPr>
              <a:t>11. Un cop aquí, clicar </a:t>
            </a:r>
            <a:r>
              <a:rPr lang="ca-ES" sz="1200" b="0" i="1" dirty="0" smtClean="0">
                <a:latin typeface="+mn-lt"/>
              </a:rPr>
              <a:t>New.</a:t>
            </a:r>
            <a:r>
              <a:rPr lang="ca-ES" sz="1200" b="0" dirty="0" smtClean="0">
                <a:latin typeface="+mn-lt"/>
              </a:rPr>
              <a:t> </a:t>
            </a:r>
            <a:endParaRPr lang="ca-ES" sz="1200" i="1" dirty="0" smtClean="0">
              <a:latin typeface="+mn-lt"/>
            </a:endParaRPr>
          </a:p>
        </p:txBody>
      </p:sp>
      <p:sp>
        <p:nvSpPr>
          <p:cNvPr id="20" name="TextBox 11"/>
          <p:cNvSpPr txBox="1"/>
          <p:nvPr/>
        </p:nvSpPr>
        <p:spPr>
          <a:xfrm>
            <a:off x="5674430" y="3444034"/>
            <a:ext cx="3686543" cy="2944891"/>
          </a:xfrm>
          <a:prstGeom prst="rect">
            <a:avLst/>
          </a:prstGeom>
          <a:noFill/>
          <a:ln>
            <a:solidFill>
              <a:schemeClr val="accent1"/>
            </a:solidFill>
          </a:ln>
        </p:spPr>
        <p:txBody>
          <a:bodyPr wrap="square" rtlCol="0" anchor="ctr">
            <a:noAutofit/>
          </a:bodyPr>
          <a:lstStyle/>
          <a:p>
            <a:r>
              <a:rPr lang="ca-ES" sz="1200" b="0" dirty="0" smtClean="0">
                <a:latin typeface="+mn-lt"/>
              </a:rPr>
              <a:t>12. S’introdueixen les dades necessàries de cada una de les fites que es creïn</a:t>
            </a:r>
          </a:p>
          <a:p>
            <a:pPr marL="228600" indent="-228600">
              <a:buFont typeface="+mj-lt"/>
              <a:buAutoNum type="alphaLcParenR"/>
            </a:pPr>
            <a:r>
              <a:rPr lang="ca-ES" sz="1200" b="0" i="1" dirty="0" smtClean="0">
                <a:latin typeface="+mn-lt"/>
              </a:rPr>
              <a:t>No: </a:t>
            </a:r>
            <a:r>
              <a:rPr lang="ca-ES" sz="1200" b="0" dirty="0" smtClean="0">
                <a:latin typeface="+mn-lt"/>
              </a:rPr>
              <a:t>Introduïm la numeració de la fita (de manera cronològica)</a:t>
            </a:r>
          </a:p>
          <a:p>
            <a:pPr marL="228600" indent="-228600">
              <a:buFont typeface="+mj-lt"/>
              <a:buAutoNum type="alphaLcParenR"/>
            </a:pPr>
            <a:r>
              <a:rPr lang="ca-ES" sz="1200" b="0" i="1" dirty="0" err="1" smtClean="0">
                <a:latin typeface="+mn-lt"/>
              </a:rPr>
              <a:t>Name</a:t>
            </a:r>
            <a:r>
              <a:rPr lang="ca-ES" sz="1200" b="0" i="1" dirty="0" smtClean="0">
                <a:latin typeface="+mn-lt"/>
              </a:rPr>
              <a:t>: </a:t>
            </a:r>
            <a:r>
              <a:rPr lang="ca-ES" sz="1200" b="0" dirty="0" smtClean="0">
                <a:latin typeface="+mn-lt"/>
              </a:rPr>
              <a:t>Nom de la fita.</a:t>
            </a:r>
          </a:p>
          <a:p>
            <a:pPr marL="228600" indent="-228600">
              <a:buFont typeface="+mj-lt"/>
              <a:buAutoNum type="alphaLcParenR"/>
            </a:pPr>
            <a:r>
              <a:rPr lang="ca-ES" sz="1200" b="0" i="1" dirty="0" err="1" smtClean="0">
                <a:latin typeface="+mn-lt"/>
              </a:rPr>
              <a:t>Last</a:t>
            </a:r>
            <a:r>
              <a:rPr lang="ca-ES" sz="1200" b="0" i="1" dirty="0" smtClean="0">
                <a:latin typeface="+mn-lt"/>
              </a:rPr>
              <a:t>:</a:t>
            </a:r>
            <a:r>
              <a:rPr lang="ca-ES" sz="1200" b="0" dirty="0" smtClean="0">
                <a:latin typeface="+mn-lt"/>
              </a:rPr>
              <a:t> Marcar només si és l’última fita.</a:t>
            </a:r>
          </a:p>
          <a:p>
            <a:pPr marL="228600" indent="-228600">
              <a:buFont typeface="+mj-lt"/>
              <a:buAutoNum type="alphaLcParenR"/>
            </a:pPr>
            <a:r>
              <a:rPr lang="ca-ES" sz="1200" b="0" i="1" dirty="0" err="1" smtClean="0">
                <a:latin typeface="+mn-lt"/>
              </a:rPr>
              <a:t>Amount</a:t>
            </a:r>
            <a:r>
              <a:rPr lang="ca-ES" sz="1200" b="0" i="1" dirty="0" smtClean="0">
                <a:latin typeface="+mn-lt"/>
              </a:rPr>
              <a:t>: </a:t>
            </a:r>
            <a:r>
              <a:rPr lang="ca-ES" sz="1200" b="0" dirty="0" smtClean="0">
                <a:latin typeface="+mn-lt"/>
              </a:rPr>
              <a:t>Valor amb IVA a facturar a aquest punt.</a:t>
            </a:r>
            <a:endParaRPr lang="ca-ES" sz="1200" b="0" i="1" dirty="0" smtClean="0">
              <a:latin typeface="+mn-lt"/>
            </a:endParaRPr>
          </a:p>
          <a:p>
            <a:pPr marL="228600" indent="-228600">
              <a:buFont typeface="+mj-lt"/>
              <a:buAutoNum type="alphaLcParenR"/>
            </a:pPr>
            <a:r>
              <a:rPr lang="ca-ES" sz="1200" b="0" i="1" dirty="0" err="1" smtClean="0">
                <a:latin typeface="+mn-lt"/>
              </a:rPr>
              <a:t>Supply</a:t>
            </a:r>
            <a:r>
              <a:rPr lang="ca-ES" sz="1200" b="0" i="1" dirty="0" smtClean="0">
                <a:latin typeface="+mn-lt"/>
              </a:rPr>
              <a:t> </a:t>
            </a:r>
            <a:r>
              <a:rPr lang="ca-ES" sz="1200" b="0" i="1" dirty="0" err="1" smtClean="0">
                <a:latin typeface="+mn-lt"/>
              </a:rPr>
              <a:t>Channel</a:t>
            </a:r>
            <a:r>
              <a:rPr lang="ca-ES" sz="1200" b="0" i="1" dirty="0" smtClean="0">
                <a:latin typeface="+mn-lt"/>
              </a:rPr>
              <a:t>: </a:t>
            </a:r>
            <a:r>
              <a:rPr lang="ca-ES" sz="1200" b="0" dirty="0" smtClean="0">
                <a:latin typeface="+mn-lt"/>
              </a:rPr>
              <a:t>Introduir proveïdor.</a:t>
            </a:r>
          </a:p>
          <a:p>
            <a:pPr marL="228600" indent="-228600">
              <a:buFont typeface="+mj-lt"/>
              <a:buAutoNum type="alphaLcParenR"/>
            </a:pPr>
            <a:r>
              <a:rPr lang="ca-ES" sz="1200" b="0" i="1" dirty="0" err="1" smtClean="0">
                <a:latin typeface="+mn-lt"/>
              </a:rPr>
              <a:t>Hourly</a:t>
            </a:r>
            <a:r>
              <a:rPr lang="ca-ES" sz="1200" b="0" i="1" dirty="0" smtClean="0">
                <a:latin typeface="+mn-lt"/>
              </a:rPr>
              <a:t> </a:t>
            </a:r>
            <a:r>
              <a:rPr lang="ca-ES" sz="1200" b="0" i="1" dirty="0" err="1" smtClean="0">
                <a:latin typeface="+mn-lt"/>
              </a:rPr>
              <a:t>Rate</a:t>
            </a:r>
            <a:r>
              <a:rPr lang="ca-ES" sz="1200" b="0" i="1" dirty="0" smtClean="0">
                <a:latin typeface="+mn-lt"/>
              </a:rPr>
              <a:t> (</a:t>
            </a:r>
            <a:r>
              <a:rPr lang="ca-ES" sz="1200" b="0" i="1" dirty="0" err="1" smtClean="0">
                <a:latin typeface="+mn-lt"/>
              </a:rPr>
              <a:t>Inc</a:t>
            </a:r>
            <a:r>
              <a:rPr lang="ca-ES" sz="1200" b="0" i="1" dirty="0" smtClean="0">
                <a:latin typeface="+mn-lt"/>
              </a:rPr>
              <a:t> IVA): </a:t>
            </a:r>
            <a:r>
              <a:rPr lang="ca-ES" sz="1200" b="0" dirty="0" smtClean="0">
                <a:latin typeface="+mn-lt"/>
              </a:rPr>
              <a:t>Preu hora de referència en aquesta fita.</a:t>
            </a:r>
          </a:p>
          <a:p>
            <a:r>
              <a:rPr lang="ca-ES" sz="1200" b="0" dirty="0" smtClean="0">
                <a:latin typeface="+mn-lt"/>
              </a:rPr>
              <a:t>Fer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r>
              <a:rPr lang="ca-ES" sz="1200" dirty="0" smtClean="0">
                <a:latin typeface="+mn-lt"/>
              </a:rPr>
              <a:t> </a:t>
            </a:r>
            <a:r>
              <a:rPr lang="ca-ES" sz="1200" b="0" dirty="0" smtClean="0">
                <a:latin typeface="+mn-lt"/>
              </a:rPr>
              <a:t>un cop omplerts els camps.</a:t>
            </a:r>
            <a:endParaRPr lang="ca-ES" sz="1200" b="0" i="1" dirty="0" smtClean="0">
              <a:latin typeface="+mn-lt"/>
            </a:endParaRPr>
          </a:p>
        </p:txBody>
      </p:sp>
      <p:pic>
        <p:nvPicPr>
          <p:cNvPr id="21" name="20 Image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9270" y="2463984"/>
            <a:ext cx="4098999" cy="1168757"/>
          </a:xfrm>
          <a:prstGeom prst="rect">
            <a:avLst/>
          </a:prstGeom>
        </p:spPr>
      </p:pic>
      <p:sp>
        <p:nvSpPr>
          <p:cNvPr id="22" name="21 Rectángulo"/>
          <p:cNvSpPr/>
          <p:nvPr/>
        </p:nvSpPr>
        <p:spPr bwMode="auto">
          <a:xfrm>
            <a:off x="1769423" y="3432159"/>
            <a:ext cx="486889" cy="188707"/>
          </a:xfrm>
          <a:prstGeom prst="rect">
            <a:avLst/>
          </a:prstGeom>
          <a:noFill/>
          <a:ln w="381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8733022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2" name="Oval 3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33"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3.2.9 Preparar l’oferta al client (5/5)</a:t>
            </a:r>
            <a:endParaRPr lang="ca-ES" sz="1600" dirty="0">
              <a:solidFill>
                <a:schemeClr val="bg2">
                  <a:lumMod val="50000"/>
                </a:schemeClr>
              </a:solidFill>
            </a:endParaRPr>
          </a:p>
        </p:txBody>
      </p:sp>
      <p:sp>
        <p:nvSpPr>
          <p:cNvPr id="64" name="Oval 63"/>
          <p:cNvSpPr/>
          <p:nvPr/>
        </p:nvSpPr>
        <p:spPr bwMode="auto">
          <a:xfrm>
            <a:off x="663574" y="16045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10</a:t>
            </a:r>
            <a:endParaRPr kumimoji="0" lang="ca-ES" sz="1600" i="0" u="none" strike="noStrike" cap="none" normalizeH="0" baseline="0" dirty="0" smtClean="0">
              <a:ln>
                <a:noFill/>
              </a:ln>
              <a:solidFill>
                <a:schemeClr val="bg1"/>
              </a:solidFill>
              <a:effectLst/>
            </a:endParaRPr>
          </a:p>
        </p:txBody>
      </p:sp>
      <p:sp>
        <p:nvSpPr>
          <p:cNvPr id="65" name="TextBox 11"/>
          <p:cNvSpPr txBox="1"/>
          <p:nvPr/>
        </p:nvSpPr>
        <p:spPr>
          <a:xfrm>
            <a:off x="6823881" y="1833189"/>
            <a:ext cx="2413665" cy="1856445"/>
          </a:xfrm>
          <a:prstGeom prst="rect">
            <a:avLst/>
          </a:prstGeom>
          <a:noFill/>
          <a:ln>
            <a:solidFill>
              <a:schemeClr val="accent1"/>
            </a:solidFill>
          </a:ln>
        </p:spPr>
        <p:txBody>
          <a:bodyPr wrap="square" rtlCol="0" anchor="ctr">
            <a:noAutofit/>
          </a:bodyPr>
          <a:lstStyle/>
          <a:p>
            <a:pPr marL="228600" indent="-228600">
              <a:buFont typeface="+mj-lt"/>
              <a:buAutoNum type="arabicPeriod" startAt="10"/>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 </a:t>
            </a:r>
            <a:r>
              <a:rPr lang="ca-ES" sz="1200" b="0" dirty="0" err="1" smtClean="0">
                <a:latin typeface="+mn-lt"/>
                <a:sym typeface="Wingdings" pitchFamily="2" charset="2"/>
              </a:rPr>
              <a:t>L’action</a:t>
            </a:r>
            <a:r>
              <a:rPr lang="ca-ES" sz="1200" b="0" dirty="0" smtClean="0">
                <a:latin typeface="+mn-lt"/>
                <a:sym typeface="Wingdings" pitchFamily="2" charset="2"/>
              </a:rPr>
              <a:t> </a:t>
            </a:r>
            <a:r>
              <a:rPr lang="ca-ES" sz="1200" b="0" dirty="0" err="1" smtClean="0">
                <a:latin typeface="+mn-lt"/>
                <a:sym typeface="Wingdings" pitchFamily="2" charset="2"/>
              </a:rPr>
              <a:t>item</a:t>
            </a:r>
            <a:r>
              <a:rPr lang="ca-ES" sz="1200" b="0" dirty="0" smtClean="0">
                <a:latin typeface="+mn-lt"/>
                <a:sym typeface="Wingdings" pitchFamily="2" charset="2"/>
              </a:rPr>
              <a:t> de la idea ha de ser:</a:t>
            </a:r>
            <a:br>
              <a:rPr lang="ca-ES" sz="1200" b="0" dirty="0" smtClean="0">
                <a:latin typeface="+mn-lt"/>
                <a:sym typeface="Wingdings" pitchFamily="2" charset="2"/>
              </a:rPr>
            </a:br>
            <a:r>
              <a:rPr lang="ca-ES" sz="1200" i="1" dirty="0"/>
              <a:t>Preparar proposta client</a:t>
            </a:r>
            <a:r>
              <a:rPr lang="ca-ES" sz="1200" b="0" dirty="0"/>
              <a:t> </a:t>
            </a:r>
            <a:endParaRPr lang="ca-ES" sz="1200" b="0" dirty="0" smtClean="0"/>
          </a:p>
          <a:p>
            <a:pPr marL="228600" indent="-228600">
              <a:buFont typeface="+mj-lt"/>
              <a:buAutoNum type="arabicPeriod" startAt="10"/>
            </a:pPr>
            <a:r>
              <a:rPr lang="ca-ES" sz="1200" b="0" dirty="0" smtClean="0">
                <a:latin typeface="+mn-lt"/>
                <a:sym typeface="Wingdings" pitchFamily="2" charset="2"/>
              </a:rPr>
              <a:t>Clicar </a:t>
            </a:r>
            <a:r>
              <a:rPr lang="ca-ES" sz="1200" dirty="0" err="1" smtClean="0">
                <a:latin typeface="+mn-lt"/>
                <a:sym typeface="Wingdings" pitchFamily="2" charset="2"/>
              </a:rPr>
              <a:t>Done</a:t>
            </a:r>
            <a:r>
              <a:rPr lang="ca-ES" sz="1200" b="0" dirty="0" smtClean="0">
                <a:latin typeface="+mn-lt"/>
                <a:sym typeface="Wingdings" pitchFamily="2" charset="2"/>
              </a:rPr>
              <a:t> si ja hem realitzat la proposta al client</a:t>
            </a:r>
          </a:p>
          <a:p>
            <a:pPr marL="228600" indent="-228600">
              <a:buFont typeface="+mj-lt"/>
              <a:buAutoNum type="arabicPeriod" startAt="10"/>
            </a:pPr>
            <a:r>
              <a:rPr lang="ca-ES" sz="1200" b="0" dirty="0" smtClean="0">
                <a:latin typeface="+mn-lt"/>
              </a:rPr>
              <a:t>Guardar clicant a </a:t>
            </a:r>
            <a:r>
              <a:rPr lang="ca-ES" sz="1200" dirty="0" err="1" smtClean="0">
                <a:latin typeface="+mn-lt"/>
              </a:rPr>
              <a:t>Save</a:t>
            </a:r>
            <a:endParaRPr lang="ca-ES" sz="1200" dirty="0" smtClean="0">
              <a:latin typeface="+mn-lt"/>
            </a:endParaRPr>
          </a:p>
        </p:txBody>
      </p:sp>
      <p:grpSp>
        <p:nvGrpSpPr>
          <p:cNvPr id="66" name="Group 65"/>
          <p:cNvGrpSpPr/>
          <p:nvPr/>
        </p:nvGrpSpPr>
        <p:grpSpPr>
          <a:xfrm>
            <a:off x="1020169" y="3270216"/>
            <a:ext cx="2076450" cy="323850"/>
            <a:chOff x="904610" y="3319816"/>
            <a:chExt cx="2076450" cy="323850"/>
          </a:xfrm>
        </p:grpSpPr>
        <p:pic>
          <p:nvPicPr>
            <p:cNvPr id="6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Rectangle 67"/>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70" name="Oval 69"/>
          <p:cNvSpPr/>
          <p:nvPr/>
        </p:nvSpPr>
        <p:spPr bwMode="auto">
          <a:xfrm>
            <a:off x="663574" y="321811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12</a:t>
            </a:r>
          </a:p>
        </p:txBody>
      </p:sp>
      <p:grpSp>
        <p:nvGrpSpPr>
          <p:cNvPr id="2" name="Group 1"/>
          <p:cNvGrpSpPr/>
          <p:nvPr/>
        </p:nvGrpSpPr>
        <p:grpSpPr>
          <a:xfrm>
            <a:off x="1037061" y="1833189"/>
            <a:ext cx="5242201" cy="1123329"/>
            <a:chOff x="1037061" y="1833189"/>
            <a:chExt cx="5242201" cy="1123329"/>
          </a:xfrm>
        </p:grpSpPr>
        <p:grpSp>
          <p:nvGrpSpPr>
            <p:cNvPr id="60" name="Group 59"/>
            <p:cNvGrpSpPr/>
            <p:nvPr/>
          </p:nvGrpSpPr>
          <p:grpSpPr>
            <a:xfrm>
              <a:off x="1037061" y="1833189"/>
              <a:ext cx="5242201" cy="1123329"/>
              <a:chOff x="355600" y="2044700"/>
              <a:chExt cx="8178800" cy="1752600"/>
            </a:xfrm>
          </p:grpSpPr>
          <p:pic>
            <p:nvPicPr>
              <p:cNvPr id="6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56300" y="2044700"/>
                <a:ext cx="25781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55600" y="2044700"/>
                <a:ext cx="56007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9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5162" y="2667785"/>
              <a:ext cx="2626888" cy="12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1" name="Isosceles Triangle 5"/>
          <p:cNvSpPr/>
          <p:nvPr/>
        </p:nvSpPr>
        <p:spPr bwMode="auto">
          <a:xfrm rot="5400000">
            <a:off x="6342595" y="268463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69" name="Oval 68"/>
          <p:cNvSpPr/>
          <p:nvPr/>
        </p:nvSpPr>
        <p:spPr bwMode="auto">
          <a:xfrm>
            <a:off x="5079558" y="290791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11</a:t>
            </a:r>
            <a:endParaRPr kumimoji="0" lang="ca-ES" sz="1600" i="0" u="none" strike="noStrike" cap="none" normalizeH="0" baseline="0" dirty="0" smtClean="0">
              <a:ln>
                <a:noFill/>
              </a:ln>
              <a:solidFill>
                <a:schemeClr val="bg1"/>
              </a:solidFill>
              <a:effectLst/>
            </a:endParaRPr>
          </a:p>
        </p:txBody>
      </p:sp>
      <p:pic>
        <p:nvPicPr>
          <p:cNvPr id="3" name="2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58667" y="2685075"/>
            <a:ext cx="617846" cy="533044"/>
          </a:xfrm>
          <a:prstGeom prst="rect">
            <a:avLst/>
          </a:prstGeom>
        </p:spPr>
      </p:pic>
    </p:spTree>
    <p:extLst>
      <p:ext uri="{BB962C8B-B14F-4D97-AF65-F5344CB8AC3E}">
        <p14:creationId xmlns:p14="http://schemas.microsoft.com/office/powerpoint/2010/main" val="25699177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79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3.2.10 Acceptar Oferta</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3" name="Oval 1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pic>
        <p:nvPicPr>
          <p:cNvPr id="2" name="Imagen 1"/>
          <p:cNvPicPr>
            <a:picLocks noChangeAspect="1"/>
          </p:cNvPicPr>
          <p:nvPr/>
        </p:nvPicPr>
        <p:blipFill>
          <a:blip r:embed="rId2"/>
          <a:stretch>
            <a:fillRect/>
          </a:stretch>
        </p:blipFill>
        <p:spPr>
          <a:xfrm>
            <a:off x="1197735" y="1283931"/>
            <a:ext cx="7251465" cy="5009098"/>
          </a:xfrm>
          <a:prstGeom prst="rect">
            <a:avLst/>
          </a:prstGeom>
        </p:spPr>
      </p:pic>
      <p:pic>
        <p:nvPicPr>
          <p:cNvPr id="3" name="Imagen 2"/>
          <p:cNvPicPr>
            <a:picLocks noChangeAspect="1"/>
          </p:cNvPicPr>
          <p:nvPr/>
        </p:nvPicPr>
        <p:blipFill>
          <a:blip r:embed="rId3"/>
          <a:stretch>
            <a:fillRect/>
          </a:stretch>
        </p:blipFill>
        <p:spPr>
          <a:xfrm>
            <a:off x="8474400" y="172800"/>
            <a:ext cx="910800" cy="628375"/>
          </a:xfrm>
          <a:prstGeom prst="rect">
            <a:avLst/>
          </a:prstGeom>
          <a:ln w="12700">
            <a:solidFill>
              <a:schemeClr val="accent1"/>
            </a:solidFill>
          </a:ln>
        </p:spPr>
      </p:pic>
    </p:spTree>
    <p:extLst>
      <p:ext uri="{BB962C8B-B14F-4D97-AF65-F5344CB8AC3E}">
        <p14:creationId xmlns:p14="http://schemas.microsoft.com/office/powerpoint/2010/main" val="4199486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9511" y="298099"/>
            <a:ext cx="8421820" cy="611185"/>
          </a:xfrm>
        </p:spPr>
        <p:txBody>
          <a:bodyPr/>
          <a:lstStyle/>
          <a:p>
            <a:r>
              <a:rPr lang="ca-ES" dirty="0" smtClean="0"/>
              <a:t>1. </a:t>
            </a:r>
            <a:r>
              <a:rPr lang="ca-ES" dirty="0"/>
              <a:t>Procés</a:t>
            </a:r>
            <a:r>
              <a:rPr lang="ca-ES" sz="1700" dirty="0" smtClean="0"/>
              <a:t/>
            </a:r>
            <a:br>
              <a:rPr lang="ca-ES" sz="1700" dirty="0" smtClean="0"/>
            </a:br>
            <a:r>
              <a:rPr lang="ca-ES" sz="1700" dirty="0" smtClean="0"/>
              <a:t>1.5 Requisits de qualitat en projectes de sistemes d’informació</a:t>
            </a:r>
            <a:endParaRPr lang="ca-ES" sz="1700" dirty="0"/>
          </a:p>
        </p:txBody>
      </p:sp>
      <p:sp>
        <p:nvSpPr>
          <p:cNvPr id="37" name="36 Marcador de contenido"/>
          <p:cNvSpPr>
            <a:spLocks noGrp="1"/>
          </p:cNvSpPr>
          <p:nvPr>
            <p:ph idx="1"/>
          </p:nvPr>
        </p:nvSpPr>
        <p:spPr>
          <a:xfrm>
            <a:off x="742950" y="884851"/>
            <a:ext cx="8421820" cy="978729"/>
          </a:xfrm>
        </p:spPr>
        <p:txBody>
          <a:bodyPr/>
          <a:lstStyle/>
          <a:p>
            <a:r>
              <a:rPr lang="ca-ES" dirty="0" smtClean="0"/>
              <a:t>El Cicle de Vida de Projectes de Sistemes d’Informació defineix les fases, lliurables i estàndards de qualitat que aquest tipus de projecte ha de complir</a:t>
            </a:r>
          </a:p>
          <a:p>
            <a:r>
              <a:rPr lang="ca-ES" dirty="0" smtClean="0"/>
              <a:t>Els estàndards de Control de Qualitat fixen els tipus de control a realitzar</a:t>
            </a:r>
            <a:endParaRPr lang="ca-ES" dirty="0"/>
          </a:p>
        </p:txBody>
      </p:sp>
      <p:sp>
        <p:nvSpPr>
          <p:cNvPr id="4" name="3 Marcador de número de diapositiva"/>
          <p:cNvSpPr>
            <a:spLocks noGrp="1"/>
          </p:cNvSpPr>
          <p:nvPr>
            <p:ph type="sldNum" sz="quarter" idx="11"/>
          </p:nvPr>
        </p:nvSpPr>
        <p:spPr/>
        <p:txBody>
          <a:bodyPr/>
          <a:lstStyle/>
          <a:p>
            <a:fld id="{20A7A354-C5FB-4D1E-BE75-5A939ED93F75}" type="slidenum">
              <a:rPr lang="es-ES" smtClean="0"/>
              <a:pPr/>
              <a:t>8</a:t>
            </a:fld>
            <a:endParaRPr lang="es-ES"/>
          </a:p>
        </p:txBody>
      </p:sp>
      <p:grpSp>
        <p:nvGrpSpPr>
          <p:cNvPr id="3" name="2 Grupo"/>
          <p:cNvGrpSpPr/>
          <p:nvPr/>
        </p:nvGrpSpPr>
        <p:grpSpPr>
          <a:xfrm>
            <a:off x="735517" y="2125547"/>
            <a:ext cx="8651088" cy="3848170"/>
            <a:chOff x="735517" y="2125547"/>
            <a:chExt cx="8651088" cy="3848170"/>
          </a:xfrm>
        </p:grpSpPr>
        <p:sp>
          <p:nvSpPr>
            <p:cNvPr id="15" name="Crida rectangular 13"/>
            <p:cNvSpPr/>
            <p:nvPr/>
          </p:nvSpPr>
          <p:spPr bwMode="auto">
            <a:xfrm>
              <a:off x="2380332" y="2125619"/>
              <a:ext cx="6097270" cy="1924052"/>
            </a:xfrm>
            <a:prstGeom prst="homePlate">
              <a:avLst>
                <a:gd name="adj" fmla="val 1287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ca-ES" sz="1200" dirty="0" smtClean="0">
                  <a:solidFill>
                    <a:schemeClr val="tx1"/>
                  </a:solidFill>
                  <a:latin typeface="Arial" panose="020B0604020202020204" pitchFamily="34" charset="0"/>
                  <a:cs typeface="Arial" panose="020B0604020202020204" pitchFamily="34" charset="0"/>
                </a:rPr>
                <a:t>Executar Projectes: Sistemes d’Informació</a:t>
              </a:r>
              <a:endParaRPr lang="ca-ES" sz="1200" dirty="0">
                <a:solidFill>
                  <a:schemeClr val="tx1"/>
                </a:solidFill>
                <a:latin typeface="Arial" panose="020B0604020202020204" pitchFamily="34" charset="0"/>
                <a:cs typeface="Arial" panose="020B0604020202020204" pitchFamily="34" charset="0"/>
              </a:endParaRPr>
            </a:p>
          </p:txBody>
        </p:sp>
        <p:sp>
          <p:nvSpPr>
            <p:cNvPr id="7" name="Crida rectangular 13"/>
            <p:cNvSpPr/>
            <p:nvPr/>
          </p:nvSpPr>
          <p:spPr bwMode="auto">
            <a:xfrm rot="16200000">
              <a:off x="2148951"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Anàlisi</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8" name="Crida rectangular 13"/>
            <p:cNvSpPr/>
            <p:nvPr/>
          </p:nvSpPr>
          <p:spPr bwMode="auto">
            <a:xfrm rot="16200000">
              <a:off x="2959942"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Disseny</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9" name="Crida rectangular 13"/>
            <p:cNvSpPr/>
            <p:nvPr/>
          </p:nvSpPr>
          <p:spPr bwMode="auto">
            <a:xfrm rot="16200000">
              <a:off x="3770933"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Construcció i Integració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0" name="Crida rectangular 13"/>
            <p:cNvSpPr/>
            <p:nvPr/>
          </p:nvSpPr>
          <p:spPr bwMode="auto">
            <a:xfrm rot="16200000">
              <a:off x="4581924"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Proves de Qualificació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Crida rectangular 13"/>
            <p:cNvSpPr/>
            <p:nvPr/>
          </p:nvSpPr>
          <p:spPr bwMode="auto">
            <a:xfrm rot="16200000">
              <a:off x="5392915"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Instal·lació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Crida rectangular 13"/>
            <p:cNvSpPr/>
            <p:nvPr/>
          </p:nvSpPr>
          <p:spPr bwMode="auto">
            <a:xfrm rot="16200000">
              <a:off x="6203906"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Proves Acceptació</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Crida rectangular 13"/>
            <p:cNvSpPr/>
            <p:nvPr/>
          </p:nvSpPr>
          <p:spPr bwMode="auto">
            <a:xfrm rot="16200000">
              <a:off x="7014897" y="2944697"/>
              <a:ext cx="1507193" cy="569398"/>
            </a:xfrm>
            <a:prstGeom prst="roundRect">
              <a:avLst/>
            </a:prstGeom>
            <a:solidFill>
              <a:schemeClr val="bg1">
                <a:lumMod val="95000"/>
              </a:schemeClr>
            </a:solidFill>
            <a:ln w="9525">
              <a:solidFill>
                <a:schemeClr val="tx1">
                  <a:lumMod val="50000"/>
                  <a:lumOff val="50000"/>
                </a:schemeClr>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Posada en Producció i Suport</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4" name="Crida rectangular 13"/>
            <p:cNvSpPr/>
            <p:nvPr/>
          </p:nvSpPr>
          <p:spPr bwMode="auto">
            <a:xfrm>
              <a:off x="8556809" y="2125547"/>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Tancar </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6" name="Crida rectangular 13"/>
            <p:cNvSpPr/>
            <p:nvPr/>
          </p:nvSpPr>
          <p:spPr bwMode="auto">
            <a:xfrm>
              <a:off x="735517" y="4106534"/>
              <a:ext cx="8651088" cy="1867183"/>
            </a:xfrm>
            <a:prstGeom prst="homePlate">
              <a:avLst>
                <a:gd name="adj" fmla="val 13233"/>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b" anchorCtr="0" compatLnSpc="1">
              <a:prstTxWarp prst="textNoShape">
                <a:avLst/>
              </a:prstTxWarp>
            </a:bodyPr>
            <a:lstStyle/>
            <a:p>
              <a:r>
                <a:rPr lang="ca-ES" sz="1200" dirty="0">
                  <a:solidFill>
                    <a:schemeClr val="tx1"/>
                  </a:solidFill>
                  <a:latin typeface="Arial" panose="020B0604020202020204" pitchFamily="34" charset="0"/>
                  <a:cs typeface="Arial" panose="020B0604020202020204" pitchFamily="34" charset="0"/>
                </a:rPr>
                <a:t>Seguiment i Control</a:t>
              </a:r>
            </a:p>
          </p:txBody>
        </p:sp>
        <p:sp>
          <p:nvSpPr>
            <p:cNvPr id="17" name="Crida rectangular 13"/>
            <p:cNvSpPr/>
            <p:nvPr/>
          </p:nvSpPr>
          <p:spPr bwMode="auto">
            <a:xfrm>
              <a:off x="1584509" y="2125547"/>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smtClean="0">
                  <a:solidFill>
                    <a:schemeClr val="tx1"/>
                  </a:solidFill>
                  <a:latin typeface="Arial" panose="020B0604020202020204" pitchFamily="34" charset="0"/>
                  <a:cs typeface="Arial" panose="020B0604020202020204" pitchFamily="34" charset="0"/>
                </a:rPr>
                <a:t>Planificar</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8" name="Crida rectangular 13"/>
            <p:cNvSpPr/>
            <p:nvPr/>
          </p:nvSpPr>
          <p:spPr bwMode="auto">
            <a:xfrm>
              <a:off x="753516" y="2125547"/>
              <a:ext cx="753596" cy="1924124"/>
            </a:xfrm>
            <a:prstGeom prst="homePlate">
              <a:avLst>
                <a:gd name="adj" fmla="val 24721"/>
              </a:avLst>
            </a:prstGeom>
            <a:solidFill>
              <a:schemeClr val="bg1"/>
            </a:solidFill>
            <a:ln/>
            <a:extLst/>
          </p:spPr>
          <p:style>
            <a:lnRef idx="2">
              <a:schemeClr val="accent1"/>
            </a:lnRef>
            <a:fillRef idx="1">
              <a:schemeClr val="lt1"/>
            </a:fillRef>
            <a:effectRef idx="0">
              <a:schemeClr val="accent1"/>
            </a:effectRef>
            <a:fontRef idx="minor">
              <a:schemeClr val="dk1"/>
            </a:fontRef>
          </p:style>
          <p:txBody>
            <a:bodyPr vert="vert270" wrap="square" lIns="91440" tIns="45720" rIns="91440" bIns="45720" numCol="1" rtlCol="0" anchor="ctr" anchorCtr="0" compatLnSpc="1">
              <a:prstTxWarp prst="textNoShape">
                <a:avLst/>
              </a:prstTxWarp>
            </a:bodyPr>
            <a:lstStyle/>
            <a:p>
              <a:pPr algn="ctr"/>
              <a:r>
                <a:rPr lang="ca-ES" sz="1200" dirty="0" err="1" smtClean="0">
                  <a:solidFill>
                    <a:schemeClr val="tx1"/>
                  </a:solidFill>
                  <a:latin typeface="Arial" panose="020B0604020202020204" pitchFamily="34" charset="0"/>
                  <a:cs typeface="Arial" panose="020B0604020202020204" pitchFamily="34" charset="0"/>
                </a:rPr>
                <a:t>Inciciar</a:t>
              </a:r>
              <a:endParaRPr kumimoji="0" lang="ca-ES" sz="12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grpSp>
          <p:nvGrpSpPr>
            <p:cNvPr id="60" name="59 Grupo"/>
            <p:cNvGrpSpPr/>
            <p:nvPr/>
          </p:nvGrpSpPr>
          <p:grpSpPr>
            <a:xfrm>
              <a:off x="4001705" y="4481828"/>
              <a:ext cx="1039067" cy="669942"/>
              <a:chOff x="7307864" y="3248025"/>
              <a:chExt cx="1039067" cy="669942"/>
            </a:xfrm>
          </p:grpSpPr>
          <p:sp>
            <p:nvSpPr>
              <p:cNvPr id="41" name="40 Rectángulo redondeado"/>
              <p:cNvSpPr/>
              <p:nvPr/>
            </p:nvSpPr>
            <p:spPr bwMode="auto">
              <a:xfrm>
                <a:off x="7323112" y="3248025"/>
                <a:ext cx="1009650" cy="390525"/>
              </a:xfrm>
              <a:prstGeom prst="roundRect">
                <a:avLst/>
              </a:prstGeom>
              <a:solidFill>
                <a:schemeClr val="bg1"/>
              </a:solidFill>
              <a:ln w="9525"/>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ca-ES" sz="1200" dirty="0" smtClean="0">
                    <a:latin typeface="Arial" panose="020B0604020202020204" pitchFamily="34" charset="0"/>
                    <a:cs typeface="Arial" panose="020B0604020202020204" pitchFamily="34" charset="0"/>
                  </a:rPr>
                  <a:t>Validar Lliurables</a:t>
                </a:r>
                <a:endParaRPr lang="ca-ES" sz="1200" dirty="0">
                  <a:latin typeface="Arial" panose="020B0604020202020204" pitchFamily="34" charset="0"/>
                  <a:cs typeface="Arial" panose="020B0604020202020204" pitchFamily="34" charset="0"/>
                </a:endParaRPr>
              </a:p>
            </p:txBody>
          </p:sp>
          <p:sp>
            <p:nvSpPr>
              <p:cNvPr id="46" name="45 CuadroTexto"/>
              <p:cNvSpPr txBox="1"/>
              <p:nvPr/>
            </p:nvSpPr>
            <p:spPr>
              <a:xfrm>
                <a:off x="7307864" y="3671746"/>
                <a:ext cx="1039067" cy="246221"/>
              </a:xfrm>
              <a:prstGeom prst="rect">
                <a:avLst/>
              </a:prstGeom>
              <a:noFill/>
            </p:spPr>
            <p:txBody>
              <a:bodyPr wrap="none" rtlCol="0">
                <a:spAutoFit/>
              </a:bodyPr>
              <a:lstStyle/>
              <a:p>
                <a:r>
                  <a:rPr lang="ca-ES" sz="1000" b="0" dirty="0" smtClean="0"/>
                  <a:t>Revisió Formal</a:t>
                </a:r>
              </a:p>
            </p:txBody>
          </p:sp>
        </p:grpSp>
        <p:pic>
          <p:nvPicPr>
            <p:cNvPr id="47"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85082"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22270"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07064"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53573"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9046"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40037"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90341" y="2484459"/>
              <a:ext cx="335205" cy="283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1" name="70 Grupo"/>
            <p:cNvGrpSpPr/>
            <p:nvPr/>
          </p:nvGrpSpPr>
          <p:grpSpPr>
            <a:xfrm>
              <a:off x="810713" y="4377012"/>
              <a:ext cx="2160000" cy="306467"/>
              <a:chOff x="574675" y="3147139"/>
              <a:chExt cx="2079625" cy="306467"/>
            </a:xfrm>
          </p:grpSpPr>
          <p:sp>
            <p:nvSpPr>
              <p:cNvPr id="72" name="71 CuadroTexto"/>
              <p:cNvSpPr txBox="1"/>
              <p:nvPr/>
            </p:nvSpPr>
            <p:spPr>
              <a:xfrm>
                <a:off x="574675" y="3147139"/>
                <a:ext cx="2079625" cy="306467"/>
              </a:xfrm>
              <a:prstGeom prst="roundRect">
                <a:avLst/>
              </a:prstGeom>
              <a:solidFill>
                <a:schemeClr val="accent2"/>
              </a:solidFill>
            </p:spPr>
            <p:txBody>
              <a:bodyPr wrap="square" rtlCol="0">
                <a:spAutoFit/>
              </a:bodyPr>
              <a:lstStyle/>
              <a:p>
                <a:r>
                  <a:rPr lang="ca-ES" sz="1200" dirty="0" smtClean="0">
                    <a:solidFill>
                      <a:schemeClr val="bg1"/>
                    </a:solidFill>
                  </a:rPr>
                  <a:t>Pla de Qualitat</a:t>
                </a:r>
                <a:endParaRPr lang="ca-ES" sz="1200" dirty="0">
                  <a:solidFill>
                    <a:schemeClr val="bg1"/>
                  </a:solidFill>
                </a:endParaRPr>
              </a:p>
            </p:txBody>
          </p:sp>
          <p:pic>
            <p:nvPicPr>
              <p:cNvPr id="73" name="Picture 4" descr="http://kgi.org/sites/default/files/checkli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8055" y="3189763"/>
                <a:ext cx="340360" cy="255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73 Grupo"/>
            <p:cNvGrpSpPr/>
            <p:nvPr/>
          </p:nvGrpSpPr>
          <p:grpSpPr>
            <a:xfrm>
              <a:off x="1522519" y="4862676"/>
              <a:ext cx="2160000" cy="306467"/>
              <a:chOff x="2035175" y="3604339"/>
              <a:chExt cx="2079625" cy="306467"/>
            </a:xfrm>
          </p:grpSpPr>
          <p:sp>
            <p:nvSpPr>
              <p:cNvPr id="75" name="74 CuadroTexto"/>
              <p:cNvSpPr txBox="1"/>
              <p:nvPr/>
            </p:nvSpPr>
            <p:spPr>
              <a:xfrm>
                <a:off x="2035175" y="3604339"/>
                <a:ext cx="2079625" cy="306467"/>
              </a:xfrm>
              <a:prstGeom prst="roundRect">
                <a:avLst/>
              </a:prstGeom>
              <a:solidFill>
                <a:schemeClr val="accent2"/>
              </a:solidFill>
            </p:spPr>
            <p:txBody>
              <a:bodyPr wrap="square" rtlCol="0">
                <a:spAutoFit/>
              </a:bodyPr>
              <a:lstStyle/>
              <a:p>
                <a:r>
                  <a:rPr lang="ca-ES" sz="1200" dirty="0" smtClean="0">
                    <a:solidFill>
                      <a:schemeClr val="bg1"/>
                    </a:solidFill>
                  </a:rPr>
                  <a:t>Requisits</a:t>
                </a:r>
                <a:endParaRPr lang="ca-ES" sz="1200" dirty="0">
                  <a:solidFill>
                    <a:schemeClr val="bg1"/>
                  </a:solidFill>
                </a:endParaRPr>
              </a:p>
            </p:txBody>
          </p:sp>
          <p:pic>
            <p:nvPicPr>
              <p:cNvPr id="76" name="Picture 4" descr="http://kgi.org/sites/default/files/checklis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8555" y="3646963"/>
                <a:ext cx="340360" cy="255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76 Grupo"/>
            <p:cNvGrpSpPr/>
            <p:nvPr/>
          </p:nvGrpSpPr>
          <p:grpSpPr>
            <a:xfrm>
              <a:off x="2809872" y="5574583"/>
              <a:ext cx="2160000" cy="306467"/>
              <a:chOff x="3213101" y="4239339"/>
              <a:chExt cx="2545080" cy="306467"/>
            </a:xfrm>
          </p:grpSpPr>
          <p:sp>
            <p:nvSpPr>
              <p:cNvPr id="78" name="77 CuadroTexto"/>
              <p:cNvSpPr txBox="1"/>
              <p:nvPr/>
            </p:nvSpPr>
            <p:spPr>
              <a:xfrm>
                <a:off x="3213101" y="4239339"/>
                <a:ext cx="2545080" cy="306467"/>
              </a:xfrm>
              <a:prstGeom prst="roundRect">
                <a:avLst/>
              </a:prstGeom>
              <a:solidFill>
                <a:schemeClr val="accent2"/>
              </a:solidFill>
            </p:spPr>
            <p:txBody>
              <a:bodyPr wrap="square" rtlCol="0">
                <a:spAutoFit/>
              </a:bodyPr>
              <a:lstStyle/>
              <a:p>
                <a:r>
                  <a:rPr lang="ca-ES" sz="1200" dirty="0" smtClean="0">
                    <a:solidFill>
                      <a:schemeClr val="bg1"/>
                    </a:solidFill>
                  </a:rPr>
                  <a:t>Pla Mestre de Proves</a:t>
                </a:r>
                <a:endParaRPr lang="ca-ES" sz="1200" dirty="0">
                  <a:solidFill>
                    <a:schemeClr val="bg1"/>
                  </a:solidFill>
                </a:endParaRPr>
              </a:p>
            </p:txBody>
          </p:sp>
          <p:pic>
            <p:nvPicPr>
              <p:cNvPr id="79" name="Picture 4" descr="http://kgi.org/sites/default/files/checklis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1935" y="4281963"/>
                <a:ext cx="340360" cy="255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79 Grupo"/>
            <p:cNvGrpSpPr/>
            <p:nvPr/>
          </p:nvGrpSpPr>
          <p:grpSpPr>
            <a:xfrm>
              <a:off x="6027639" y="5128222"/>
              <a:ext cx="2160000" cy="306467"/>
              <a:chOff x="5492115" y="3561714"/>
              <a:chExt cx="1874812" cy="306467"/>
            </a:xfrm>
          </p:grpSpPr>
          <p:sp>
            <p:nvSpPr>
              <p:cNvPr id="81" name="80 CuadroTexto"/>
              <p:cNvSpPr txBox="1"/>
              <p:nvPr/>
            </p:nvSpPr>
            <p:spPr>
              <a:xfrm>
                <a:off x="5492115" y="3561714"/>
                <a:ext cx="1874812" cy="306467"/>
              </a:xfrm>
              <a:prstGeom prst="roundRect">
                <a:avLst/>
              </a:prstGeom>
              <a:solidFill>
                <a:schemeClr val="accent2"/>
              </a:solidFill>
            </p:spPr>
            <p:txBody>
              <a:bodyPr wrap="square" rtlCol="0">
                <a:spAutoFit/>
              </a:bodyPr>
              <a:lstStyle/>
              <a:p>
                <a:r>
                  <a:rPr lang="ca-ES" sz="1200" dirty="0" smtClean="0">
                    <a:solidFill>
                      <a:schemeClr val="bg1"/>
                    </a:solidFill>
                  </a:rPr>
                  <a:t>Proves de Codi Font</a:t>
                </a:r>
                <a:endParaRPr lang="ca-ES" sz="1200" dirty="0">
                  <a:solidFill>
                    <a:schemeClr val="bg1"/>
                  </a:solidFill>
                </a:endParaRPr>
              </a:p>
            </p:txBody>
          </p:sp>
          <p:pic>
            <p:nvPicPr>
              <p:cNvPr id="82" name="Picture 4" descr="http://kgi.org/sites/default/files/checklis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30681" y="3604338"/>
                <a:ext cx="340360" cy="255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82 Grupo"/>
            <p:cNvGrpSpPr/>
            <p:nvPr/>
          </p:nvGrpSpPr>
          <p:grpSpPr>
            <a:xfrm>
              <a:off x="5049046" y="5583156"/>
              <a:ext cx="2160000" cy="306467"/>
              <a:chOff x="6163455" y="4204572"/>
              <a:chExt cx="1874812" cy="306467"/>
            </a:xfrm>
          </p:grpSpPr>
          <p:sp>
            <p:nvSpPr>
              <p:cNvPr id="84" name="83 CuadroTexto"/>
              <p:cNvSpPr txBox="1"/>
              <p:nvPr/>
            </p:nvSpPr>
            <p:spPr>
              <a:xfrm>
                <a:off x="6163455" y="4204572"/>
                <a:ext cx="1874812" cy="306467"/>
              </a:xfrm>
              <a:prstGeom prst="roundRect">
                <a:avLst/>
              </a:prstGeom>
              <a:solidFill>
                <a:schemeClr val="accent2"/>
              </a:solidFill>
            </p:spPr>
            <p:txBody>
              <a:bodyPr wrap="square" rtlCol="0">
                <a:spAutoFit/>
              </a:bodyPr>
              <a:lstStyle/>
              <a:p>
                <a:r>
                  <a:rPr lang="ca-ES" sz="1200" dirty="0" err="1" smtClean="0">
                    <a:solidFill>
                      <a:schemeClr val="bg1"/>
                    </a:solidFill>
                  </a:rPr>
                  <a:t>Proced.Proves</a:t>
                </a:r>
                <a:endParaRPr lang="ca-ES" sz="1200" dirty="0">
                  <a:solidFill>
                    <a:schemeClr val="bg1"/>
                  </a:solidFill>
                </a:endParaRPr>
              </a:p>
            </p:txBody>
          </p:sp>
          <p:pic>
            <p:nvPicPr>
              <p:cNvPr id="85" name="Picture 4" descr="http://kgi.org/sites/default/files/checklis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02021" y="4247196"/>
                <a:ext cx="340360" cy="2552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85 Grupo"/>
            <p:cNvGrpSpPr/>
            <p:nvPr/>
          </p:nvGrpSpPr>
          <p:grpSpPr>
            <a:xfrm>
              <a:off x="6934324" y="4482246"/>
              <a:ext cx="2160000" cy="306467"/>
              <a:chOff x="7772201" y="3720145"/>
              <a:chExt cx="1874812" cy="306467"/>
            </a:xfrm>
          </p:grpSpPr>
          <p:sp>
            <p:nvSpPr>
              <p:cNvPr id="87" name="86 CuadroTexto"/>
              <p:cNvSpPr txBox="1"/>
              <p:nvPr/>
            </p:nvSpPr>
            <p:spPr>
              <a:xfrm>
                <a:off x="7772201" y="3720145"/>
                <a:ext cx="1874812" cy="306467"/>
              </a:xfrm>
              <a:prstGeom prst="roundRect">
                <a:avLst/>
              </a:prstGeom>
              <a:solidFill>
                <a:schemeClr val="accent2"/>
              </a:solidFill>
            </p:spPr>
            <p:txBody>
              <a:bodyPr wrap="square" rtlCol="0">
                <a:spAutoFit/>
              </a:bodyPr>
              <a:lstStyle/>
              <a:p>
                <a:r>
                  <a:rPr lang="ca-ES" sz="1200" dirty="0" err="1" smtClean="0">
                    <a:solidFill>
                      <a:schemeClr val="bg1"/>
                    </a:solidFill>
                  </a:rPr>
                  <a:t>Res.Proves</a:t>
                </a:r>
                <a:endParaRPr lang="ca-ES" sz="1200" dirty="0">
                  <a:solidFill>
                    <a:schemeClr val="bg1"/>
                  </a:solidFill>
                </a:endParaRPr>
              </a:p>
            </p:txBody>
          </p:sp>
          <p:pic>
            <p:nvPicPr>
              <p:cNvPr id="88" name="Picture 4" descr="http://kgi.org/sites/default/files/checklis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10767" y="3762769"/>
                <a:ext cx="340360" cy="2552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5 Conector recto de flecha"/>
            <p:cNvCxnSpPr>
              <a:stCxn id="17" idx="2"/>
              <a:endCxn id="72" idx="0"/>
            </p:cNvCxnSpPr>
            <p:nvPr/>
          </p:nvCxnSpPr>
          <p:spPr bwMode="auto">
            <a:xfrm>
              <a:off x="1868159" y="4049671"/>
              <a:ext cx="22554" cy="327341"/>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19 Conector recto de flecha"/>
            <p:cNvCxnSpPr>
              <a:stCxn id="7" idx="1"/>
              <a:endCxn id="76" idx="0"/>
            </p:cNvCxnSpPr>
            <p:nvPr/>
          </p:nvCxnSpPr>
          <p:spPr bwMode="auto">
            <a:xfrm>
              <a:off x="2902548" y="3982993"/>
              <a:ext cx="503624" cy="922307"/>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22 Conector recto de flecha"/>
            <p:cNvCxnSpPr>
              <a:stCxn id="8" idx="1"/>
              <a:endCxn id="78" idx="0"/>
            </p:cNvCxnSpPr>
            <p:nvPr/>
          </p:nvCxnSpPr>
          <p:spPr bwMode="auto">
            <a:xfrm>
              <a:off x="3713539" y="3982993"/>
              <a:ext cx="176333" cy="1591590"/>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24 Conector recto de flecha"/>
            <p:cNvCxnSpPr>
              <a:stCxn id="9" idx="1"/>
              <a:endCxn id="84" idx="0"/>
            </p:cNvCxnSpPr>
            <p:nvPr/>
          </p:nvCxnSpPr>
          <p:spPr bwMode="auto">
            <a:xfrm>
              <a:off x="4524530" y="3982993"/>
              <a:ext cx="1604516" cy="1600163"/>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26 Conector recto de flecha"/>
            <p:cNvCxnSpPr>
              <a:stCxn id="10" idx="1"/>
              <a:endCxn id="87" idx="0"/>
            </p:cNvCxnSpPr>
            <p:nvPr/>
          </p:nvCxnSpPr>
          <p:spPr bwMode="auto">
            <a:xfrm>
              <a:off x="5335521" y="3982993"/>
              <a:ext cx="2678803" cy="499253"/>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28 Conector recto de flecha"/>
            <p:cNvCxnSpPr>
              <a:stCxn id="10" idx="1"/>
              <a:endCxn id="81" idx="0"/>
            </p:cNvCxnSpPr>
            <p:nvPr/>
          </p:nvCxnSpPr>
          <p:spPr bwMode="auto">
            <a:xfrm>
              <a:off x="5335521" y="3982993"/>
              <a:ext cx="1772118" cy="1145229"/>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30 Conector recto de flecha"/>
            <p:cNvCxnSpPr>
              <a:stCxn id="12" idx="1"/>
              <a:endCxn id="87" idx="0"/>
            </p:cNvCxnSpPr>
            <p:nvPr/>
          </p:nvCxnSpPr>
          <p:spPr bwMode="auto">
            <a:xfrm>
              <a:off x="6957503" y="3982993"/>
              <a:ext cx="1056821" cy="499253"/>
            </a:xfrm>
            <a:prstGeom prst="straightConnector1">
              <a:avLst/>
            </a:prstGeom>
            <a:noFill/>
            <a:ln>
              <a:solidFill>
                <a:schemeClr val="tx1">
                  <a:lumMod val="50000"/>
                  <a:lumOff val="50000"/>
                </a:schemeClr>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0318475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80</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3.2.10 Acceptar Oferta (1/2)</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2967" y="1729029"/>
            <a:ext cx="4356241" cy="1433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bwMode="auto">
          <a:xfrm>
            <a:off x="652181" y="15537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15" name="Isosceles Triangle 5"/>
          <p:cNvSpPr/>
          <p:nvPr/>
        </p:nvSpPr>
        <p:spPr bwMode="auto">
          <a:xfrm rot="5400000">
            <a:off x="5542495" y="23692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TextBox 11"/>
          <p:cNvSpPr txBox="1"/>
          <p:nvPr/>
        </p:nvSpPr>
        <p:spPr>
          <a:xfrm>
            <a:off x="5969001" y="1733904"/>
            <a:ext cx="3221072" cy="1709626"/>
          </a:xfrm>
          <a:prstGeom prst="rect">
            <a:avLst/>
          </a:prstGeom>
          <a:noFill/>
          <a:ln>
            <a:solidFill>
              <a:schemeClr val="accent1"/>
            </a:solidFill>
          </a:ln>
        </p:spPr>
        <p:txBody>
          <a:bodyPr wrap="square" rtlCol="0" anchor="ctr">
            <a:noAutofit/>
          </a:bodyPr>
          <a:lstStyle/>
          <a:p>
            <a:r>
              <a:rPr lang="ca-ES" sz="1200" b="0" dirty="0"/>
              <a:t>Quan s’accepta la oferta a </a:t>
            </a:r>
            <a:r>
              <a:rPr lang="ca-ES" sz="1200" b="0" dirty="0" err="1"/>
              <a:t>Clarity</a:t>
            </a:r>
            <a:r>
              <a:rPr lang="ca-ES" sz="1200" b="0" dirty="0"/>
              <a:t>, es pressuposa que el GC té l’acceptació de l’àrea de negoci en tots els casos</a:t>
            </a:r>
            <a:r>
              <a:rPr lang="ca-ES" sz="1200" b="0" dirty="0" smtClean="0"/>
              <a:t>.</a:t>
            </a:r>
            <a:endParaRPr lang="ca-ES" sz="1200" b="0" dirty="0" smtClean="0">
              <a:latin typeface="+mn-lt"/>
            </a:endParaRPr>
          </a:p>
          <a:p>
            <a:pPr marL="228600" indent="-228600">
              <a:buFont typeface="+mj-lt"/>
              <a:buAutoNum type="arabicPeriod"/>
            </a:pPr>
            <a:r>
              <a:rPr lang="ca-ES" sz="1200" b="0" dirty="0" smtClean="0">
                <a:latin typeface="+mn-lt"/>
              </a:rPr>
              <a:t>Observar que </a:t>
            </a:r>
            <a:r>
              <a:rPr lang="ca-ES" sz="1200" b="0" dirty="0" err="1" smtClean="0">
                <a:latin typeface="+mn-lt"/>
              </a:rPr>
              <a:t>l’action</a:t>
            </a:r>
            <a:r>
              <a:rPr lang="ca-ES" sz="1200" b="0" dirty="0" smtClean="0">
                <a:latin typeface="+mn-lt"/>
              </a:rPr>
              <a:t> </a:t>
            </a:r>
            <a:r>
              <a:rPr lang="ca-ES" sz="1200" b="0" dirty="0" err="1" smtClean="0">
                <a:latin typeface="+mn-lt"/>
              </a:rPr>
              <a:t>item</a:t>
            </a:r>
            <a:r>
              <a:rPr lang="ca-ES" sz="1200" b="0" dirty="0" smtClean="0">
                <a:latin typeface="+mn-lt"/>
              </a:rPr>
              <a:t> ens indica </a:t>
            </a:r>
            <a:r>
              <a:rPr lang="ca-ES" sz="1200" i="1" dirty="0" smtClean="0">
                <a:latin typeface="+mn-lt"/>
              </a:rPr>
              <a:t>Proposta validada pel client?</a:t>
            </a:r>
          </a:p>
        </p:txBody>
      </p:sp>
      <p:sp>
        <p:nvSpPr>
          <p:cNvPr id="24" name="TextBox 11"/>
          <p:cNvSpPr txBox="1"/>
          <p:nvPr/>
        </p:nvSpPr>
        <p:spPr>
          <a:xfrm>
            <a:off x="5969001" y="3692436"/>
            <a:ext cx="3268545" cy="751219"/>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Accedir a la idea i anar a l’apartat </a:t>
            </a:r>
            <a:r>
              <a:rPr lang="ca-ES" sz="1200" b="0" i="1" dirty="0" err="1" smtClean="0">
                <a:latin typeface="+mn-lt"/>
              </a:rPr>
              <a:t>Properties</a:t>
            </a:r>
            <a:r>
              <a:rPr lang="ca-ES" sz="1200" b="0" i="1" dirty="0" smtClean="0">
                <a:latin typeface="+mn-lt"/>
              </a:rPr>
              <a:t> </a:t>
            </a:r>
            <a:r>
              <a:rPr lang="ca-ES" sz="1200" b="0" i="1" dirty="0" smtClean="0">
                <a:latin typeface="+mn-lt"/>
                <a:sym typeface="Wingdings" pitchFamily="2" charset="2"/>
              </a:rPr>
              <a:t> </a:t>
            </a:r>
            <a:r>
              <a:rPr lang="ca-ES" sz="1200" b="0" i="1" dirty="0" err="1" smtClean="0">
                <a:latin typeface="+mn-lt"/>
                <a:sym typeface="Wingdings" pitchFamily="2" charset="2"/>
              </a:rPr>
              <a:t>Customer</a:t>
            </a:r>
            <a:r>
              <a:rPr lang="ca-ES" sz="1200" b="0" i="1" dirty="0" smtClean="0">
                <a:latin typeface="+mn-lt"/>
                <a:sym typeface="Wingdings" pitchFamily="2" charset="2"/>
              </a:rPr>
              <a:t> </a:t>
            </a:r>
            <a:r>
              <a:rPr lang="ca-ES" sz="1200" b="0" i="1" dirty="0" err="1" smtClean="0">
                <a:latin typeface="+mn-lt"/>
                <a:sym typeface="Wingdings" pitchFamily="2" charset="2"/>
              </a:rPr>
              <a:t>Proposals</a:t>
            </a:r>
            <a:endParaRPr lang="ca-ES" sz="1200" i="1" dirty="0" smtClean="0">
              <a:latin typeface="+mn-lt"/>
            </a:endParaRPr>
          </a:p>
        </p:txBody>
      </p:sp>
      <p:sp>
        <p:nvSpPr>
          <p:cNvPr id="25" name="Isosceles Triangle 5"/>
          <p:cNvSpPr/>
          <p:nvPr/>
        </p:nvSpPr>
        <p:spPr bwMode="auto">
          <a:xfrm rot="5400000">
            <a:off x="5537181" y="402307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6" name="Oval 25"/>
          <p:cNvSpPr/>
          <p:nvPr/>
        </p:nvSpPr>
        <p:spPr bwMode="auto">
          <a:xfrm>
            <a:off x="663574" y="32555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endParaRPr>
          </a:p>
        </p:txBody>
      </p:sp>
      <p:sp>
        <p:nvSpPr>
          <p:cNvPr id="12" name="Oval 11"/>
          <p:cNvSpPr/>
          <p:nvPr/>
        </p:nvSpPr>
        <p:spPr bwMode="auto">
          <a:xfrm>
            <a:off x="663574" y="4462589"/>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a:solidFill>
                  <a:schemeClr val="bg1"/>
                </a:solidFill>
              </a:rPr>
              <a:t>3</a:t>
            </a:r>
          </a:p>
        </p:txBody>
      </p:sp>
      <p:sp>
        <p:nvSpPr>
          <p:cNvPr id="27" name="TextBox 11"/>
          <p:cNvSpPr txBox="1"/>
          <p:nvPr/>
        </p:nvSpPr>
        <p:spPr>
          <a:xfrm>
            <a:off x="6377049" y="4650561"/>
            <a:ext cx="2860497" cy="1466245"/>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rPr>
              <a:t>Revisar només la </a:t>
            </a:r>
            <a:r>
              <a:rPr lang="ca-ES" sz="1200" dirty="0">
                <a:latin typeface="+mn-lt"/>
              </a:rPr>
              <a:t>P</a:t>
            </a:r>
            <a:r>
              <a:rPr lang="ca-ES" sz="1200" dirty="0" smtClean="0">
                <a:latin typeface="+mn-lt"/>
              </a:rPr>
              <a:t>roposta a client </a:t>
            </a:r>
            <a:r>
              <a:rPr lang="ca-ES" sz="1200" b="0" dirty="0" smtClean="0">
                <a:latin typeface="+mn-lt"/>
              </a:rPr>
              <a:t>ja que és la oferta final.</a:t>
            </a:r>
            <a:br>
              <a:rPr lang="ca-ES" sz="1200" b="0" dirty="0" smtClean="0">
                <a:latin typeface="+mn-lt"/>
              </a:rPr>
            </a:br>
            <a:r>
              <a:rPr lang="ca-ES" sz="1200" b="0" dirty="0" smtClean="0">
                <a:latin typeface="+mn-lt"/>
              </a:rPr>
              <a:t>Observar si estem d’acord amb pressupost, hores, dates, etc... de la idea.</a:t>
            </a:r>
            <a:endParaRPr lang="ca-ES" sz="1200" i="1" dirty="0" smtClean="0">
              <a:latin typeface="+mn-lt"/>
            </a:endParaRPr>
          </a:p>
        </p:txBody>
      </p:sp>
      <p:sp>
        <p:nvSpPr>
          <p:cNvPr id="29" name="Oval 28"/>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GC</a:t>
            </a:r>
          </a:p>
        </p:txBody>
      </p:sp>
      <p:sp>
        <p:nvSpPr>
          <p:cNvPr id="30" name="Isosceles Triangle 5"/>
          <p:cNvSpPr/>
          <p:nvPr/>
        </p:nvSpPr>
        <p:spPr bwMode="auto">
          <a:xfrm rot="5400000">
            <a:off x="5917181" y="537682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6" name="5 Image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7061" y="3357804"/>
            <a:ext cx="2501786" cy="1168867"/>
          </a:xfrm>
          <a:prstGeom prst="rect">
            <a:avLst/>
          </a:prstGeom>
        </p:spPr>
      </p:pic>
      <p:pic>
        <p:nvPicPr>
          <p:cNvPr id="7" name="6 Imag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37061" y="4715096"/>
            <a:ext cx="4680267" cy="1476375"/>
          </a:xfrm>
          <a:prstGeom prst="rect">
            <a:avLst/>
          </a:prstGeom>
        </p:spPr>
      </p:pic>
    </p:spTree>
    <p:extLst>
      <p:ext uri="{BB962C8B-B14F-4D97-AF65-F5344CB8AC3E}">
        <p14:creationId xmlns:p14="http://schemas.microsoft.com/office/powerpoint/2010/main" val="15757960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9136" y="2786182"/>
            <a:ext cx="5242201" cy="1941556"/>
          </a:xfrm>
          <a:prstGeom prst="rect">
            <a:avLst/>
          </a:prstGeom>
        </p:spPr>
      </p:pic>
      <p:sp>
        <p:nvSpPr>
          <p:cNvPr id="4" name="Slide Number Placeholder 3"/>
          <p:cNvSpPr>
            <a:spLocks noGrp="1"/>
          </p:cNvSpPr>
          <p:nvPr>
            <p:ph type="sldNum" sz="quarter" idx="11"/>
          </p:nvPr>
        </p:nvSpPr>
        <p:spPr/>
        <p:txBody>
          <a:bodyPr/>
          <a:lstStyle/>
          <a:p>
            <a:pPr>
              <a:defRPr/>
            </a:pPr>
            <a:fld id="{5FA84ABE-F0E8-4FFB-AFBD-9B0427967E24}" type="slidenum">
              <a:rPr lang="ca-ES" smtClean="0">
                <a:solidFill>
                  <a:srgbClr val="000000"/>
                </a:solidFill>
              </a:rPr>
              <a:pPr>
                <a:defRPr/>
              </a:pPr>
              <a:t>81</a:t>
            </a:fld>
            <a:endParaRPr lang="ca-ES" dirty="0">
              <a:solidFill>
                <a:srgbClr val="000000"/>
              </a:solidFill>
            </a:endParaRPr>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rgbClr val="808080">
                    <a:lumMod val="50000"/>
                  </a:srgbClr>
                </a:solidFill>
              </a:rPr>
              <a:t>3.2.10 Acceptar Oferta (2/2)</a:t>
            </a:r>
            <a:endParaRPr lang="ca-ES" sz="1600" dirty="0">
              <a:solidFill>
                <a:srgbClr val="808080">
                  <a:lumMod val="50000"/>
                </a:srgb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solidFill>
                  <a:srgbClr val="000000"/>
                </a:solidFill>
              </a:endParaRPr>
            </a:p>
          </p:txBody>
        </p:sp>
      </p:grpSp>
      <p:sp>
        <p:nvSpPr>
          <p:cNvPr id="13" name="Oval 12"/>
          <p:cNvSpPr/>
          <p:nvPr/>
        </p:nvSpPr>
        <p:spPr bwMode="auto">
          <a:xfrm>
            <a:off x="751458" y="254174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a:solidFill>
                  <a:srgbClr val="FFFFFF"/>
                </a:solidFill>
              </a:rPr>
              <a:t>5</a:t>
            </a:r>
            <a:endParaRPr lang="ca-ES" sz="1600" dirty="0" smtClean="0">
              <a:solidFill>
                <a:srgbClr val="FFFFFF"/>
              </a:solidFill>
            </a:endParaRPr>
          </a:p>
        </p:txBody>
      </p:sp>
      <p:sp>
        <p:nvSpPr>
          <p:cNvPr id="29" name="TextBox 11"/>
          <p:cNvSpPr txBox="1"/>
          <p:nvPr/>
        </p:nvSpPr>
        <p:spPr>
          <a:xfrm>
            <a:off x="6692901" y="2667852"/>
            <a:ext cx="2537444" cy="3888000"/>
          </a:xfrm>
          <a:prstGeom prst="rect">
            <a:avLst/>
          </a:prstGeom>
          <a:noFill/>
          <a:ln>
            <a:solidFill>
              <a:schemeClr val="accent1"/>
            </a:solidFill>
          </a:ln>
        </p:spPr>
        <p:txBody>
          <a:bodyPr wrap="square" rtlCol="0" anchor="ctr">
            <a:noAutofit/>
          </a:bodyPr>
          <a:lstStyle/>
          <a:p>
            <a:pPr marL="228600" indent="-228600">
              <a:buFont typeface="+mj-lt"/>
              <a:buAutoNum type="arabicPeriod" startAt="5"/>
            </a:pPr>
            <a:r>
              <a:rPr lang="ca-ES" sz="1100" b="0" dirty="0" smtClean="0">
                <a:solidFill>
                  <a:srgbClr val="000000"/>
                </a:solidFill>
                <a:latin typeface="Arial"/>
              </a:rPr>
              <a:t>Anar a </a:t>
            </a:r>
            <a:r>
              <a:rPr lang="ca-ES" sz="1100" b="0" i="1" dirty="0" smtClean="0">
                <a:solidFill>
                  <a:srgbClr val="000000"/>
                </a:solidFill>
                <a:latin typeface="Arial"/>
              </a:rPr>
              <a:t>Home </a:t>
            </a:r>
            <a:r>
              <a:rPr lang="ca-ES" sz="1100" b="0" i="1" dirty="0" smtClean="0">
                <a:solidFill>
                  <a:srgbClr val="000000"/>
                </a:solidFill>
                <a:latin typeface="Arial"/>
                <a:sym typeface="Wingdings" pitchFamily="2" charset="2"/>
              </a:rPr>
              <a:t> </a:t>
            </a:r>
            <a:r>
              <a:rPr lang="ca-ES" sz="1100" b="0" i="1" dirty="0" err="1" smtClean="0">
                <a:solidFill>
                  <a:srgbClr val="000000"/>
                </a:solidFill>
                <a:latin typeface="Arial"/>
                <a:sym typeface="Wingdings" pitchFamily="2" charset="2"/>
              </a:rPr>
              <a:t>Organizer</a:t>
            </a:r>
            <a:r>
              <a:rPr lang="ca-ES" sz="1100" b="0" dirty="0" smtClean="0">
                <a:solidFill>
                  <a:srgbClr val="000000"/>
                </a:solidFill>
                <a:latin typeface="Arial"/>
                <a:sym typeface="Wingdings" pitchFamily="2" charset="2"/>
              </a:rPr>
              <a:t> . </a:t>
            </a:r>
            <a:r>
              <a:rPr lang="ca-ES" sz="1100" b="0" dirty="0" err="1" smtClean="0">
                <a:solidFill>
                  <a:srgbClr val="000000"/>
                </a:solidFill>
                <a:latin typeface="Arial"/>
                <a:sym typeface="Wingdings" pitchFamily="2" charset="2"/>
              </a:rPr>
              <a:t>L’action</a:t>
            </a:r>
            <a:r>
              <a:rPr lang="ca-ES" sz="1100" b="0" dirty="0" smtClean="0">
                <a:solidFill>
                  <a:srgbClr val="000000"/>
                </a:solidFill>
                <a:latin typeface="Arial"/>
                <a:sym typeface="Wingdings" pitchFamily="2" charset="2"/>
              </a:rPr>
              <a:t> </a:t>
            </a:r>
            <a:r>
              <a:rPr lang="ca-ES" sz="1100" b="0" dirty="0" err="1" smtClean="0">
                <a:solidFill>
                  <a:srgbClr val="000000"/>
                </a:solidFill>
                <a:latin typeface="Arial"/>
                <a:sym typeface="Wingdings" pitchFamily="2" charset="2"/>
              </a:rPr>
              <a:t>item</a:t>
            </a:r>
            <a:r>
              <a:rPr lang="ca-ES" sz="1100" b="0" dirty="0" smtClean="0">
                <a:solidFill>
                  <a:srgbClr val="000000"/>
                </a:solidFill>
                <a:latin typeface="Arial"/>
                <a:sym typeface="Wingdings" pitchFamily="2" charset="2"/>
              </a:rPr>
              <a:t> de la idea ha de ser:</a:t>
            </a:r>
            <a:br>
              <a:rPr lang="ca-ES" sz="1100" b="0" dirty="0" smtClean="0">
                <a:solidFill>
                  <a:srgbClr val="000000"/>
                </a:solidFill>
                <a:latin typeface="Arial"/>
                <a:sym typeface="Wingdings" pitchFamily="2" charset="2"/>
              </a:rPr>
            </a:br>
            <a:r>
              <a:rPr lang="ca-ES" sz="1100" i="1" dirty="0">
                <a:solidFill>
                  <a:srgbClr val="000000"/>
                </a:solidFill>
              </a:rPr>
              <a:t>Proposta validada pel client</a:t>
            </a:r>
            <a:r>
              <a:rPr lang="ca-ES" sz="1100" i="1" dirty="0" smtClean="0">
                <a:solidFill>
                  <a:srgbClr val="000000"/>
                </a:solidFill>
              </a:rPr>
              <a:t>?</a:t>
            </a:r>
          </a:p>
          <a:p>
            <a:pPr marL="228600" indent="-228600">
              <a:buFont typeface="+mj-lt"/>
              <a:buAutoNum type="arabicPeriod" startAt="5"/>
            </a:pPr>
            <a:r>
              <a:rPr lang="ca-ES" sz="1100" b="0" dirty="0" smtClean="0">
                <a:solidFill>
                  <a:srgbClr val="000000"/>
                </a:solidFill>
                <a:latin typeface="Arial"/>
                <a:sym typeface="Wingdings" pitchFamily="2" charset="2"/>
              </a:rPr>
              <a:t>S’ha creat el </a:t>
            </a:r>
            <a:r>
              <a:rPr lang="ca-ES" sz="1100" dirty="0" smtClean="0">
                <a:solidFill>
                  <a:srgbClr val="000000"/>
                </a:solidFill>
                <a:latin typeface="Arial"/>
                <a:sym typeface="Wingdings" pitchFamily="2" charset="2"/>
              </a:rPr>
              <a:t> Fast-</a:t>
            </a:r>
            <a:r>
              <a:rPr lang="ca-ES" sz="1100" dirty="0" err="1" smtClean="0">
                <a:solidFill>
                  <a:srgbClr val="000000"/>
                </a:solidFill>
                <a:latin typeface="Arial"/>
                <a:sym typeface="Wingdings" pitchFamily="2" charset="2"/>
              </a:rPr>
              <a:t>Track</a:t>
            </a:r>
            <a:r>
              <a:rPr lang="ca-ES" sz="1100" dirty="0" smtClean="0">
                <a:solidFill>
                  <a:srgbClr val="000000"/>
                </a:solidFill>
                <a:latin typeface="Arial"/>
                <a:sym typeface="Wingdings" pitchFamily="2" charset="2"/>
              </a:rPr>
              <a:t> </a:t>
            </a:r>
            <a:r>
              <a:rPr lang="ca-ES" sz="1100" b="0" dirty="0" smtClean="0">
                <a:solidFill>
                  <a:srgbClr val="000000"/>
                </a:solidFill>
                <a:latin typeface="Arial"/>
                <a:sym typeface="Wingdings" pitchFamily="2" charset="2"/>
              </a:rPr>
              <a:t>que et permet </a:t>
            </a:r>
            <a:r>
              <a:rPr lang="ca-ES" sz="1100" dirty="0" smtClean="0">
                <a:solidFill>
                  <a:srgbClr val="000000"/>
                </a:solidFill>
                <a:latin typeface="Arial"/>
                <a:sym typeface="Wingdings" pitchFamily="2" charset="2"/>
              </a:rPr>
              <a:t>Aprovar i Formalitzar la  idea</a:t>
            </a:r>
            <a:r>
              <a:rPr lang="ca-ES" sz="1100" b="0" dirty="0" smtClean="0">
                <a:solidFill>
                  <a:srgbClr val="000000"/>
                </a:solidFill>
                <a:latin typeface="Arial"/>
                <a:sym typeface="Wingdings" pitchFamily="2" charset="2"/>
              </a:rPr>
              <a:t> si s’està d’acord en tirar endavant la idea. Si es clica </a:t>
            </a:r>
            <a:r>
              <a:rPr lang="ca-ES" sz="1100" dirty="0" err="1" smtClean="0">
                <a:solidFill>
                  <a:srgbClr val="000000"/>
                </a:solidFill>
                <a:latin typeface="Arial"/>
                <a:sym typeface="Wingdings" pitchFamily="2" charset="2"/>
              </a:rPr>
              <a:t>Approve</a:t>
            </a:r>
            <a:r>
              <a:rPr lang="ca-ES" sz="1100" dirty="0" smtClean="0">
                <a:solidFill>
                  <a:srgbClr val="000000"/>
                </a:solidFill>
                <a:latin typeface="Arial"/>
                <a:sym typeface="Wingdings" pitchFamily="2" charset="2"/>
              </a:rPr>
              <a:t> </a:t>
            </a:r>
            <a:r>
              <a:rPr lang="ca-ES" sz="1100" dirty="0" err="1" smtClean="0">
                <a:solidFill>
                  <a:srgbClr val="000000"/>
                </a:solidFill>
                <a:latin typeface="Arial"/>
                <a:sym typeface="Wingdings" pitchFamily="2" charset="2"/>
              </a:rPr>
              <a:t>and</a:t>
            </a:r>
            <a:r>
              <a:rPr lang="ca-ES" sz="1100" dirty="0" smtClean="0">
                <a:solidFill>
                  <a:srgbClr val="000000"/>
                </a:solidFill>
                <a:latin typeface="Arial"/>
                <a:sym typeface="Wingdings" pitchFamily="2" charset="2"/>
              </a:rPr>
              <a:t> </a:t>
            </a:r>
            <a:r>
              <a:rPr lang="ca-ES" sz="1100" dirty="0" err="1" smtClean="0">
                <a:solidFill>
                  <a:srgbClr val="000000"/>
                </a:solidFill>
                <a:latin typeface="Arial"/>
                <a:sym typeface="Wingdings" pitchFamily="2" charset="2"/>
              </a:rPr>
              <a:t>formalize</a:t>
            </a:r>
            <a:r>
              <a:rPr lang="ca-ES" sz="1100" dirty="0" smtClean="0">
                <a:solidFill>
                  <a:srgbClr val="000000"/>
                </a:solidFill>
                <a:latin typeface="Arial"/>
                <a:sym typeface="Wingdings" pitchFamily="2" charset="2"/>
              </a:rPr>
              <a:t> idea </a:t>
            </a:r>
            <a:r>
              <a:rPr lang="ca-ES" sz="1100" b="0" dirty="0" smtClean="0">
                <a:solidFill>
                  <a:srgbClr val="000000"/>
                </a:solidFill>
                <a:latin typeface="Arial"/>
                <a:sym typeface="Wingdings" pitchFamily="2" charset="2"/>
              </a:rPr>
              <a:t>s’aprova i es formalitza la idea (</a:t>
            </a:r>
            <a:r>
              <a:rPr lang="ca-ES" sz="1100" dirty="0" smtClean="0">
                <a:solidFill>
                  <a:srgbClr val="000000"/>
                </a:solidFill>
                <a:latin typeface="Arial"/>
                <a:sym typeface="Wingdings" pitchFamily="2" charset="2"/>
              </a:rPr>
              <a:t>punt 3.2.12). </a:t>
            </a:r>
            <a:r>
              <a:rPr lang="ca-ES" sz="1100" b="0" dirty="0" smtClean="0">
                <a:solidFill>
                  <a:srgbClr val="000000"/>
                </a:solidFill>
                <a:latin typeface="Arial"/>
                <a:sym typeface="Wingdings" pitchFamily="2" charset="2"/>
              </a:rPr>
              <a:t>Si es clica </a:t>
            </a:r>
            <a:r>
              <a:rPr lang="ca-ES" sz="1100" dirty="0" err="1" smtClean="0">
                <a:solidFill>
                  <a:srgbClr val="000000"/>
                </a:solidFill>
                <a:latin typeface="Arial"/>
                <a:sym typeface="Wingdings" pitchFamily="2" charset="2"/>
              </a:rPr>
              <a:t>Approve</a:t>
            </a:r>
            <a:r>
              <a:rPr lang="ca-ES" sz="1100" dirty="0" smtClean="0">
                <a:solidFill>
                  <a:srgbClr val="000000"/>
                </a:solidFill>
                <a:latin typeface="Arial"/>
                <a:sym typeface="Wingdings" pitchFamily="2" charset="2"/>
              </a:rPr>
              <a:t> idea</a:t>
            </a:r>
            <a:r>
              <a:rPr lang="ca-ES" sz="1100" b="0" dirty="0" smtClean="0">
                <a:solidFill>
                  <a:srgbClr val="000000"/>
                </a:solidFill>
                <a:latin typeface="Arial"/>
                <a:sym typeface="Wingdings" pitchFamily="2" charset="2"/>
              </a:rPr>
              <a:t>  </a:t>
            </a:r>
            <a:r>
              <a:rPr lang="ca-ES" sz="1100" b="0" dirty="0">
                <a:solidFill>
                  <a:srgbClr val="000000"/>
                </a:solidFill>
                <a:latin typeface="Arial"/>
                <a:sym typeface="Wingdings" pitchFamily="2" charset="2"/>
              </a:rPr>
              <a:t>s’accepta </a:t>
            </a:r>
            <a:r>
              <a:rPr lang="ca-ES" sz="1100" b="0" dirty="0" smtClean="0">
                <a:solidFill>
                  <a:srgbClr val="000000"/>
                </a:solidFill>
                <a:latin typeface="Arial"/>
                <a:sym typeface="Wingdings" pitchFamily="2" charset="2"/>
              </a:rPr>
              <a:t>l’oferta (</a:t>
            </a:r>
            <a:r>
              <a:rPr lang="ca-ES" sz="1100" dirty="0" smtClean="0">
                <a:solidFill>
                  <a:srgbClr val="000000"/>
                </a:solidFill>
                <a:latin typeface="Arial"/>
                <a:sym typeface="Wingdings" pitchFamily="2" charset="2"/>
              </a:rPr>
              <a:t>punt 3.2.11)</a:t>
            </a:r>
            <a:r>
              <a:rPr lang="ca-ES" sz="1100" b="0" dirty="0" smtClean="0">
                <a:solidFill>
                  <a:srgbClr val="000000"/>
                </a:solidFill>
                <a:latin typeface="Arial"/>
                <a:sym typeface="Wingdings" pitchFamily="2" charset="2"/>
              </a:rPr>
              <a:t/>
            </a:r>
            <a:br>
              <a:rPr lang="ca-ES" sz="1100" b="0" dirty="0" smtClean="0">
                <a:solidFill>
                  <a:srgbClr val="000000"/>
                </a:solidFill>
                <a:latin typeface="Arial"/>
                <a:sym typeface="Wingdings" pitchFamily="2" charset="2"/>
              </a:rPr>
            </a:br>
            <a:r>
              <a:rPr lang="ca-ES" sz="1100" b="0" dirty="0" smtClean="0">
                <a:solidFill>
                  <a:srgbClr val="000000"/>
                </a:solidFill>
                <a:latin typeface="Arial"/>
                <a:sym typeface="Wingdings" pitchFamily="2" charset="2"/>
              </a:rPr>
              <a:t>Si es clica a </a:t>
            </a:r>
            <a:r>
              <a:rPr lang="ca-ES" sz="1100" dirty="0" err="1" smtClean="0">
                <a:solidFill>
                  <a:srgbClr val="000000"/>
                </a:solidFill>
                <a:latin typeface="Arial"/>
                <a:sym typeface="Wingdings" pitchFamily="2" charset="2"/>
              </a:rPr>
              <a:t>Back</a:t>
            </a:r>
            <a:r>
              <a:rPr lang="ca-ES" sz="1100" dirty="0" smtClean="0">
                <a:solidFill>
                  <a:srgbClr val="000000"/>
                </a:solidFill>
                <a:latin typeface="Arial"/>
                <a:sym typeface="Wingdings" pitchFamily="2" charset="2"/>
              </a:rPr>
              <a:t> to “En Cartera” </a:t>
            </a:r>
            <a:r>
              <a:rPr lang="ca-ES" sz="1100" b="0" dirty="0" smtClean="0">
                <a:solidFill>
                  <a:srgbClr val="000000"/>
                </a:solidFill>
                <a:latin typeface="Arial"/>
                <a:sym typeface="Wingdings" pitchFamily="2" charset="2"/>
              </a:rPr>
              <a:t>el procés torna a començar al </a:t>
            </a:r>
            <a:r>
              <a:rPr lang="ca-ES" sz="1100" dirty="0" smtClean="0">
                <a:solidFill>
                  <a:srgbClr val="000000"/>
                </a:solidFill>
                <a:latin typeface="Arial"/>
                <a:sym typeface="Wingdings" pitchFamily="2" charset="2"/>
              </a:rPr>
              <a:t>punt 3.2.2</a:t>
            </a:r>
            <a:r>
              <a:rPr lang="ca-ES" sz="1100" b="0" dirty="0" smtClean="0">
                <a:solidFill>
                  <a:srgbClr val="000000"/>
                </a:solidFill>
                <a:latin typeface="Arial"/>
                <a:sym typeface="Wingdings" pitchFamily="2" charset="2"/>
              </a:rPr>
              <a:t> i si es clica a </a:t>
            </a:r>
            <a:r>
              <a:rPr lang="ca-ES" sz="1100" dirty="0" err="1" smtClean="0">
                <a:solidFill>
                  <a:srgbClr val="000000"/>
                </a:solidFill>
                <a:latin typeface="Arial"/>
                <a:sym typeface="Wingdings" pitchFamily="2" charset="2"/>
              </a:rPr>
              <a:t>Back</a:t>
            </a:r>
            <a:r>
              <a:rPr lang="ca-ES" sz="1100" dirty="0" smtClean="0">
                <a:solidFill>
                  <a:srgbClr val="000000"/>
                </a:solidFill>
                <a:latin typeface="Arial"/>
                <a:sym typeface="Wingdings" pitchFamily="2" charset="2"/>
              </a:rPr>
              <a:t> to “En Cartera PAA”</a:t>
            </a:r>
            <a:r>
              <a:rPr lang="ca-ES" sz="1100" b="0" dirty="0" smtClean="0">
                <a:solidFill>
                  <a:srgbClr val="000000"/>
                </a:solidFill>
                <a:latin typeface="Arial"/>
                <a:sym typeface="Wingdings" pitchFamily="2" charset="2"/>
              </a:rPr>
              <a:t> el procés torna a començar al </a:t>
            </a:r>
            <a:r>
              <a:rPr lang="ca-ES" sz="1100" dirty="0" smtClean="0">
                <a:solidFill>
                  <a:srgbClr val="000000"/>
                </a:solidFill>
                <a:latin typeface="Arial"/>
                <a:sym typeface="Wingdings" pitchFamily="2" charset="2"/>
              </a:rPr>
              <a:t>punt 3.2.6</a:t>
            </a:r>
            <a:r>
              <a:rPr lang="ca-ES" sz="1100" b="0" dirty="0" smtClean="0">
                <a:solidFill>
                  <a:srgbClr val="000000"/>
                </a:solidFill>
                <a:latin typeface="Arial"/>
                <a:sym typeface="Wingdings" pitchFamily="2" charset="2"/>
              </a:rPr>
              <a:t>.</a:t>
            </a:r>
            <a:br>
              <a:rPr lang="ca-ES" sz="1100" b="0" dirty="0" smtClean="0">
                <a:solidFill>
                  <a:srgbClr val="000000"/>
                </a:solidFill>
                <a:latin typeface="Arial"/>
                <a:sym typeface="Wingdings" pitchFamily="2" charset="2"/>
              </a:rPr>
            </a:br>
            <a:r>
              <a:rPr lang="ca-ES" sz="1100" b="0" dirty="0" smtClean="0">
                <a:solidFill>
                  <a:srgbClr val="000000"/>
                </a:solidFill>
                <a:latin typeface="Arial"/>
                <a:sym typeface="Wingdings" pitchFamily="2" charset="2"/>
              </a:rPr>
              <a:t>Si es clica a </a:t>
            </a:r>
            <a:r>
              <a:rPr lang="ca-ES" sz="1100" dirty="0" err="1" smtClean="0">
                <a:solidFill>
                  <a:srgbClr val="000000"/>
                </a:solidFill>
                <a:latin typeface="Arial"/>
                <a:sym typeface="Wingdings" pitchFamily="2" charset="2"/>
              </a:rPr>
              <a:t>Redefine</a:t>
            </a:r>
            <a:r>
              <a:rPr lang="ca-ES" sz="1100" dirty="0" smtClean="0">
                <a:solidFill>
                  <a:srgbClr val="000000"/>
                </a:solidFill>
                <a:latin typeface="Arial"/>
                <a:sym typeface="Wingdings" pitchFamily="2" charset="2"/>
              </a:rPr>
              <a:t> Idea</a:t>
            </a:r>
            <a:r>
              <a:rPr lang="ca-ES" sz="1100" b="0" dirty="0" smtClean="0">
                <a:solidFill>
                  <a:srgbClr val="000000"/>
                </a:solidFill>
                <a:latin typeface="Arial"/>
                <a:sym typeface="Wingdings" pitchFamily="2" charset="2"/>
              </a:rPr>
              <a:t>, es torna al punt d’haver de tornar a fer una altra oferta (</a:t>
            </a:r>
            <a:r>
              <a:rPr lang="ca-ES" sz="1100" dirty="0" smtClean="0">
                <a:solidFill>
                  <a:srgbClr val="000000"/>
                </a:solidFill>
                <a:latin typeface="Arial"/>
                <a:sym typeface="Wingdings" pitchFamily="2" charset="2"/>
              </a:rPr>
              <a:t>punt 3.2.8</a:t>
            </a:r>
            <a:r>
              <a:rPr lang="ca-ES" sz="1100" b="0" dirty="0" smtClean="0">
                <a:solidFill>
                  <a:srgbClr val="000000"/>
                </a:solidFill>
                <a:latin typeface="Arial"/>
                <a:sym typeface="Wingdings" pitchFamily="2" charset="2"/>
              </a:rPr>
              <a:t>).  </a:t>
            </a:r>
          </a:p>
          <a:p>
            <a:pPr marL="228600" indent="-228600">
              <a:buFont typeface="+mj-lt"/>
              <a:buAutoNum type="arabicPeriod" startAt="5"/>
            </a:pPr>
            <a:r>
              <a:rPr lang="ca-ES" sz="1100" b="0" dirty="0" smtClean="0">
                <a:solidFill>
                  <a:srgbClr val="000000"/>
                </a:solidFill>
                <a:latin typeface="Arial"/>
              </a:rPr>
              <a:t>Guardar clicant a </a:t>
            </a:r>
            <a:r>
              <a:rPr lang="ca-ES" sz="1100" dirty="0" err="1" smtClean="0">
                <a:solidFill>
                  <a:srgbClr val="000000"/>
                </a:solidFill>
                <a:latin typeface="Arial"/>
              </a:rPr>
              <a:t>Save</a:t>
            </a:r>
            <a:endParaRPr lang="ca-ES" sz="1100" dirty="0" smtClean="0">
              <a:solidFill>
                <a:srgbClr val="000000"/>
              </a:solidFill>
              <a:latin typeface="Arial"/>
            </a:endParaRPr>
          </a:p>
        </p:txBody>
      </p:sp>
      <p:grpSp>
        <p:nvGrpSpPr>
          <p:cNvPr id="30" name="Group 29"/>
          <p:cNvGrpSpPr/>
          <p:nvPr/>
        </p:nvGrpSpPr>
        <p:grpSpPr>
          <a:xfrm>
            <a:off x="1116435" y="5912421"/>
            <a:ext cx="2076450" cy="323850"/>
            <a:chOff x="904610" y="3319816"/>
            <a:chExt cx="2076450" cy="323850"/>
          </a:xfrm>
        </p:grpSpPr>
        <p:pic>
          <p:nvPicPr>
            <p:cNvPr id="3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Rectangle 31"/>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sp>
        <p:nvSpPr>
          <p:cNvPr id="41" name="Isosceles Triangle 5"/>
          <p:cNvSpPr/>
          <p:nvPr/>
        </p:nvSpPr>
        <p:spPr bwMode="auto">
          <a:xfrm rot="5400000">
            <a:off x="6332814" y="378412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42" name="Oval 41"/>
          <p:cNvSpPr/>
          <p:nvPr/>
        </p:nvSpPr>
        <p:spPr bwMode="auto">
          <a:xfrm>
            <a:off x="755649" y="586032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smtClean="0">
                <a:solidFill>
                  <a:srgbClr val="FFFFFF"/>
                </a:solidFill>
              </a:rPr>
              <a:t>7</a:t>
            </a:r>
          </a:p>
        </p:txBody>
      </p:sp>
      <p:sp>
        <p:nvSpPr>
          <p:cNvPr id="33" name="Oval 32"/>
          <p:cNvSpPr/>
          <p:nvPr/>
        </p:nvSpPr>
        <p:spPr bwMode="auto">
          <a:xfrm>
            <a:off x="4431308" y="3981741"/>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a:solidFill>
                  <a:srgbClr val="FFFFFF"/>
                </a:solidFill>
              </a:rPr>
              <a:t>6</a:t>
            </a:r>
            <a:endParaRPr lang="ca-ES" sz="1600" dirty="0" smtClean="0">
              <a:solidFill>
                <a:srgbClr val="FFFFFF"/>
              </a:solidFill>
            </a:endParaRPr>
          </a:p>
        </p:txBody>
      </p:sp>
      <p:sp>
        <p:nvSpPr>
          <p:cNvPr id="43" name="Oval 4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rgbClr val="FFFFFF"/>
                </a:solidFill>
              </a:rPr>
              <a:t>GC</a:t>
            </a:r>
          </a:p>
        </p:txBody>
      </p:sp>
      <p:sp>
        <p:nvSpPr>
          <p:cNvPr id="2" name="Rectangle 1"/>
          <p:cNvSpPr/>
          <p:nvPr/>
        </p:nvSpPr>
        <p:spPr>
          <a:xfrm>
            <a:off x="6692901" y="1584845"/>
            <a:ext cx="2537444" cy="956896"/>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solidFill>
                  <a:srgbClr val="000000"/>
                </a:solidFill>
                <a:latin typeface="Arial"/>
              </a:rPr>
              <a:t>Dins la proposta seleccionada, omplir el camp </a:t>
            </a:r>
            <a:r>
              <a:rPr lang="ca-ES" sz="1200" b="0" dirty="0" err="1" smtClean="0">
                <a:solidFill>
                  <a:srgbClr val="000000"/>
                </a:solidFill>
                <a:latin typeface="Arial"/>
              </a:rPr>
              <a:t>Customer</a:t>
            </a:r>
            <a:r>
              <a:rPr lang="ca-ES" sz="1200" b="0" dirty="0" smtClean="0">
                <a:solidFill>
                  <a:srgbClr val="000000"/>
                </a:solidFill>
                <a:latin typeface="Arial"/>
              </a:rPr>
              <a:t> </a:t>
            </a:r>
            <a:r>
              <a:rPr lang="ca-ES" sz="1200" b="0" dirty="0" err="1">
                <a:solidFill>
                  <a:srgbClr val="000000"/>
                </a:solidFill>
                <a:latin typeface="Arial"/>
              </a:rPr>
              <a:t>P</a:t>
            </a:r>
            <a:r>
              <a:rPr lang="ca-ES" sz="1200" b="0" dirty="0" err="1" smtClean="0">
                <a:solidFill>
                  <a:srgbClr val="000000"/>
                </a:solidFill>
                <a:latin typeface="Arial"/>
              </a:rPr>
              <a:t>roposal</a:t>
            </a:r>
            <a:r>
              <a:rPr lang="ca-ES" sz="1200" b="0" dirty="0" smtClean="0">
                <a:solidFill>
                  <a:srgbClr val="000000"/>
                </a:solidFill>
                <a:latin typeface="Arial"/>
              </a:rPr>
              <a:t> </a:t>
            </a:r>
            <a:r>
              <a:rPr lang="ca-ES" sz="1200" b="0" dirty="0" err="1">
                <a:solidFill>
                  <a:srgbClr val="000000"/>
                </a:solidFill>
                <a:latin typeface="Arial"/>
              </a:rPr>
              <a:t>D</a:t>
            </a:r>
            <a:r>
              <a:rPr lang="ca-ES" sz="1200" b="0" dirty="0" err="1" smtClean="0">
                <a:solidFill>
                  <a:srgbClr val="000000"/>
                </a:solidFill>
                <a:latin typeface="Arial"/>
              </a:rPr>
              <a:t>ate</a:t>
            </a:r>
            <a:r>
              <a:rPr lang="ca-ES" sz="1200" b="0" dirty="0">
                <a:solidFill>
                  <a:srgbClr val="000000"/>
                </a:solidFill>
                <a:latin typeface="Arial"/>
              </a:rPr>
              <a:t>: data de presentació de l’oferta al </a:t>
            </a:r>
            <a:r>
              <a:rPr lang="ca-ES" sz="1200" b="0" dirty="0" smtClean="0">
                <a:solidFill>
                  <a:srgbClr val="000000"/>
                </a:solidFill>
                <a:latin typeface="Arial"/>
              </a:rPr>
              <a:t>client i guardar clicant </a:t>
            </a:r>
            <a:r>
              <a:rPr lang="ca-ES" sz="1200" dirty="0" err="1" smtClean="0">
                <a:solidFill>
                  <a:srgbClr val="000000"/>
                </a:solidFill>
                <a:latin typeface="Arial"/>
              </a:rPr>
              <a:t>Save</a:t>
            </a:r>
            <a:endParaRPr lang="ca-ES" sz="1200" dirty="0">
              <a:solidFill>
                <a:srgbClr val="000000"/>
              </a:solidFill>
              <a:latin typeface="Arial"/>
            </a:endParaRPr>
          </a:p>
        </p:txBody>
      </p:sp>
      <p:sp>
        <p:nvSpPr>
          <p:cNvPr id="27" name="Oval 26"/>
          <p:cNvSpPr/>
          <p:nvPr/>
        </p:nvSpPr>
        <p:spPr bwMode="auto">
          <a:xfrm>
            <a:off x="755649" y="15029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a:solidFill>
                  <a:srgbClr val="FFFFFF"/>
                </a:solidFill>
              </a:rPr>
              <a:t>4</a:t>
            </a:r>
            <a:endParaRPr lang="ca-ES" sz="1600" dirty="0" smtClean="0">
              <a:solidFill>
                <a:srgbClr val="FFFFFF"/>
              </a:solidFill>
            </a:endParaRPr>
          </a:p>
        </p:txBody>
      </p:sp>
      <p:sp>
        <p:nvSpPr>
          <p:cNvPr id="9" name="Right Arrow 8"/>
          <p:cNvSpPr/>
          <p:nvPr/>
        </p:nvSpPr>
        <p:spPr bwMode="auto">
          <a:xfrm>
            <a:off x="3614288" y="2008701"/>
            <a:ext cx="534632" cy="229532"/>
          </a:xfrm>
          <a:prstGeom prst="rightArrow">
            <a:avLst/>
          </a:prstGeom>
          <a:noFill/>
          <a:ln w="12700">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nvGrpSpPr>
          <p:cNvPr id="10" name="Group 9"/>
          <p:cNvGrpSpPr/>
          <p:nvPr/>
        </p:nvGrpSpPr>
        <p:grpSpPr>
          <a:xfrm>
            <a:off x="4253183" y="1933193"/>
            <a:ext cx="2118154" cy="328379"/>
            <a:chOff x="4253183" y="1933193"/>
            <a:chExt cx="2118154" cy="328379"/>
          </a:xfrm>
        </p:grpSpPr>
        <p:pic>
          <p:nvPicPr>
            <p:cNvPr id="3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53183" y="1960490"/>
              <a:ext cx="2118154" cy="288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bwMode="auto">
            <a:xfrm>
              <a:off x="4253183" y="1933193"/>
              <a:ext cx="578124" cy="328379"/>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grpSp>
      <p:pic>
        <p:nvPicPr>
          <p:cNvPr id="12" name="11 Imagen"/>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9136" y="1452181"/>
            <a:ext cx="2063749" cy="1091302"/>
          </a:xfrm>
          <a:prstGeom prst="rect">
            <a:avLst/>
          </a:prstGeom>
        </p:spPr>
      </p:pic>
      <p:sp>
        <p:nvSpPr>
          <p:cNvPr id="14" name="13 Rectángulo"/>
          <p:cNvSpPr/>
          <p:nvPr/>
        </p:nvSpPr>
        <p:spPr bwMode="auto">
          <a:xfrm>
            <a:off x="1129136" y="2097382"/>
            <a:ext cx="2063749" cy="444359"/>
          </a:xfrm>
          <a:prstGeom prst="rect">
            <a:avLst/>
          </a:prstGeom>
          <a:noFill/>
          <a:ln w="3175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pic>
        <p:nvPicPr>
          <p:cNvPr id="3" name="Imagen 2"/>
          <p:cNvPicPr>
            <a:picLocks noChangeAspect="1"/>
          </p:cNvPicPr>
          <p:nvPr/>
        </p:nvPicPr>
        <p:blipFill>
          <a:blip r:embed="rId6"/>
          <a:stretch>
            <a:fillRect/>
          </a:stretch>
        </p:blipFill>
        <p:spPr>
          <a:xfrm>
            <a:off x="4872409" y="3680643"/>
            <a:ext cx="1498928" cy="1047095"/>
          </a:xfrm>
          <a:prstGeom prst="rect">
            <a:avLst/>
          </a:prstGeom>
        </p:spPr>
      </p:pic>
      <p:pic>
        <p:nvPicPr>
          <p:cNvPr id="5" name="Imagen 4"/>
          <p:cNvPicPr>
            <a:picLocks noChangeAspect="1"/>
          </p:cNvPicPr>
          <p:nvPr/>
        </p:nvPicPr>
        <p:blipFill>
          <a:blip r:embed="rId7"/>
          <a:stretch>
            <a:fillRect/>
          </a:stretch>
        </p:blipFill>
        <p:spPr>
          <a:xfrm>
            <a:off x="4831306" y="3998266"/>
            <a:ext cx="1440000" cy="161610"/>
          </a:xfrm>
          <a:prstGeom prst="rect">
            <a:avLst/>
          </a:prstGeom>
        </p:spPr>
      </p:pic>
    </p:spTree>
    <p:extLst>
      <p:ext uri="{BB962C8B-B14F-4D97-AF65-F5344CB8AC3E}">
        <p14:creationId xmlns:p14="http://schemas.microsoft.com/office/powerpoint/2010/main" val="13418630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3.2.11 Formalitzar idea</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3" name="Oval 12"/>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pic>
        <p:nvPicPr>
          <p:cNvPr id="2" name="Imagen 1"/>
          <p:cNvPicPr>
            <a:picLocks noChangeAspect="1"/>
          </p:cNvPicPr>
          <p:nvPr/>
        </p:nvPicPr>
        <p:blipFill>
          <a:blip r:embed="rId2"/>
          <a:stretch>
            <a:fillRect/>
          </a:stretch>
        </p:blipFill>
        <p:spPr>
          <a:xfrm>
            <a:off x="1159099" y="1271052"/>
            <a:ext cx="7290101" cy="5032392"/>
          </a:xfrm>
          <a:prstGeom prst="rect">
            <a:avLst/>
          </a:prstGeom>
        </p:spPr>
      </p:pic>
      <p:pic>
        <p:nvPicPr>
          <p:cNvPr id="3" name="Imagen 2"/>
          <p:cNvPicPr>
            <a:picLocks noChangeAspect="1"/>
          </p:cNvPicPr>
          <p:nvPr/>
        </p:nvPicPr>
        <p:blipFill>
          <a:blip r:embed="rId3"/>
          <a:stretch>
            <a:fillRect/>
          </a:stretch>
        </p:blipFill>
        <p:spPr>
          <a:xfrm>
            <a:off x="8474400" y="172800"/>
            <a:ext cx="910800" cy="628269"/>
          </a:xfrm>
          <a:prstGeom prst="rect">
            <a:avLst/>
          </a:prstGeom>
          <a:ln w="12700">
            <a:solidFill>
              <a:schemeClr val="tx1"/>
            </a:solidFill>
          </a:ln>
        </p:spPr>
      </p:pic>
    </p:spTree>
    <p:extLst>
      <p:ext uri="{BB962C8B-B14F-4D97-AF65-F5344CB8AC3E}">
        <p14:creationId xmlns:p14="http://schemas.microsoft.com/office/powerpoint/2010/main" val="16093656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83</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3.2.11 Formalitzar idea (1/2)</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grpSp>
        <p:nvGrpSpPr>
          <p:cNvPr id="2" name="Group 1"/>
          <p:cNvGrpSpPr/>
          <p:nvPr/>
        </p:nvGrpSpPr>
        <p:grpSpPr>
          <a:xfrm>
            <a:off x="1024930" y="1786639"/>
            <a:ext cx="4695894" cy="955250"/>
            <a:chOff x="1012230" y="1786639"/>
            <a:chExt cx="4695894" cy="955250"/>
          </a:xfrm>
        </p:grpSpPr>
        <p:grpSp>
          <p:nvGrpSpPr>
            <p:cNvPr id="13" name="Group 12"/>
            <p:cNvGrpSpPr/>
            <p:nvPr/>
          </p:nvGrpSpPr>
          <p:grpSpPr>
            <a:xfrm>
              <a:off x="1012230" y="1786639"/>
              <a:ext cx="4695894" cy="893059"/>
              <a:chOff x="3086100" y="1709739"/>
              <a:chExt cx="4038600" cy="768056"/>
            </a:xfrm>
          </p:grpSpPr>
          <p:pic>
            <p:nvPicPr>
              <p:cNvPr id="1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086100" y="1709739"/>
                <a:ext cx="4038600" cy="56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86100" y="2263482"/>
                <a:ext cx="40386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6011" y="2440842"/>
              <a:ext cx="4271989" cy="30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Box 11"/>
          <p:cNvSpPr txBox="1"/>
          <p:nvPr/>
        </p:nvSpPr>
        <p:spPr>
          <a:xfrm>
            <a:off x="6235701" y="1604556"/>
            <a:ext cx="3065140" cy="2694995"/>
          </a:xfrm>
          <a:prstGeom prst="rect">
            <a:avLst/>
          </a:prstGeom>
          <a:noFill/>
          <a:ln>
            <a:solidFill>
              <a:schemeClr val="accent1"/>
            </a:solidFill>
          </a:ln>
        </p:spPr>
        <p:txBody>
          <a:bodyPr wrap="square" rtlCol="0" anchor="ctr">
            <a:noAutofit/>
          </a:bodyPr>
          <a:lstStyle/>
          <a:p>
            <a:r>
              <a:rPr lang="ca-ES" sz="1200" b="0" dirty="0" smtClean="0">
                <a:latin typeface="+mn-lt"/>
              </a:rPr>
              <a:t>Formalitzar la idea significa dur a terme totes les accions necessàries per a formalitzar amb client i proveïdors (sol·licitud de solucions, ...). </a:t>
            </a:r>
            <a:br>
              <a:rPr lang="ca-ES" sz="1200" b="0" dirty="0" smtClean="0">
                <a:latin typeface="+mn-lt"/>
              </a:rPr>
            </a:br>
            <a:r>
              <a:rPr lang="ca-ES" sz="1200" b="0" dirty="0" smtClean="0">
                <a:latin typeface="+mn-lt"/>
              </a:rPr>
              <a:t>Es pressuposa que quan es canvia aquest estat, és perquè s’han dut a terme totes les accions necessàries.</a:t>
            </a:r>
          </a:p>
          <a:p>
            <a:pPr marL="228600" indent="-228600">
              <a:buFont typeface="+mj-lt"/>
              <a:buAutoNum type="arabicPeriod"/>
            </a:pPr>
            <a:r>
              <a:rPr lang="ca-ES" sz="1200" b="0" dirty="0" smtClean="0">
                <a:latin typeface="+mn-lt"/>
              </a:rPr>
              <a:t>Un cop hem aprovat l’idea, ara cal formalitzar-la.</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r>
              <a:rPr lang="ca-ES" sz="1200" b="0" dirty="0" smtClean="0">
                <a:latin typeface="+mn-lt"/>
                <a:sym typeface="Wingdings" pitchFamily="2" charset="2"/>
              </a:rPr>
              <a:t> i observar que la nostra idea té com a </a:t>
            </a:r>
            <a:r>
              <a:rPr lang="ca-ES" sz="1200" b="0" dirty="0" err="1" smtClean="0">
                <a:latin typeface="+mn-lt"/>
                <a:sym typeface="Wingdings" pitchFamily="2" charset="2"/>
              </a:rPr>
              <a:t>action</a:t>
            </a:r>
            <a:r>
              <a:rPr lang="ca-ES" sz="1200" b="0" dirty="0" smtClean="0">
                <a:latin typeface="+mn-lt"/>
                <a:sym typeface="Wingdings" pitchFamily="2" charset="2"/>
              </a:rPr>
              <a:t> </a:t>
            </a:r>
            <a:r>
              <a:rPr lang="ca-ES" sz="1200" b="0" dirty="0" err="1" smtClean="0">
                <a:latin typeface="+mn-lt"/>
                <a:sym typeface="Wingdings" pitchFamily="2" charset="2"/>
              </a:rPr>
              <a:t>item</a:t>
            </a:r>
            <a:r>
              <a:rPr lang="ca-ES" sz="1200" b="0" dirty="0">
                <a:latin typeface="+mn-lt"/>
                <a:sym typeface="Wingdings" pitchFamily="2" charset="2"/>
              </a:rPr>
              <a:t>:</a:t>
            </a:r>
            <a:r>
              <a:rPr lang="ca-ES" sz="1200" b="0" dirty="0" smtClean="0">
                <a:latin typeface="+mn-lt"/>
                <a:sym typeface="Wingdings" pitchFamily="2" charset="2"/>
              </a:rPr>
              <a:t/>
            </a:r>
            <a:br>
              <a:rPr lang="ca-ES" sz="1200" b="0" dirty="0" smtClean="0">
                <a:latin typeface="+mn-lt"/>
                <a:sym typeface="Wingdings" pitchFamily="2" charset="2"/>
              </a:rPr>
            </a:br>
            <a:r>
              <a:rPr lang="ca-ES" sz="1200" i="1" dirty="0" smtClean="0">
                <a:latin typeface="+mn-lt"/>
                <a:sym typeface="Wingdings" pitchFamily="2" charset="2"/>
              </a:rPr>
              <a:t>Formalitzar</a:t>
            </a:r>
            <a:endParaRPr lang="ca-ES" sz="1200" i="1" dirty="0" smtClean="0">
              <a:latin typeface="+mn-lt"/>
            </a:endParaRPr>
          </a:p>
        </p:txBody>
      </p:sp>
      <p:sp>
        <p:nvSpPr>
          <p:cNvPr id="25" name="TextBox 11"/>
          <p:cNvSpPr txBox="1"/>
          <p:nvPr/>
        </p:nvSpPr>
        <p:spPr>
          <a:xfrm>
            <a:off x="6235702" y="4406900"/>
            <a:ext cx="3065140" cy="1536700"/>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Principalment es fa una revisió d’atributs de la idea per tal que tots els camps siguin correctes.</a:t>
            </a:r>
          </a:p>
          <a:p>
            <a:pPr marL="228600" indent="-228600">
              <a:buFont typeface="+mj-lt"/>
              <a:buAutoNum type="arabicPeriod" startAt="2"/>
            </a:pPr>
            <a:r>
              <a:rPr lang="ca-ES" sz="1200" b="0" dirty="0" smtClean="0">
                <a:latin typeface="+mn-lt"/>
              </a:rPr>
              <a:t>Omplir el camp </a:t>
            </a:r>
            <a:r>
              <a:rPr lang="ca-ES" sz="1200" b="0" dirty="0" err="1" smtClean="0">
                <a:latin typeface="+mn-lt"/>
              </a:rPr>
              <a:t>Solution</a:t>
            </a:r>
            <a:r>
              <a:rPr lang="ca-ES" sz="1200" b="0" dirty="0" smtClean="0">
                <a:latin typeface="+mn-lt"/>
              </a:rPr>
              <a:t> </a:t>
            </a:r>
            <a:r>
              <a:rPr lang="ca-ES" sz="1200" b="0" dirty="0" err="1" smtClean="0">
                <a:latin typeface="+mn-lt"/>
              </a:rPr>
              <a:t>Request</a:t>
            </a:r>
            <a:r>
              <a:rPr lang="ca-ES" sz="1200" b="0" dirty="0" smtClean="0">
                <a:solidFill>
                  <a:srgbClr val="FF0000"/>
                </a:solidFill>
                <a:latin typeface="+mn-lt"/>
              </a:rPr>
              <a:t/>
            </a:r>
            <a:br>
              <a:rPr lang="ca-ES" sz="1200" b="0" dirty="0" smtClean="0">
                <a:solidFill>
                  <a:srgbClr val="FF0000"/>
                </a:solidFill>
                <a:latin typeface="+mn-lt"/>
              </a:rPr>
            </a:br>
            <a:r>
              <a:rPr lang="ca-ES" sz="1200" b="0" dirty="0" smtClean="0">
                <a:solidFill>
                  <a:srgbClr val="FF0000"/>
                </a:solidFill>
                <a:latin typeface="+mn-lt"/>
              </a:rPr>
              <a:t/>
            </a:r>
            <a:br>
              <a:rPr lang="ca-ES" sz="1200" b="0" dirty="0" smtClean="0">
                <a:solidFill>
                  <a:srgbClr val="FF0000"/>
                </a:solidFill>
                <a:latin typeface="+mn-lt"/>
              </a:rPr>
            </a:br>
            <a:r>
              <a:rPr lang="ca-ES" sz="1200" b="0" dirty="0" smtClean="0">
                <a:latin typeface="+mn-lt"/>
              </a:rPr>
              <a:t>També revisem la part de propostes (</a:t>
            </a:r>
            <a:r>
              <a:rPr lang="ca-ES" sz="1200" b="0" dirty="0" err="1" smtClean="0">
                <a:latin typeface="+mn-lt"/>
              </a:rPr>
              <a:t>Proposals</a:t>
            </a:r>
            <a:r>
              <a:rPr lang="ca-ES" sz="1200" b="0" dirty="0" smtClean="0">
                <a:latin typeface="+mn-lt"/>
              </a:rPr>
              <a:t>).</a:t>
            </a:r>
            <a:endParaRPr lang="ca-ES" sz="1200" i="1" dirty="0" smtClean="0">
              <a:latin typeface="+mn-lt"/>
            </a:endParaRPr>
          </a:p>
        </p:txBody>
      </p:sp>
      <p:sp>
        <p:nvSpPr>
          <p:cNvPr id="26" name="Isosceles Triangle 5"/>
          <p:cNvSpPr/>
          <p:nvPr/>
        </p:nvSpPr>
        <p:spPr bwMode="auto">
          <a:xfrm rot="5400000">
            <a:off x="5837784" y="235356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Isosceles Triangle 5"/>
          <p:cNvSpPr/>
          <p:nvPr/>
        </p:nvSpPr>
        <p:spPr bwMode="auto">
          <a:xfrm rot="5400000">
            <a:off x="5837783" y="508552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6" name="Oval 15"/>
          <p:cNvSpPr/>
          <p:nvPr/>
        </p:nvSpPr>
        <p:spPr bwMode="auto">
          <a:xfrm>
            <a:off x="663574" y="16045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9" name="Oval 28"/>
          <p:cNvSpPr/>
          <p:nvPr/>
        </p:nvSpPr>
        <p:spPr bwMode="auto">
          <a:xfrm>
            <a:off x="651442" y="502745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grpSp>
        <p:nvGrpSpPr>
          <p:cNvPr id="5" name="Group 4"/>
          <p:cNvGrpSpPr/>
          <p:nvPr/>
        </p:nvGrpSpPr>
        <p:grpSpPr>
          <a:xfrm>
            <a:off x="1024931" y="4093757"/>
            <a:ext cx="4695893" cy="1766823"/>
            <a:chOff x="1024931" y="4093757"/>
            <a:chExt cx="4916544" cy="1849843"/>
          </a:xfrm>
        </p:grpSpPr>
        <p:pic>
          <p:nvPicPr>
            <p:cNvPr id="1229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4931" y="4093757"/>
              <a:ext cx="4916544" cy="184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328711" y="5122103"/>
              <a:ext cx="1338289" cy="180147"/>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4" name="Oval 23"/>
          <p:cNvSpPr/>
          <p:nvPr/>
        </p:nvSpPr>
        <p:spPr bwMode="auto">
          <a:xfrm>
            <a:off x="663574" y="392360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30" name="Oval 29"/>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spTree>
    <p:extLst>
      <p:ext uri="{BB962C8B-B14F-4D97-AF65-F5344CB8AC3E}">
        <p14:creationId xmlns:p14="http://schemas.microsoft.com/office/powerpoint/2010/main" val="20202646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sosceles Triangle 5"/>
          <p:cNvSpPr/>
          <p:nvPr/>
        </p:nvSpPr>
        <p:spPr bwMode="auto">
          <a:xfrm rot="5400000">
            <a:off x="6397841" y="249516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3.2.11 Formalitzar idea (2/2)</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39" name="Oval 38"/>
          <p:cNvSpPr/>
          <p:nvPr/>
        </p:nvSpPr>
        <p:spPr bwMode="auto">
          <a:xfrm>
            <a:off x="663574" y="16045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4</a:t>
            </a:r>
            <a:endParaRPr kumimoji="0" lang="ca-ES" sz="1600" i="0" u="none" strike="noStrike" cap="none" normalizeH="0" baseline="0" dirty="0" smtClean="0">
              <a:ln>
                <a:noFill/>
              </a:ln>
              <a:solidFill>
                <a:schemeClr val="bg1"/>
              </a:solidFill>
              <a:effectLst/>
              <a:latin typeface="Arial" charset="0"/>
            </a:endParaRPr>
          </a:p>
        </p:txBody>
      </p:sp>
      <p:sp>
        <p:nvSpPr>
          <p:cNvPr id="40" name="TextBox 11"/>
          <p:cNvSpPr txBox="1"/>
          <p:nvPr/>
        </p:nvSpPr>
        <p:spPr>
          <a:xfrm>
            <a:off x="6857999" y="1792528"/>
            <a:ext cx="2442841" cy="2754072"/>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a:t>Anar a </a:t>
            </a:r>
            <a:r>
              <a:rPr lang="ca-ES" sz="1200" b="0" i="1" dirty="0"/>
              <a:t>Home </a:t>
            </a:r>
            <a:r>
              <a:rPr lang="ca-ES" sz="1200" b="0" i="1" dirty="0">
                <a:sym typeface="Wingdings" pitchFamily="2" charset="2"/>
              </a:rPr>
              <a:t> </a:t>
            </a:r>
            <a:r>
              <a:rPr lang="ca-ES" sz="1200" b="0" i="1" dirty="0" err="1">
                <a:sym typeface="Wingdings" pitchFamily="2" charset="2"/>
              </a:rPr>
              <a:t>Organizer</a:t>
            </a:r>
            <a:r>
              <a:rPr lang="ca-ES" sz="1200" b="0" dirty="0">
                <a:sym typeface="Wingdings" pitchFamily="2" charset="2"/>
              </a:rPr>
              <a:t> . </a:t>
            </a:r>
            <a:r>
              <a:rPr lang="ca-ES" sz="1200" b="0" dirty="0" err="1">
                <a:sym typeface="Wingdings" pitchFamily="2" charset="2"/>
              </a:rPr>
              <a:t>L’action</a:t>
            </a:r>
            <a:r>
              <a:rPr lang="ca-ES" sz="1200" b="0" dirty="0">
                <a:sym typeface="Wingdings" pitchFamily="2" charset="2"/>
              </a:rPr>
              <a:t> </a:t>
            </a:r>
            <a:r>
              <a:rPr lang="ca-ES" sz="1200" b="0" dirty="0" err="1">
                <a:sym typeface="Wingdings" pitchFamily="2" charset="2"/>
              </a:rPr>
              <a:t>item</a:t>
            </a:r>
            <a:r>
              <a:rPr lang="ca-ES" sz="1200" b="0" dirty="0">
                <a:sym typeface="Wingdings" pitchFamily="2" charset="2"/>
              </a:rPr>
              <a:t> de la idea ha de ser</a:t>
            </a:r>
            <a:r>
              <a:rPr lang="ca-ES" sz="1200" b="0" dirty="0" smtClean="0">
                <a:sym typeface="Wingdings" pitchFamily="2" charset="2"/>
              </a:rPr>
              <a:t>:</a:t>
            </a:r>
            <a:br>
              <a:rPr lang="ca-ES" sz="1200" b="0" dirty="0" smtClean="0">
                <a:sym typeface="Wingdings" pitchFamily="2" charset="2"/>
              </a:rPr>
            </a:br>
            <a:r>
              <a:rPr lang="ca-ES" sz="1200" i="1" dirty="0" smtClean="0">
                <a:sym typeface="Wingdings" pitchFamily="2" charset="2"/>
              </a:rPr>
              <a:t>Formalitzar</a:t>
            </a:r>
          </a:p>
          <a:p>
            <a:pPr marL="228600" indent="-228600">
              <a:buFont typeface="+mj-lt"/>
              <a:buAutoNum type="arabicPeriod" startAt="4"/>
            </a:pPr>
            <a:endParaRPr lang="ca-ES" sz="1200" i="1" dirty="0"/>
          </a:p>
          <a:p>
            <a:pPr marL="228600" indent="-228600">
              <a:buFont typeface="+mj-lt"/>
              <a:buAutoNum type="arabicPeriod" startAt="4"/>
            </a:pPr>
            <a:r>
              <a:rPr lang="ca-ES" sz="1200" b="0" dirty="0" smtClean="0">
                <a:sym typeface="Wingdings" pitchFamily="2" charset="2"/>
              </a:rPr>
              <a:t>Clicar a </a:t>
            </a:r>
            <a:r>
              <a:rPr lang="ca-ES" sz="1200" dirty="0" smtClean="0">
                <a:sym typeface="Wingdings" pitchFamily="2" charset="2"/>
              </a:rPr>
              <a:t>Fet</a:t>
            </a:r>
            <a:r>
              <a:rPr lang="ca-ES" sz="1200" b="0" dirty="0" smtClean="0">
                <a:sym typeface="Wingdings" pitchFamily="2" charset="2"/>
              </a:rPr>
              <a:t> per confirmar la formalització.</a:t>
            </a:r>
          </a:p>
          <a:p>
            <a:pPr marL="228600" indent="-228600">
              <a:buFont typeface="+mj-lt"/>
              <a:buAutoNum type="arabicPeriod" startAt="4"/>
            </a:pPr>
            <a:endParaRPr lang="ca-ES" sz="1200" b="0" dirty="0" smtClean="0">
              <a:sym typeface="Wingdings" pitchFamily="2" charset="2"/>
            </a:endParaRPr>
          </a:p>
          <a:p>
            <a:pPr marL="228600" indent="-228600">
              <a:buFont typeface="+mj-lt"/>
              <a:buAutoNum type="arabicPeriod" startAt="4"/>
            </a:pPr>
            <a:endParaRPr lang="ca-ES" sz="1200" b="0" dirty="0" smtClean="0">
              <a:sym typeface="Wingdings" pitchFamily="2" charset="2"/>
            </a:endParaRPr>
          </a:p>
          <a:p>
            <a:pPr marL="228600" indent="-228600">
              <a:buFont typeface="+mj-lt"/>
              <a:buAutoNum type="arabicPeriod" startAt="4"/>
            </a:pPr>
            <a:r>
              <a:rPr lang="ca-ES" sz="1200" b="0" dirty="0" smtClean="0">
                <a:sym typeface="Wingdings" pitchFamily="2" charset="2"/>
              </a:rPr>
              <a:t>Guardar clicant </a:t>
            </a:r>
            <a:r>
              <a:rPr lang="ca-ES" sz="1200" dirty="0" err="1" smtClean="0">
                <a:sym typeface="Wingdings" pitchFamily="2" charset="2"/>
              </a:rPr>
              <a:t>Save</a:t>
            </a:r>
            <a:r>
              <a:rPr lang="ca-ES" sz="1200" b="0" dirty="0">
                <a:sym typeface="Wingdings" pitchFamily="2" charset="2"/>
              </a:rPr>
              <a:t/>
            </a:r>
            <a:br>
              <a:rPr lang="ca-ES" sz="1200" b="0" dirty="0">
                <a:sym typeface="Wingdings" pitchFamily="2" charset="2"/>
              </a:rPr>
            </a:br>
            <a:endParaRPr lang="ca-ES" sz="1200" i="1" dirty="0"/>
          </a:p>
        </p:txBody>
      </p:sp>
      <p:grpSp>
        <p:nvGrpSpPr>
          <p:cNvPr id="41" name="Group 40"/>
          <p:cNvGrpSpPr/>
          <p:nvPr/>
        </p:nvGrpSpPr>
        <p:grpSpPr>
          <a:xfrm>
            <a:off x="1024360" y="4044949"/>
            <a:ext cx="2076450" cy="323850"/>
            <a:chOff x="904610" y="3319816"/>
            <a:chExt cx="2076450" cy="323850"/>
          </a:xfrm>
        </p:grpSpPr>
        <p:pic>
          <p:nvPicPr>
            <p:cNvPr id="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4" name="Oval 43"/>
          <p:cNvSpPr/>
          <p:nvPr/>
        </p:nvSpPr>
        <p:spPr bwMode="auto">
          <a:xfrm>
            <a:off x="663574" y="399285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6</a:t>
            </a:r>
          </a:p>
        </p:txBody>
      </p:sp>
      <p:grpSp>
        <p:nvGrpSpPr>
          <p:cNvPr id="3" name="Group 2"/>
          <p:cNvGrpSpPr/>
          <p:nvPr/>
        </p:nvGrpSpPr>
        <p:grpSpPr>
          <a:xfrm>
            <a:off x="1041252" y="1781650"/>
            <a:ext cx="5242201" cy="1123329"/>
            <a:chOff x="1041252" y="1781650"/>
            <a:chExt cx="5242201" cy="1123329"/>
          </a:xfrm>
        </p:grpSpPr>
        <p:grpSp>
          <p:nvGrpSpPr>
            <p:cNvPr id="34" name="Group 33"/>
            <p:cNvGrpSpPr/>
            <p:nvPr/>
          </p:nvGrpSpPr>
          <p:grpSpPr>
            <a:xfrm>
              <a:off x="1041252" y="1781650"/>
              <a:ext cx="5242201" cy="1123329"/>
              <a:chOff x="355600" y="2044700"/>
              <a:chExt cx="8178800" cy="1752600"/>
            </a:xfrm>
          </p:grpSpPr>
          <p:pic>
            <p:nvPicPr>
              <p:cNvPr id="3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5600" y="2044700"/>
                <a:ext cx="56007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956300" y="2044700"/>
                <a:ext cx="25781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3964" y="2620086"/>
              <a:ext cx="2009777" cy="13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8" name="Oval 37"/>
          <p:cNvSpPr/>
          <p:nvPr/>
        </p:nvSpPr>
        <p:spPr bwMode="auto">
          <a:xfrm>
            <a:off x="4973760" y="288969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5</a:t>
            </a:r>
            <a:endParaRPr kumimoji="0" lang="ca-ES" sz="1600" i="0" u="none" strike="noStrike" cap="none" normalizeH="0" baseline="0" dirty="0" smtClean="0">
              <a:ln>
                <a:noFill/>
              </a:ln>
              <a:solidFill>
                <a:schemeClr val="bg1"/>
              </a:solidFill>
              <a:effectLst/>
              <a:latin typeface="Arial" charset="0"/>
            </a:endParaRPr>
          </a:p>
        </p:txBody>
      </p:sp>
      <p:sp>
        <p:nvSpPr>
          <p:cNvPr id="25" name="Oval 24"/>
          <p:cNvSpPr/>
          <p:nvPr/>
        </p:nvSpPr>
        <p:spPr bwMode="auto">
          <a:xfrm>
            <a:off x="8474298" y="959114"/>
            <a:ext cx="535955" cy="543843"/>
          </a:xfrm>
          <a:prstGeom prst="ellipse">
            <a:avLst/>
          </a:prstGeom>
          <a:solidFill>
            <a:schemeClr val="accent5">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GC</a:t>
            </a:r>
            <a:endParaRPr lang="ca-ES" sz="1500" dirty="0">
              <a:solidFill>
                <a:schemeClr val="bg1"/>
              </a:solidFill>
            </a:endParaRPr>
          </a:p>
        </p:txBody>
      </p:sp>
      <p:pic>
        <p:nvPicPr>
          <p:cNvPr id="2" name="1 Imagen"/>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16864" y="2604274"/>
            <a:ext cx="766589" cy="661371"/>
          </a:xfrm>
          <a:prstGeom prst="rect">
            <a:avLst/>
          </a:prstGeom>
        </p:spPr>
      </p:pic>
    </p:spTree>
    <p:extLst>
      <p:ext uri="{BB962C8B-B14F-4D97-AF65-F5344CB8AC3E}">
        <p14:creationId xmlns:p14="http://schemas.microsoft.com/office/powerpoint/2010/main" val="237270184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3.2.12 Conversió d’idea en projecte</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2" name="Imagen 1"/>
          <p:cNvPicPr>
            <a:picLocks noChangeAspect="1"/>
          </p:cNvPicPr>
          <p:nvPr/>
        </p:nvPicPr>
        <p:blipFill>
          <a:blip r:embed="rId2"/>
          <a:stretch>
            <a:fillRect/>
          </a:stretch>
        </p:blipFill>
        <p:spPr>
          <a:xfrm>
            <a:off x="1197735" y="1254125"/>
            <a:ext cx="7251465" cy="5038905"/>
          </a:xfrm>
          <a:prstGeom prst="rect">
            <a:avLst/>
          </a:prstGeom>
        </p:spPr>
      </p:pic>
      <p:pic>
        <p:nvPicPr>
          <p:cNvPr id="3" name="Imagen 2"/>
          <p:cNvPicPr>
            <a:picLocks noChangeAspect="1"/>
          </p:cNvPicPr>
          <p:nvPr/>
        </p:nvPicPr>
        <p:blipFill>
          <a:blip r:embed="rId3"/>
          <a:stretch>
            <a:fillRect/>
          </a:stretch>
        </p:blipFill>
        <p:spPr>
          <a:xfrm>
            <a:off x="8474400" y="172800"/>
            <a:ext cx="910800" cy="632202"/>
          </a:xfrm>
          <a:prstGeom prst="rect">
            <a:avLst/>
          </a:prstGeom>
          <a:ln w="12700">
            <a:solidFill>
              <a:schemeClr val="tx1"/>
            </a:solidFill>
          </a:ln>
        </p:spPr>
      </p:pic>
    </p:spTree>
    <p:extLst>
      <p:ext uri="{BB962C8B-B14F-4D97-AF65-F5344CB8AC3E}">
        <p14:creationId xmlns:p14="http://schemas.microsoft.com/office/powerpoint/2010/main" val="16479730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86</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3.2.12 Conversió d’idea en projecte (1/3)</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6" name="Isosceles Triangle 5"/>
          <p:cNvSpPr/>
          <p:nvPr/>
        </p:nvSpPr>
        <p:spPr bwMode="auto">
          <a:xfrm rot="5400000">
            <a:off x="5542495" y="23692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TextBox 11"/>
          <p:cNvSpPr txBox="1"/>
          <p:nvPr/>
        </p:nvSpPr>
        <p:spPr>
          <a:xfrm>
            <a:off x="5969001" y="1733904"/>
            <a:ext cx="3221072" cy="1428396"/>
          </a:xfrm>
          <a:prstGeom prst="rect">
            <a:avLst/>
          </a:prstGeom>
          <a:noFill/>
          <a:ln>
            <a:solidFill>
              <a:schemeClr val="accent1"/>
            </a:solidFill>
          </a:ln>
        </p:spPr>
        <p:txBody>
          <a:bodyPr wrap="square" rtlCol="0" anchor="ctr">
            <a:noAutofit/>
          </a:bodyPr>
          <a:lstStyle/>
          <a:p>
            <a:r>
              <a:rPr lang="ca-ES" sz="1200" b="0" dirty="0" smtClean="0">
                <a:latin typeface="+mn-lt"/>
              </a:rPr>
              <a:t>Convertir una idea en projecte és l’equivalent a fer una comanda formal al proveïdor.</a:t>
            </a:r>
          </a:p>
          <a:p>
            <a:pPr marL="228600" indent="-228600">
              <a:buFont typeface="+mj-lt"/>
              <a:buAutoNum type="arabicPeriod"/>
            </a:pPr>
            <a:r>
              <a:rPr lang="ca-ES" sz="1200" b="0" dirty="0" smtClean="0">
                <a:latin typeface="+mn-lt"/>
              </a:rPr>
              <a:t>Quan ja s’ha formalitzat la idea, </a:t>
            </a:r>
            <a:r>
              <a:rPr lang="ca-ES" sz="1200" b="0" dirty="0" err="1" smtClean="0">
                <a:latin typeface="+mn-lt"/>
              </a:rPr>
              <a:t>l’action</a:t>
            </a:r>
            <a:r>
              <a:rPr lang="ca-ES" sz="1200" b="0" dirty="0" smtClean="0">
                <a:latin typeface="+mn-lt"/>
              </a:rPr>
              <a:t> </a:t>
            </a:r>
            <a:r>
              <a:rPr lang="ca-ES" sz="1200" b="0" dirty="0" err="1" smtClean="0">
                <a:latin typeface="+mn-lt"/>
              </a:rPr>
              <a:t>item</a:t>
            </a:r>
            <a:r>
              <a:rPr lang="ca-ES" sz="1200" b="0" dirty="0" smtClean="0">
                <a:latin typeface="+mn-lt"/>
              </a:rPr>
              <a:t> es presenta amb el nom:</a:t>
            </a:r>
            <a:br>
              <a:rPr lang="ca-ES" sz="1200" b="0" dirty="0" smtClean="0">
                <a:latin typeface="+mn-lt"/>
              </a:rPr>
            </a:br>
            <a:r>
              <a:rPr lang="ca-ES" sz="1200" i="1" dirty="0" smtClean="0">
                <a:latin typeface="+mn-lt"/>
              </a:rPr>
              <a:t>Projecte iniciat?</a:t>
            </a:r>
          </a:p>
        </p:txBody>
      </p:sp>
      <p:grpSp>
        <p:nvGrpSpPr>
          <p:cNvPr id="2" name="Group 1"/>
          <p:cNvGrpSpPr/>
          <p:nvPr/>
        </p:nvGrpSpPr>
        <p:grpSpPr>
          <a:xfrm>
            <a:off x="1012967" y="1729029"/>
            <a:ext cx="4356242" cy="1450674"/>
            <a:chOff x="1012967" y="1729029"/>
            <a:chExt cx="4356242" cy="1450674"/>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2967" y="1729029"/>
              <a:ext cx="4356241" cy="1433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5669" y="2857440"/>
              <a:ext cx="4343540"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Oval 14"/>
          <p:cNvSpPr/>
          <p:nvPr/>
        </p:nvSpPr>
        <p:spPr bwMode="auto">
          <a:xfrm>
            <a:off x="652181" y="15537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ca-ES" sz="1600" i="0" u="none" strike="noStrike" cap="none" normalizeH="0" baseline="0" dirty="0" smtClean="0">
                <a:ln>
                  <a:noFill/>
                </a:ln>
                <a:solidFill>
                  <a:schemeClr val="bg1"/>
                </a:solidFill>
                <a:effectLst/>
                <a:latin typeface="Arial" charset="0"/>
              </a:rPr>
              <a:t>1</a:t>
            </a:r>
          </a:p>
        </p:txBody>
      </p:sp>
      <p:sp>
        <p:nvSpPr>
          <p:cNvPr id="25" name="Oval 24"/>
          <p:cNvSpPr/>
          <p:nvPr/>
        </p:nvSpPr>
        <p:spPr bwMode="auto">
          <a:xfrm>
            <a:off x="652181" y="3184406"/>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2</a:t>
            </a:r>
            <a:endParaRPr kumimoji="0" lang="ca-ES" sz="1600" i="0" u="none" strike="noStrike" cap="none" normalizeH="0" baseline="0" dirty="0" smtClean="0">
              <a:ln>
                <a:noFill/>
              </a:ln>
              <a:solidFill>
                <a:schemeClr val="bg1"/>
              </a:solidFill>
              <a:effectLst/>
              <a:latin typeface="Arial" charset="0"/>
            </a:endParaRPr>
          </a:p>
        </p:txBody>
      </p:sp>
      <p:sp>
        <p:nvSpPr>
          <p:cNvPr id="26" name="Isosceles Triangle 5"/>
          <p:cNvSpPr/>
          <p:nvPr/>
        </p:nvSpPr>
        <p:spPr bwMode="auto">
          <a:xfrm rot="5400000">
            <a:off x="5542495" y="398228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11"/>
          <p:cNvSpPr txBox="1"/>
          <p:nvPr/>
        </p:nvSpPr>
        <p:spPr>
          <a:xfrm>
            <a:off x="5969001" y="3346978"/>
            <a:ext cx="3221072" cy="3028422"/>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Per convertir la idea en projecte, s’ha d’accedir a la pròpia idea i a sota a l’esquerre, ens apareixerà l’opció </a:t>
            </a:r>
            <a:r>
              <a:rPr lang="ca-ES" sz="1200" dirty="0" err="1" smtClean="0">
                <a:latin typeface="+mn-lt"/>
              </a:rPr>
              <a:t>Convert</a:t>
            </a:r>
            <a:endParaRPr lang="ca-ES" sz="1200" i="1" dirty="0" smtClean="0">
              <a:latin typeface="+mn-lt"/>
            </a:endParaRPr>
          </a:p>
        </p:txBody>
      </p:sp>
      <p:pic>
        <p:nvPicPr>
          <p:cNvPr id="143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5668" y="3346978"/>
            <a:ext cx="2577215" cy="2891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012967" y="6045200"/>
            <a:ext cx="447533" cy="19341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4339"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37731" y="5295900"/>
            <a:ext cx="1453394" cy="30869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Arrow Connector 5"/>
          <p:cNvCxnSpPr/>
          <p:nvPr/>
        </p:nvCxnSpPr>
        <p:spPr bwMode="auto">
          <a:xfrm flipV="1">
            <a:off x="1460500" y="5524500"/>
            <a:ext cx="2277231" cy="617406"/>
          </a:xfrm>
          <a:prstGeom prst="straightConnector1">
            <a:avLst/>
          </a:prstGeom>
          <a:noFill/>
          <a:ln w="254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Rectangle 28"/>
          <p:cNvSpPr/>
          <p:nvPr/>
        </p:nvSpPr>
        <p:spPr bwMode="auto">
          <a:xfrm>
            <a:off x="3750431" y="5295900"/>
            <a:ext cx="813949" cy="30869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7491586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3.2.12 Conversió d’idea en projecte (2/3)</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6" name="Isosceles Triangle 5"/>
          <p:cNvSpPr/>
          <p:nvPr/>
        </p:nvSpPr>
        <p:spPr bwMode="auto">
          <a:xfrm rot="5400000">
            <a:off x="5466038" y="209548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TextBox 11"/>
          <p:cNvSpPr txBox="1"/>
          <p:nvPr/>
        </p:nvSpPr>
        <p:spPr>
          <a:xfrm>
            <a:off x="5969001" y="1733904"/>
            <a:ext cx="3221072" cy="880950"/>
          </a:xfrm>
          <a:prstGeom prst="rect">
            <a:avLst/>
          </a:prstGeom>
          <a:noFill/>
          <a:ln>
            <a:solidFill>
              <a:schemeClr val="accent1"/>
            </a:solidFill>
          </a:ln>
        </p:spPr>
        <p:txBody>
          <a:bodyPr wrap="square" rtlCol="0" anchor="ctr">
            <a:noAutofit/>
          </a:bodyPr>
          <a:lstStyle/>
          <a:p>
            <a:pPr marL="228600" indent="-228600">
              <a:buFont typeface="+mj-lt"/>
              <a:buAutoNum type="arabicPeriod" startAt="3"/>
            </a:pPr>
            <a:r>
              <a:rPr lang="ca-ES" sz="1200" b="0" dirty="0" smtClean="0">
                <a:latin typeface="+mn-lt"/>
              </a:rPr>
              <a:t>Avís que la idea serà convertida a projecte. Clicar </a:t>
            </a:r>
            <a:r>
              <a:rPr lang="ca-ES" sz="1200" dirty="0" err="1" smtClean="0">
                <a:latin typeface="+mn-lt"/>
              </a:rPr>
              <a:t>Next</a:t>
            </a:r>
            <a:endParaRPr lang="ca-ES" sz="1200" i="1" dirty="0" smtClean="0">
              <a:latin typeface="+mn-lt"/>
            </a:endParaRPr>
          </a:p>
        </p:txBody>
      </p:sp>
      <p:sp>
        <p:nvSpPr>
          <p:cNvPr id="15" name="Oval 14"/>
          <p:cNvSpPr/>
          <p:nvPr/>
        </p:nvSpPr>
        <p:spPr bwMode="auto">
          <a:xfrm>
            <a:off x="652181" y="15537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3</a:t>
            </a:r>
            <a:endParaRPr kumimoji="0" lang="ca-ES" sz="1600" i="0" u="none" strike="noStrike" cap="none" normalizeH="0" baseline="0" dirty="0" smtClean="0">
              <a:ln>
                <a:noFill/>
              </a:ln>
              <a:solidFill>
                <a:schemeClr val="bg1"/>
              </a:solidFill>
              <a:effectLst/>
              <a:latin typeface="Arial" charset="0"/>
            </a:endParaRPr>
          </a:p>
        </p:txBody>
      </p:sp>
      <p:sp>
        <p:nvSpPr>
          <p:cNvPr id="25" name="Oval 24"/>
          <p:cNvSpPr/>
          <p:nvPr/>
        </p:nvSpPr>
        <p:spPr bwMode="auto">
          <a:xfrm>
            <a:off x="652181" y="2727206"/>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4</a:t>
            </a:r>
            <a:endParaRPr kumimoji="0" lang="ca-ES" sz="1600" i="0" u="none" strike="noStrike" cap="none" normalizeH="0" baseline="0" dirty="0" smtClean="0">
              <a:ln>
                <a:noFill/>
              </a:ln>
              <a:solidFill>
                <a:schemeClr val="bg1"/>
              </a:solidFill>
              <a:effectLst/>
            </a:endParaRPr>
          </a:p>
        </p:txBody>
      </p:sp>
      <p:sp>
        <p:nvSpPr>
          <p:cNvPr id="26" name="Isosceles Triangle 5"/>
          <p:cNvSpPr/>
          <p:nvPr/>
        </p:nvSpPr>
        <p:spPr bwMode="auto">
          <a:xfrm rot="5400000">
            <a:off x="5466039" y="392286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TextBox 11"/>
          <p:cNvSpPr txBox="1"/>
          <p:nvPr/>
        </p:nvSpPr>
        <p:spPr>
          <a:xfrm>
            <a:off x="5969001" y="2861085"/>
            <a:ext cx="3221072" cy="2276475"/>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latin typeface="+mn-lt"/>
              </a:rPr>
              <a:t>Escollir el tipus de plantilla que seguirà el projecte. Depenent de la complexitat i d’aquest, es determinarà un tipus de plantilla o un altra.</a:t>
            </a:r>
            <a:br>
              <a:rPr lang="ca-ES" sz="1200" b="0" dirty="0" smtClean="0">
                <a:latin typeface="+mn-lt"/>
              </a:rPr>
            </a:br>
            <a:r>
              <a:rPr lang="ca-ES" sz="1200" b="0" dirty="0" smtClean="0">
                <a:latin typeface="+mn-lt"/>
              </a:rPr>
              <a:t>Clicar </a:t>
            </a:r>
            <a:r>
              <a:rPr lang="ca-ES" sz="1200" dirty="0" err="1" smtClean="0">
                <a:latin typeface="+mn-lt"/>
              </a:rPr>
              <a:t>Next</a:t>
            </a:r>
            <a:endParaRPr lang="ca-ES" sz="1200" i="1" dirty="0" smtClean="0">
              <a:latin typeface="+mn-lt"/>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668" y="1729029"/>
            <a:ext cx="44100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5669" y="2861085"/>
            <a:ext cx="3444732"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71604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5668" y="1729029"/>
            <a:ext cx="5426423" cy="294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3.2.12 Conversió d’idea en projecte (3/3)</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2" name="Oval 11"/>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sp>
        <p:nvSpPr>
          <p:cNvPr id="16" name="Isosceles Triangle 5"/>
          <p:cNvSpPr/>
          <p:nvPr/>
        </p:nvSpPr>
        <p:spPr bwMode="auto">
          <a:xfrm rot="5400000">
            <a:off x="6502377" y="211227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7" name="TextBox 11"/>
          <p:cNvSpPr txBox="1"/>
          <p:nvPr/>
        </p:nvSpPr>
        <p:spPr>
          <a:xfrm>
            <a:off x="6959601" y="1733904"/>
            <a:ext cx="2230472" cy="1174396"/>
          </a:xfrm>
          <a:prstGeom prst="rect">
            <a:avLst/>
          </a:prstGeom>
          <a:noFill/>
          <a:ln>
            <a:solidFill>
              <a:schemeClr val="accent1"/>
            </a:solidFill>
          </a:ln>
        </p:spPr>
        <p:txBody>
          <a:bodyPr wrap="square" rtlCol="0" anchor="ctr">
            <a:noAutofit/>
          </a:bodyPr>
          <a:lstStyle/>
          <a:p>
            <a:pPr marL="228600" indent="-228600">
              <a:buFont typeface="+mj-lt"/>
              <a:buAutoNum type="arabicPeriod" startAt="5"/>
            </a:pPr>
            <a:r>
              <a:rPr lang="ca-ES" sz="1200" b="0" dirty="0" smtClean="0">
                <a:latin typeface="+mn-lt"/>
              </a:rPr>
              <a:t>Es crea el projecte. Revisar que s’han importat </a:t>
            </a:r>
            <a:r>
              <a:rPr lang="ca-ES" sz="1200" b="0" dirty="0">
                <a:latin typeface="+mn-lt"/>
              </a:rPr>
              <a:t>tots els camps de la idea.</a:t>
            </a:r>
          </a:p>
          <a:p>
            <a:pPr marL="228600" indent="-228600">
              <a:buFont typeface="+mj-lt"/>
              <a:buAutoNum type="arabicPeriod" startAt="5"/>
            </a:pPr>
            <a:r>
              <a:rPr lang="ca-ES" sz="1200" b="0" dirty="0">
                <a:latin typeface="+mn-lt"/>
              </a:rPr>
              <a:t>Revisar les dates inici </a:t>
            </a:r>
            <a:r>
              <a:rPr lang="ca-ES" sz="1200" b="0" dirty="0" smtClean="0">
                <a:latin typeface="+mn-lt"/>
              </a:rPr>
              <a:t>i fi</a:t>
            </a:r>
            <a:endParaRPr lang="ca-ES" sz="1200" b="0" dirty="0">
              <a:latin typeface="+mn-lt"/>
            </a:endParaRPr>
          </a:p>
        </p:txBody>
      </p:sp>
      <p:sp>
        <p:nvSpPr>
          <p:cNvPr id="15" name="Oval 14"/>
          <p:cNvSpPr/>
          <p:nvPr/>
        </p:nvSpPr>
        <p:spPr bwMode="auto">
          <a:xfrm>
            <a:off x="652181" y="155375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smtClean="0">
                <a:solidFill>
                  <a:schemeClr val="bg1"/>
                </a:solidFill>
              </a:rPr>
              <a:t>5</a:t>
            </a:r>
            <a:endParaRPr kumimoji="0" lang="ca-ES" sz="1600" i="0" u="none" strike="noStrike" cap="none" normalizeH="0" baseline="0" dirty="0" smtClean="0">
              <a:ln>
                <a:noFill/>
              </a:ln>
              <a:solidFill>
                <a:schemeClr val="bg1"/>
              </a:solidFill>
              <a:effectLst/>
            </a:endParaRPr>
          </a:p>
        </p:txBody>
      </p:sp>
      <p:sp>
        <p:nvSpPr>
          <p:cNvPr id="25" name="Oval 24"/>
          <p:cNvSpPr/>
          <p:nvPr/>
        </p:nvSpPr>
        <p:spPr bwMode="auto">
          <a:xfrm>
            <a:off x="652905" y="4297653"/>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7</a:t>
            </a:r>
            <a:endParaRPr kumimoji="0" lang="ca-ES" sz="1600" i="0" u="none" strike="noStrike" cap="none" normalizeH="0" baseline="0" dirty="0" smtClean="0">
              <a:ln>
                <a:noFill/>
              </a:ln>
              <a:solidFill>
                <a:schemeClr val="bg1"/>
              </a:solidFill>
              <a:effectLst/>
            </a:endParaRPr>
          </a:p>
        </p:txBody>
      </p:sp>
      <p:sp>
        <p:nvSpPr>
          <p:cNvPr id="27" name="TextBox 11"/>
          <p:cNvSpPr txBox="1"/>
          <p:nvPr/>
        </p:nvSpPr>
        <p:spPr>
          <a:xfrm>
            <a:off x="6959601" y="3999322"/>
            <a:ext cx="2230472" cy="674278"/>
          </a:xfrm>
          <a:prstGeom prst="rect">
            <a:avLst/>
          </a:prstGeom>
          <a:noFill/>
          <a:ln>
            <a:solidFill>
              <a:schemeClr val="accent1"/>
            </a:solidFill>
          </a:ln>
        </p:spPr>
        <p:txBody>
          <a:bodyPr wrap="square" rtlCol="0" anchor="ctr">
            <a:noAutofit/>
          </a:bodyPr>
          <a:lstStyle/>
          <a:p>
            <a:pPr marL="228600" indent="-228600">
              <a:buFont typeface="+mj-lt"/>
              <a:buAutoNum type="arabicPeriod" startAt="7"/>
            </a:pPr>
            <a:r>
              <a:rPr lang="ca-ES" sz="1200" b="0" dirty="0" smtClean="0">
                <a:latin typeface="+mn-lt"/>
              </a:rPr>
              <a:t>Finalment guardar clicant </a:t>
            </a:r>
            <a:r>
              <a:rPr lang="ca-ES" sz="1200" dirty="0" err="1" smtClean="0">
                <a:latin typeface="+mn-lt"/>
              </a:rPr>
              <a:t>Save</a:t>
            </a:r>
            <a:r>
              <a:rPr lang="ca-ES" sz="1200" dirty="0" smtClean="0">
                <a:latin typeface="+mn-lt"/>
              </a:rPr>
              <a:t> </a:t>
            </a:r>
            <a:r>
              <a:rPr lang="ca-ES" sz="1200" b="0" dirty="0" smtClean="0">
                <a:latin typeface="+mn-lt"/>
              </a:rPr>
              <a:t>o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i="1" dirty="0" smtClean="0">
              <a:latin typeface="+mn-lt"/>
            </a:endParaRPr>
          </a:p>
        </p:txBody>
      </p:sp>
      <p:sp>
        <p:nvSpPr>
          <p:cNvPr id="23" name="Isosceles Triangle 5"/>
          <p:cNvSpPr/>
          <p:nvPr/>
        </p:nvSpPr>
        <p:spPr bwMode="auto">
          <a:xfrm rot="5400000">
            <a:off x="6502377" y="426000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 name="Rectangle 1"/>
          <p:cNvSpPr/>
          <p:nvPr/>
        </p:nvSpPr>
        <p:spPr bwMode="auto">
          <a:xfrm>
            <a:off x="1039092" y="4485626"/>
            <a:ext cx="1221508" cy="1879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6392" y="4876800"/>
            <a:ext cx="50292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11"/>
          <p:cNvSpPr txBox="1"/>
          <p:nvPr/>
        </p:nvSpPr>
        <p:spPr>
          <a:xfrm>
            <a:off x="6959601" y="5054011"/>
            <a:ext cx="2230472" cy="674278"/>
          </a:xfrm>
          <a:prstGeom prst="rect">
            <a:avLst/>
          </a:prstGeom>
          <a:noFill/>
          <a:ln>
            <a:solidFill>
              <a:schemeClr val="accent1"/>
            </a:solidFill>
          </a:ln>
        </p:spPr>
        <p:txBody>
          <a:bodyPr wrap="square" rtlCol="0" anchor="ctr">
            <a:noAutofit/>
          </a:bodyPr>
          <a:lstStyle/>
          <a:p>
            <a:pPr marL="228600" indent="-228600">
              <a:buFont typeface="+mj-lt"/>
              <a:buAutoNum type="arabicPeriod" startAt="8"/>
            </a:pPr>
            <a:r>
              <a:rPr lang="ca-ES" sz="1200" b="0" dirty="0" smtClean="0">
                <a:latin typeface="+mn-lt"/>
              </a:rPr>
              <a:t>La nostra idea ja és un projecte.</a:t>
            </a:r>
            <a:endParaRPr lang="ca-ES" sz="1200" i="1" dirty="0" smtClean="0">
              <a:latin typeface="+mn-lt"/>
            </a:endParaRPr>
          </a:p>
        </p:txBody>
      </p:sp>
      <p:sp>
        <p:nvSpPr>
          <p:cNvPr id="26" name="Isosceles Triangle 5"/>
          <p:cNvSpPr/>
          <p:nvPr/>
        </p:nvSpPr>
        <p:spPr bwMode="auto">
          <a:xfrm rot="5400000">
            <a:off x="6327450" y="5314695"/>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9" name="Oval 28"/>
          <p:cNvSpPr/>
          <p:nvPr/>
        </p:nvSpPr>
        <p:spPr bwMode="auto">
          <a:xfrm>
            <a:off x="652180" y="5118562"/>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8</a:t>
            </a:r>
            <a:endParaRPr kumimoji="0" lang="ca-ES" sz="1600" i="0" u="none" strike="noStrike" cap="none" normalizeH="0" baseline="0" dirty="0" smtClean="0">
              <a:ln>
                <a:noFill/>
              </a:ln>
              <a:solidFill>
                <a:schemeClr val="bg1"/>
              </a:solidFill>
              <a:effectLst/>
            </a:endParaRPr>
          </a:p>
        </p:txBody>
      </p:sp>
      <p:sp>
        <p:nvSpPr>
          <p:cNvPr id="30" name="Oval 29"/>
          <p:cNvSpPr/>
          <p:nvPr/>
        </p:nvSpPr>
        <p:spPr bwMode="auto">
          <a:xfrm>
            <a:off x="4791655" y="2180904"/>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lang="ca-ES" sz="1600" dirty="0">
                <a:solidFill>
                  <a:schemeClr val="bg1"/>
                </a:solidFill>
              </a:rPr>
              <a:t>6</a:t>
            </a:r>
            <a:endParaRPr kumimoji="0" lang="ca-ES" sz="1600" i="0" u="none" strike="noStrike" cap="none" normalizeH="0" baseline="0" dirty="0" smtClean="0">
              <a:ln>
                <a:noFill/>
              </a:ln>
              <a:solidFill>
                <a:schemeClr val="bg1"/>
              </a:solidFill>
              <a:effectLst/>
            </a:endParaRPr>
          </a:p>
        </p:txBody>
      </p:sp>
    </p:spTree>
    <p:extLst>
      <p:ext uri="{BB962C8B-B14F-4D97-AF65-F5344CB8AC3E}">
        <p14:creationId xmlns:p14="http://schemas.microsoft.com/office/powerpoint/2010/main" val="24279717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89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3. Gestió d’idees</a:t>
            </a:r>
            <a:br>
              <a:rPr lang="ca-ES" dirty="0" smtClean="0"/>
            </a:br>
            <a:r>
              <a:rPr lang="ca-ES" sz="1700" dirty="0" smtClean="0"/>
              <a:t>3.2 Procés que segueix una idea</a:t>
            </a:r>
            <a:endParaRPr lang="ca-ES" sz="1700" dirty="0"/>
          </a:p>
        </p:txBody>
      </p:sp>
      <p:sp>
        <p:nvSpPr>
          <p:cNvPr id="28" name="TextBox 2"/>
          <p:cNvSpPr txBox="1"/>
          <p:nvPr/>
        </p:nvSpPr>
        <p:spPr>
          <a:xfrm>
            <a:off x="755649" y="936000"/>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3.2.13 Inici de projecte</a:t>
            </a:r>
            <a:endParaRPr lang="ca-ES" sz="1600" dirty="0">
              <a:solidFill>
                <a:schemeClr val="bg2">
                  <a:lumMod val="50000"/>
                </a:schemeClr>
              </a:solidFill>
            </a:endParaRPr>
          </a:p>
        </p:txBody>
      </p:sp>
      <p:grpSp>
        <p:nvGrpSpPr>
          <p:cNvPr id="18" name="Group 974"/>
          <p:cNvGrpSpPr/>
          <p:nvPr/>
        </p:nvGrpSpPr>
        <p:grpSpPr>
          <a:xfrm>
            <a:off x="9016007" y="1052222"/>
            <a:ext cx="370285" cy="357626"/>
            <a:chOff x="6739212" y="4562603"/>
            <a:chExt cx="240641" cy="232414"/>
          </a:xfrm>
          <a:solidFill>
            <a:schemeClr val="tx1"/>
          </a:solidFill>
        </p:grpSpPr>
        <p:sp>
          <p:nvSpPr>
            <p:cNvPr id="1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sp>
          <p:nvSpPr>
            <p:cNvPr id="2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dirty="0"/>
            </a:p>
          </p:txBody>
        </p:sp>
      </p:grpSp>
      <p:sp>
        <p:nvSpPr>
          <p:cNvPr id="11" name="Oval 10"/>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pic>
        <p:nvPicPr>
          <p:cNvPr id="5" name="Imagen 4"/>
          <p:cNvPicPr>
            <a:picLocks noChangeAspect="1"/>
          </p:cNvPicPr>
          <p:nvPr/>
        </p:nvPicPr>
        <p:blipFill>
          <a:blip r:embed="rId2"/>
          <a:stretch>
            <a:fillRect/>
          </a:stretch>
        </p:blipFill>
        <p:spPr>
          <a:xfrm>
            <a:off x="1184856" y="1254126"/>
            <a:ext cx="7230892" cy="5026024"/>
          </a:xfrm>
          <a:prstGeom prst="rect">
            <a:avLst/>
          </a:prstGeom>
        </p:spPr>
      </p:pic>
      <p:pic>
        <p:nvPicPr>
          <p:cNvPr id="2" name="Imagen 1"/>
          <p:cNvPicPr>
            <a:picLocks noChangeAspect="1"/>
          </p:cNvPicPr>
          <p:nvPr/>
        </p:nvPicPr>
        <p:blipFill>
          <a:blip r:embed="rId3"/>
          <a:stretch>
            <a:fillRect/>
          </a:stretch>
        </p:blipFill>
        <p:spPr>
          <a:xfrm>
            <a:off x="8474400" y="172800"/>
            <a:ext cx="910800" cy="632265"/>
          </a:xfrm>
          <a:prstGeom prst="rect">
            <a:avLst/>
          </a:prstGeom>
          <a:ln w="12700">
            <a:solidFill>
              <a:schemeClr val="accent1"/>
            </a:solidFill>
          </a:ln>
        </p:spPr>
      </p:pic>
    </p:spTree>
    <p:extLst>
      <p:ext uri="{BB962C8B-B14F-4D97-AF65-F5344CB8AC3E}">
        <p14:creationId xmlns:p14="http://schemas.microsoft.com/office/powerpoint/2010/main" val="719535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48231"/>
            <a:ext cx="5828179" cy="639669"/>
          </a:xfrm>
        </p:spPr>
        <p:txBody>
          <a:bodyPr/>
          <a:lstStyle/>
          <a:p>
            <a:pPr marL="544513" indent="-457200" algn="r">
              <a:lnSpc>
                <a:spcPct val="150000"/>
              </a:lnSpc>
              <a:buClr>
                <a:schemeClr val="accent1"/>
              </a:buClr>
              <a:buFont typeface="+mj-lt"/>
              <a:buAutoNum type="arabicPeriod" startAt="2"/>
            </a:pPr>
            <a:r>
              <a:rPr lang="ca-ES" sz="2400" b="1" dirty="0" smtClean="0">
                <a:solidFill>
                  <a:schemeClr val="accent5">
                    <a:lumMod val="50000"/>
                  </a:schemeClr>
                </a:solidFill>
                <a:latin typeface="Arial" pitchFamily="34" charset="0"/>
                <a:cs typeface="Arial" pitchFamily="34" charset="0"/>
              </a:rPr>
              <a:t> Introducció</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20435606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334870" y="3479140"/>
            <a:ext cx="5828179" cy="577850"/>
          </a:xfrm>
        </p:spPr>
        <p:txBody>
          <a:bodyPr/>
          <a:lstStyle/>
          <a:p>
            <a:pPr marL="544513" indent="-457200" algn="r">
              <a:lnSpc>
                <a:spcPct val="150000"/>
              </a:lnSpc>
              <a:buClr>
                <a:schemeClr val="accent1"/>
              </a:buClr>
              <a:buFont typeface="+mj-lt"/>
              <a:buAutoNum type="arabicPeriod" startAt="4"/>
            </a:pPr>
            <a:r>
              <a:rPr lang="ca-ES" sz="2400" b="1" dirty="0" smtClean="0">
                <a:solidFill>
                  <a:schemeClr val="accent5">
                    <a:lumMod val="50000"/>
                  </a:schemeClr>
                </a:solidFill>
                <a:latin typeface="Arial" pitchFamily="34" charset="0"/>
                <a:cs typeface="Arial" pitchFamily="34" charset="0"/>
              </a:rPr>
              <a:t>Gestió de projectes</a:t>
            </a:r>
            <a:endParaRPr lang="ca-ES" sz="2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0654761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91</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4.1 Dades i estructura bàsica d’un projecte</a:t>
            </a:r>
            <a:endParaRPr lang="ca-ES" sz="17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5161" y="1082899"/>
            <a:ext cx="3650614" cy="11437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568961" y="1937384"/>
            <a:ext cx="8806814" cy="4133216"/>
            <a:chOff x="568961" y="1823084"/>
            <a:chExt cx="8806814" cy="4133216"/>
          </a:xfrm>
        </p:grpSpPr>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68961" y="1823084"/>
              <a:ext cx="8709978" cy="2525859"/>
            </a:xfrm>
            <a:prstGeom prst="rect">
              <a:avLst/>
            </a:prstGeom>
            <a:ln w="9525">
              <a:solidFill>
                <a:schemeClr val="tx1"/>
              </a:solidFill>
              <a:miter lim="800000"/>
              <a:headEnd/>
              <a:tailEnd/>
            </a:ln>
            <a:effectLst>
              <a:outerShdw blurRad="50800" dist="101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bwMode="auto">
            <a:xfrm flipV="1">
              <a:off x="1795403" y="2228851"/>
              <a:ext cx="512822" cy="5150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3407723" y="2228851"/>
              <a:ext cx="1072202" cy="5150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6032500" y="2228851"/>
              <a:ext cx="1543050" cy="515036"/>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7575550" y="2228851"/>
              <a:ext cx="1628775" cy="933450"/>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1" name="TextBox 10"/>
            <p:cNvSpPr txBox="1"/>
            <p:nvPr/>
          </p:nvSpPr>
          <p:spPr>
            <a:xfrm>
              <a:off x="1086719" y="4818363"/>
              <a:ext cx="1930189" cy="1137937"/>
            </a:xfrm>
            <a:prstGeom prst="rect">
              <a:avLst/>
            </a:prstGeom>
            <a:noFill/>
            <a:ln>
              <a:solidFill>
                <a:schemeClr val="accent1"/>
              </a:solidFill>
            </a:ln>
          </p:spPr>
          <p:txBody>
            <a:bodyPr wrap="square" rtlCol="0" anchor="ctr">
              <a:noAutofit/>
            </a:bodyPr>
            <a:lstStyle/>
            <a:p>
              <a:pPr algn="ctr"/>
              <a:r>
                <a:rPr lang="ca-ES" sz="1400" dirty="0" smtClean="0">
                  <a:latin typeface="+mn-lt"/>
                </a:rPr>
                <a:t>Estat del projecte </a:t>
              </a:r>
            </a:p>
            <a:p>
              <a:pPr algn="ctr"/>
              <a:r>
                <a:rPr lang="ca-ES" sz="1200" b="0" dirty="0" smtClean="0">
                  <a:latin typeface="+mn-lt"/>
                </a:rPr>
                <a:t>(Planificat, en execució, pendent d’inici, finalitzat)</a:t>
              </a:r>
            </a:p>
          </p:txBody>
        </p:sp>
        <p:sp>
          <p:nvSpPr>
            <p:cNvPr id="12" name="TextBox 11"/>
            <p:cNvSpPr txBox="1"/>
            <p:nvPr/>
          </p:nvSpPr>
          <p:spPr>
            <a:xfrm>
              <a:off x="3244148" y="4818363"/>
              <a:ext cx="1930189" cy="1137937"/>
            </a:xfrm>
            <a:prstGeom prst="rect">
              <a:avLst/>
            </a:prstGeom>
            <a:noFill/>
            <a:ln>
              <a:solidFill>
                <a:schemeClr val="accent1"/>
              </a:solidFill>
            </a:ln>
          </p:spPr>
          <p:txBody>
            <a:bodyPr wrap="square" rtlCol="0" anchor="ctr">
              <a:noAutofit/>
            </a:bodyPr>
            <a:lstStyle/>
            <a:p>
              <a:pPr algn="ctr"/>
              <a:r>
                <a:rPr lang="ca-ES" sz="1400" dirty="0" smtClean="0">
                  <a:latin typeface="+mn-lt"/>
                </a:rPr>
                <a:t>Esforç i pressupost del projecte</a:t>
              </a:r>
            </a:p>
          </p:txBody>
        </p:sp>
        <p:sp>
          <p:nvSpPr>
            <p:cNvPr id="13" name="TextBox 12"/>
            <p:cNvSpPr txBox="1"/>
            <p:nvPr/>
          </p:nvSpPr>
          <p:spPr>
            <a:xfrm>
              <a:off x="5999780" y="4818363"/>
              <a:ext cx="1458938" cy="1137937"/>
            </a:xfrm>
            <a:prstGeom prst="rect">
              <a:avLst/>
            </a:prstGeom>
            <a:noFill/>
            <a:ln>
              <a:solidFill>
                <a:schemeClr val="accent1"/>
              </a:solidFill>
            </a:ln>
          </p:spPr>
          <p:txBody>
            <a:bodyPr wrap="square" rtlCol="0" anchor="ctr">
              <a:noAutofit/>
            </a:bodyPr>
            <a:lstStyle/>
            <a:p>
              <a:pPr algn="ctr"/>
              <a:r>
                <a:rPr lang="ca-ES" sz="1400" dirty="0" smtClean="0">
                  <a:latin typeface="+mn-lt"/>
                </a:rPr>
                <a:t>Data d’inici i fi del projecte</a:t>
              </a:r>
            </a:p>
          </p:txBody>
        </p:sp>
        <p:sp>
          <p:nvSpPr>
            <p:cNvPr id="14" name="TextBox 13"/>
            <p:cNvSpPr txBox="1"/>
            <p:nvPr/>
          </p:nvSpPr>
          <p:spPr>
            <a:xfrm>
              <a:off x="7575550" y="4822059"/>
              <a:ext cx="1800225" cy="1134241"/>
            </a:xfrm>
            <a:prstGeom prst="rect">
              <a:avLst/>
            </a:prstGeom>
            <a:noFill/>
            <a:ln>
              <a:solidFill>
                <a:schemeClr val="accent1"/>
              </a:solidFill>
            </a:ln>
          </p:spPr>
          <p:txBody>
            <a:bodyPr wrap="square" rtlCol="0" anchor="ctr">
              <a:noAutofit/>
            </a:bodyPr>
            <a:lstStyle/>
            <a:p>
              <a:pPr algn="ctr"/>
              <a:r>
                <a:rPr lang="ca-ES" sz="1400" dirty="0" smtClean="0">
                  <a:latin typeface="+mn-lt"/>
                </a:rPr>
                <a:t>Calendari i evolució del projecte</a:t>
              </a:r>
            </a:p>
            <a:p>
              <a:pPr algn="ctr"/>
              <a:r>
                <a:rPr lang="ca-ES" sz="1200" b="0" dirty="0" smtClean="0">
                  <a:latin typeface="+mn-lt"/>
                </a:rPr>
                <a:t>(Planificat i executat)</a:t>
              </a:r>
            </a:p>
          </p:txBody>
        </p:sp>
        <p:sp>
          <p:nvSpPr>
            <p:cNvPr id="16" name="Down Arrow 15"/>
            <p:cNvSpPr/>
            <p:nvPr/>
          </p:nvSpPr>
          <p:spPr bwMode="auto">
            <a:xfrm>
              <a:off x="3653274" y="2781987"/>
              <a:ext cx="151200" cy="2016000"/>
            </a:xfrm>
            <a:prstGeom prst="downArrow">
              <a:avLst/>
            </a:prstGeom>
            <a:solidFill>
              <a:schemeClr val="accent5">
                <a:lumMod val="60000"/>
                <a:lumOff val="40000"/>
              </a:schemeClr>
            </a:solidFill>
            <a:ln w="127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9" name="Down Arrow 18"/>
            <p:cNvSpPr/>
            <p:nvPr/>
          </p:nvSpPr>
          <p:spPr bwMode="auto">
            <a:xfrm>
              <a:off x="2145255" y="2783291"/>
              <a:ext cx="150270" cy="2017309"/>
            </a:xfrm>
            <a:prstGeom prst="downArrow">
              <a:avLst/>
            </a:prstGeom>
            <a:solidFill>
              <a:schemeClr val="accent5">
                <a:lumMod val="60000"/>
                <a:lumOff val="40000"/>
              </a:schemeClr>
            </a:solidFill>
            <a:ln w="12700">
              <a:solidFill>
                <a:schemeClr val="accent1"/>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21" name="Down Arrow 20"/>
            <p:cNvSpPr/>
            <p:nvPr/>
          </p:nvSpPr>
          <p:spPr bwMode="auto">
            <a:xfrm>
              <a:off x="6653649" y="2781987"/>
              <a:ext cx="151200" cy="2016000"/>
            </a:xfrm>
            <a:prstGeom prst="downArrow">
              <a:avLst/>
            </a:prstGeom>
            <a:solidFill>
              <a:schemeClr val="accent5">
                <a:lumMod val="60000"/>
                <a:lumOff val="40000"/>
              </a:schemeClr>
            </a:solidFill>
            <a:ln w="127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2" name="Down Arrow 21"/>
            <p:cNvSpPr/>
            <p:nvPr/>
          </p:nvSpPr>
          <p:spPr bwMode="auto">
            <a:xfrm>
              <a:off x="8588575" y="3200401"/>
              <a:ext cx="151200" cy="1597586"/>
            </a:xfrm>
            <a:prstGeom prst="downArrow">
              <a:avLst/>
            </a:prstGeom>
            <a:solidFill>
              <a:schemeClr val="accent5">
                <a:lumMod val="60000"/>
                <a:lumOff val="40000"/>
              </a:schemeClr>
            </a:solidFill>
            <a:ln w="12700">
              <a:solidFill>
                <a:schemeClr val="accent1"/>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cxnSp>
        <p:nvCxnSpPr>
          <p:cNvPr id="20" name="Straight Arrow Connector 19"/>
          <p:cNvCxnSpPr/>
          <p:nvPr/>
        </p:nvCxnSpPr>
        <p:spPr bwMode="auto">
          <a:xfrm flipH="1">
            <a:off x="984250" y="1778000"/>
            <a:ext cx="1236140" cy="239427"/>
          </a:xfrm>
          <a:prstGeom prst="straightConnector1">
            <a:avLst/>
          </a:prstGeom>
          <a:noFill/>
          <a:ln w="127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bwMode="auto">
          <a:xfrm flipV="1">
            <a:off x="2239440" y="1648426"/>
            <a:ext cx="592660" cy="1676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7229365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92</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4.1 Dades i estructura bàsica d’un projecte</a:t>
            </a:r>
            <a:endParaRPr lang="ca-ES" sz="1700" dirty="0"/>
          </a:p>
        </p:txBody>
      </p:sp>
      <p:sp>
        <p:nvSpPr>
          <p:cNvPr id="11" name="TextBox 10"/>
          <p:cNvSpPr txBox="1"/>
          <p:nvPr/>
        </p:nvSpPr>
        <p:spPr>
          <a:xfrm>
            <a:off x="524880" y="1754594"/>
            <a:ext cx="1152000" cy="966381"/>
          </a:xfrm>
          <a:prstGeom prst="rect">
            <a:avLst/>
          </a:prstGeom>
          <a:noFill/>
          <a:ln>
            <a:solidFill>
              <a:schemeClr val="accent1"/>
            </a:solidFill>
          </a:ln>
        </p:spPr>
        <p:txBody>
          <a:bodyPr wrap="square" lIns="36000" rIns="36000" rtlCol="0" anchor="ctr">
            <a:noAutofit/>
          </a:bodyPr>
          <a:lstStyle/>
          <a:p>
            <a:pPr algn="ctr"/>
            <a:r>
              <a:rPr lang="ca-ES" sz="1200" b="0" dirty="0" smtClean="0">
                <a:latin typeface="+mn-lt"/>
              </a:rPr>
              <a:t>Dades bàsiques del projecte i relació amb altres projectes</a:t>
            </a:r>
          </a:p>
        </p:txBody>
      </p:sp>
      <p:sp>
        <p:nvSpPr>
          <p:cNvPr id="19" name="TextBox 18"/>
          <p:cNvSpPr txBox="1"/>
          <p:nvPr/>
        </p:nvSpPr>
        <p:spPr>
          <a:xfrm>
            <a:off x="1732567" y="1754594"/>
            <a:ext cx="756572" cy="966381"/>
          </a:xfrm>
          <a:prstGeom prst="rect">
            <a:avLst/>
          </a:prstGeom>
          <a:noFill/>
          <a:ln>
            <a:solidFill>
              <a:schemeClr val="accent1"/>
            </a:solidFill>
          </a:ln>
        </p:spPr>
        <p:txBody>
          <a:bodyPr wrap="square" lIns="36000" rIns="36000" rtlCol="0" anchor="ctr">
            <a:noAutofit/>
          </a:bodyPr>
          <a:lstStyle/>
          <a:p>
            <a:pPr algn="ctr"/>
            <a:r>
              <a:rPr lang="ca-ES" sz="1200" b="0" dirty="0" smtClean="0">
                <a:latin typeface="+mn-lt"/>
              </a:rPr>
              <a:t>Recursos assignats al projecte</a:t>
            </a:r>
          </a:p>
        </p:txBody>
      </p:sp>
      <p:sp>
        <p:nvSpPr>
          <p:cNvPr id="20" name="TextBox 19"/>
          <p:cNvSpPr txBox="1"/>
          <p:nvPr/>
        </p:nvSpPr>
        <p:spPr>
          <a:xfrm>
            <a:off x="2544826" y="1754594"/>
            <a:ext cx="840391" cy="966382"/>
          </a:xfrm>
          <a:prstGeom prst="rect">
            <a:avLst/>
          </a:prstGeom>
          <a:noFill/>
          <a:ln>
            <a:solidFill>
              <a:schemeClr val="accent1"/>
            </a:solidFill>
          </a:ln>
        </p:spPr>
        <p:txBody>
          <a:bodyPr wrap="square" lIns="36000" rIns="36000" rtlCol="0" anchor="ctr">
            <a:noAutofit/>
          </a:bodyPr>
          <a:lstStyle/>
          <a:p>
            <a:pPr algn="ctr"/>
            <a:r>
              <a:rPr lang="ca-ES" sz="1200" b="0" dirty="0" smtClean="0">
                <a:latin typeface="+mn-lt"/>
              </a:rPr>
              <a:t>Tasques a realitzar, estat i planificació</a:t>
            </a:r>
          </a:p>
        </p:txBody>
      </p:sp>
      <p:sp>
        <p:nvSpPr>
          <p:cNvPr id="21" name="TextBox 20"/>
          <p:cNvSpPr txBox="1"/>
          <p:nvPr/>
        </p:nvSpPr>
        <p:spPr>
          <a:xfrm>
            <a:off x="3440904" y="1754594"/>
            <a:ext cx="1542060" cy="966382"/>
          </a:xfrm>
          <a:prstGeom prst="rect">
            <a:avLst/>
          </a:prstGeom>
          <a:noFill/>
          <a:ln>
            <a:solidFill>
              <a:schemeClr val="accent1"/>
            </a:solidFill>
          </a:ln>
        </p:spPr>
        <p:txBody>
          <a:bodyPr wrap="square" lIns="36000" rIns="36000" rtlCol="0" anchor="ctr">
            <a:noAutofit/>
          </a:bodyPr>
          <a:lstStyle/>
          <a:p>
            <a:pPr algn="ctr"/>
            <a:r>
              <a:rPr lang="ca-ES" sz="1200" b="0" dirty="0" smtClean="0">
                <a:latin typeface="+mn-lt"/>
              </a:rPr>
              <a:t>Riscos associats al projecte, temes oberts i canvis fets</a:t>
            </a:r>
          </a:p>
        </p:txBody>
      </p:sp>
      <p:sp>
        <p:nvSpPr>
          <p:cNvPr id="22" name="TextBox 21"/>
          <p:cNvSpPr txBox="1"/>
          <p:nvPr/>
        </p:nvSpPr>
        <p:spPr>
          <a:xfrm>
            <a:off x="5038652" y="1754593"/>
            <a:ext cx="1152524" cy="966381"/>
          </a:xfrm>
          <a:prstGeom prst="rect">
            <a:avLst/>
          </a:prstGeom>
          <a:noFill/>
          <a:ln>
            <a:solidFill>
              <a:schemeClr val="accent1"/>
            </a:solidFill>
          </a:ln>
        </p:spPr>
        <p:txBody>
          <a:bodyPr wrap="square" lIns="36000" rIns="36000" rtlCol="0" anchor="ctr">
            <a:noAutofit/>
          </a:bodyPr>
          <a:lstStyle/>
          <a:p>
            <a:pPr algn="ctr"/>
            <a:r>
              <a:rPr lang="ca-ES" sz="1200" b="0" dirty="0" err="1" smtClean="0">
                <a:latin typeface="+mn-lt"/>
              </a:rPr>
              <a:t>Repositori</a:t>
            </a:r>
            <a:r>
              <a:rPr lang="ca-ES" sz="1200" b="0" dirty="0" smtClean="0">
                <a:latin typeface="+mn-lt"/>
              </a:rPr>
              <a:t> de documentació</a:t>
            </a:r>
          </a:p>
        </p:txBody>
      </p:sp>
      <p:sp>
        <p:nvSpPr>
          <p:cNvPr id="23" name="Down Arrow 22"/>
          <p:cNvSpPr/>
          <p:nvPr/>
        </p:nvSpPr>
        <p:spPr bwMode="auto">
          <a:xfrm>
            <a:off x="1993365" y="14253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4880" y="3161894"/>
            <a:ext cx="2577894" cy="1791107"/>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Down Arrow 16"/>
          <p:cNvSpPr/>
          <p:nvPr/>
        </p:nvSpPr>
        <p:spPr bwMode="auto">
          <a:xfrm>
            <a:off x="983137" y="14253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18" name="Down Arrow 17"/>
          <p:cNvSpPr/>
          <p:nvPr/>
        </p:nvSpPr>
        <p:spPr bwMode="auto">
          <a:xfrm>
            <a:off x="2714773" y="14253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7" name="Down Arrow 26"/>
          <p:cNvSpPr/>
          <p:nvPr/>
        </p:nvSpPr>
        <p:spPr bwMode="auto">
          <a:xfrm>
            <a:off x="3995499" y="14253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Down Arrow 27"/>
          <p:cNvSpPr/>
          <p:nvPr/>
        </p:nvSpPr>
        <p:spPr bwMode="auto">
          <a:xfrm>
            <a:off x="5408004" y="14253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 name="Right Brace 4"/>
          <p:cNvSpPr/>
          <p:nvPr/>
        </p:nvSpPr>
        <p:spPr bwMode="auto">
          <a:xfrm rot="5400000">
            <a:off x="7653240" y="20943"/>
            <a:ext cx="259997" cy="3072042"/>
          </a:xfrm>
          <a:prstGeom prst="rightBrace">
            <a:avLst>
              <a:gd name="adj1" fmla="val 22989"/>
              <a:gd name="adj2" fmla="val 50000"/>
            </a:avLst>
          </a:prstGeom>
          <a:noFill/>
          <a:ln>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endParaRPr lang="ca-ES"/>
          </a:p>
        </p:txBody>
      </p:sp>
      <p:sp>
        <p:nvSpPr>
          <p:cNvPr id="30" name="TextBox 29"/>
          <p:cNvSpPr txBox="1"/>
          <p:nvPr/>
        </p:nvSpPr>
        <p:spPr>
          <a:xfrm>
            <a:off x="7092675" y="1754595"/>
            <a:ext cx="1381125" cy="359955"/>
          </a:xfrm>
          <a:prstGeom prst="rect">
            <a:avLst/>
          </a:prstGeom>
          <a:noFill/>
          <a:ln>
            <a:solidFill>
              <a:schemeClr val="accent1"/>
            </a:solidFill>
          </a:ln>
        </p:spPr>
        <p:txBody>
          <a:bodyPr wrap="square" lIns="36000" rIns="36000" rtlCol="0" anchor="ctr">
            <a:noAutofit/>
          </a:bodyPr>
          <a:lstStyle/>
          <a:p>
            <a:pPr algn="ctr"/>
            <a:r>
              <a:rPr lang="ca-ES" sz="1200" b="0" dirty="0" smtClean="0">
                <a:latin typeface="+mn-lt"/>
              </a:rPr>
              <a:t>Sense ús actual</a:t>
            </a:r>
          </a:p>
        </p:txBody>
      </p:sp>
      <p:sp>
        <p:nvSpPr>
          <p:cNvPr id="32" name="Down Arrow 31"/>
          <p:cNvSpPr/>
          <p:nvPr/>
        </p:nvSpPr>
        <p:spPr bwMode="auto">
          <a:xfrm>
            <a:off x="982559" y="2784210"/>
            <a:ext cx="235485" cy="261650"/>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6" name="Group 5"/>
          <p:cNvGrpSpPr/>
          <p:nvPr/>
        </p:nvGrpSpPr>
        <p:grpSpPr>
          <a:xfrm>
            <a:off x="524880" y="1095375"/>
            <a:ext cx="8794381" cy="276226"/>
            <a:chOff x="524880" y="1095375"/>
            <a:chExt cx="8794381" cy="276226"/>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4880" y="1095375"/>
              <a:ext cx="8794380" cy="276226"/>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Rectangle 1"/>
            <p:cNvSpPr/>
            <p:nvPr/>
          </p:nvSpPr>
          <p:spPr bwMode="auto">
            <a:xfrm>
              <a:off x="6191177" y="1095375"/>
              <a:ext cx="3128084" cy="276226"/>
            </a:xfrm>
            <a:prstGeom prst="rect">
              <a:avLst/>
            </a:prstGeom>
            <a:solidFill>
              <a:schemeClr val="bg1">
                <a:lumMod val="50000"/>
                <a:alpha val="82000"/>
              </a:schemeClr>
            </a:solidFill>
            <a:ln w="12700">
              <a:solidFill>
                <a:schemeClr val="tx1">
                  <a:lumMod val="50000"/>
                  <a:lumOff val="5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24" name="Down Arrow 23"/>
          <p:cNvSpPr/>
          <p:nvPr/>
        </p:nvSpPr>
        <p:spPr bwMode="auto">
          <a:xfrm rot="16200000">
            <a:off x="3187810" y="3866372"/>
            <a:ext cx="420196" cy="382151"/>
          </a:xfrm>
          <a:prstGeom prst="downArrow">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5" name="TextBox 24"/>
          <p:cNvSpPr txBox="1"/>
          <p:nvPr/>
        </p:nvSpPr>
        <p:spPr>
          <a:xfrm>
            <a:off x="3693043" y="5080000"/>
            <a:ext cx="5626218" cy="1295400"/>
          </a:xfrm>
          <a:prstGeom prst="rect">
            <a:avLst/>
          </a:prstGeom>
          <a:noFill/>
          <a:ln>
            <a:solidFill>
              <a:schemeClr val="accent1"/>
            </a:solidFill>
          </a:ln>
        </p:spPr>
        <p:txBody>
          <a:bodyPr wrap="square" lIns="36000" rIns="36000" rtlCol="0" anchor="ctr">
            <a:noAutofit/>
          </a:bodyPr>
          <a:lstStyle/>
          <a:p>
            <a:pPr marL="171450" indent="-171450">
              <a:buFont typeface="Arial" pitchFamily="34" charset="0"/>
              <a:buChar char="•"/>
            </a:pPr>
            <a:r>
              <a:rPr lang="ca-ES" sz="1200" dirty="0" err="1" smtClean="0">
                <a:latin typeface="+mn-lt"/>
              </a:rPr>
              <a:t>Subprojects</a:t>
            </a:r>
            <a:r>
              <a:rPr lang="ca-ES" sz="1200" dirty="0" smtClean="0">
                <a:latin typeface="+mn-lt"/>
              </a:rPr>
              <a:t>: </a:t>
            </a:r>
            <a:r>
              <a:rPr lang="ca-ES" sz="1200" b="0" dirty="0" smtClean="0">
                <a:latin typeface="+mn-lt"/>
              </a:rPr>
              <a:t>Projectes associats a aquest projecte</a:t>
            </a:r>
          </a:p>
          <a:p>
            <a:pPr marL="171450" indent="-171450">
              <a:buFont typeface="Arial" pitchFamily="34" charset="0"/>
              <a:buChar char="•"/>
            </a:pPr>
            <a:r>
              <a:rPr lang="ca-ES" sz="1200" dirty="0" err="1" smtClean="0">
                <a:latin typeface="+mn-lt"/>
              </a:rPr>
              <a:t>Dependencies</a:t>
            </a:r>
            <a:r>
              <a:rPr lang="ca-ES" sz="1200" dirty="0" smtClean="0">
                <a:latin typeface="+mn-lt"/>
              </a:rPr>
              <a:t>: </a:t>
            </a:r>
            <a:r>
              <a:rPr lang="ca-ES" sz="1200" b="0" dirty="0" smtClean="0">
                <a:latin typeface="+mn-lt"/>
              </a:rPr>
              <a:t>Establiment de dependències amb altres projectes</a:t>
            </a:r>
          </a:p>
          <a:p>
            <a:pPr marL="171450" indent="-171450">
              <a:buFont typeface="Arial" pitchFamily="34" charset="0"/>
              <a:buChar char="•"/>
            </a:pPr>
            <a:r>
              <a:rPr lang="ca-ES" sz="1200" dirty="0" err="1" smtClean="0">
                <a:latin typeface="+mn-lt"/>
              </a:rPr>
              <a:t>Baseline</a:t>
            </a:r>
            <a:r>
              <a:rPr lang="ca-ES" sz="1200" dirty="0" smtClean="0">
                <a:latin typeface="+mn-lt"/>
              </a:rPr>
              <a:t>: </a:t>
            </a:r>
            <a:r>
              <a:rPr lang="ca-ES" sz="1200" b="0" dirty="0" smtClean="0">
                <a:latin typeface="+mn-lt"/>
              </a:rPr>
              <a:t>Creació i visualització de  línies base</a:t>
            </a:r>
          </a:p>
          <a:p>
            <a:pPr marL="171450" indent="-171450">
              <a:buFont typeface="Arial" pitchFamily="34" charset="0"/>
              <a:buChar char="•"/>
            </a:pPr>
            <a:r>
              <a:rPr lang="ca-ES" sz="1200" dirty="0" err="1" smtClean="0">
                <a:latin typeface="+mn-lt"/>
              </a:rPr>
              <a:t>Estimating</a:t>
            </a:r>
            <a:r>
              <a:rPr lang="ca-ES" sz="1200" dirty="0" smtClean="0">
                <a:latin typeface="+mn-lt"/>
              </a:rPr>
              <a:t>: </a:t>
            </a:r>
            <a:r>
              <a:rPr lang="ca-ES" sz="1200" b="0" dirty="0" smtClean="0">
                <a:latin typeface="+mn-lt"/>
              </a:rPr>
              <a:t>Estimació d’hores (opcional)</a:t>
            </a:r>
          </a:p>
        </p:txBody>
      </p:sp>
      <p:sp>
        <p:nvSpPr>
          <p:cNvPr id="3" name="Bent-Up Arrow 2"/>
          <p:cNvSpPr/>
          <p:nvPr/>
        </p:nvSpPr>
        <p:spPr bwMode="auto">
          <a:xfrm rot="5400000">
            <a:off x="1855718" y="4207419"/>
            <a:ext cx="842373" cy="2587539"/>
          </a:xfrm>
          <a:prstGeom prst="bentUpArrow">
            <a:avLst>
              <a:gd name="adj1" fmla="val 19760"/>
              <a:gd name="adj2" fmla="val 18449"/>
              <a:gd name="adj3" fmla="val 25000"/>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a:p>
        </p:txBody>
      </p:sp>
      <p:sp>
        <p:nvSpPr>
          <p:cNvPr id="26" name="TextBox 25"/>
          <p:cNvSpPr txBox="1"/>
          <p:nvPr/>
        </p:nvSpPr>
        <p:spPr>
          <a:xfrm>
            <a:off x="3693041" y="3161893"/>
            <a:ext cx="5626219" cy="1791108"/>
          </a:xfrm>
          <a:prstGeom prst="rect">
            <a:avLst/>
          </a:prstGeom>
          <a:noFill/>
          <a:ln>
            <a:solidFill>
              <a:schemeClr val="accent1"/>
            </a:solidFill>
          </a:ln>
        </p:spPr>
        <p:txBody>
          <a:bodyPr wrap="square" lIns="36000" rIns="36000" rtlCol="0" anchor="ctr">
            <a:noAutofit/>
          </a:bodyPr>
          <a:lstStyle/>
          <a:p>
            <a:pPr marL="171450" indent="-171450">
              <a:buFont typeface="Arial" pitchFamily="34" charset="0"/>
              <a:buChar char="•"/>
            </a:pPr>
            <a:r>
              <a:rPr lang="ca-ES" sz="1200" dirty="0" smtClean="0">
                <a:latin typeface="+mn-lt"/>
              </a:rPr>
              <a:t>General: </a:t>
            </a:r>
            <a:r>
              <a:rPr lang="ca-ES" sz="1200" b="0" dirty="0" smtClean="0">
                <a:latin typeface="+mn-lt"/>
              </a:rPr>
              <a:t>Informació bàsica</a:t>
            </a:r>
          </a:p>
          <a:p>
            <a:pPr marL="171450" indent="-171450">
              <a:buFont typeface="Arial" pitchFamily="34" charset="0"/>
              <a:buChar char="•"/>
            </a:pPr>
            <a:r>
              <a:rPr lang="ca-ES" sz="1200" dirty="0" err="1" smtClean="0">
                <a:latin typeface="+mn-lt"/>
              </a:rPr>
              <a:t>Schedule</a:t>
            </a:r>
            <a:r>
              <a:rPr lang="ca-ES" sz="1200" dirty="0" smtClean="0">
                <a:latin typeface="+mn-lt"/>
              </a:rPr>
              <a:t> &amp; Performance: </a:t>
            </a:r>
            <a:r>
              <a:rPr lang="ca-ES" sz="1200" b="0" dirty="0" smtClean="0">
                <a:latin typeface="+mn-lt"/>
              </a:rPr>
              <a:t>Informació de dates i esforç</a:t>
            </a:r>
          </a:p>
          <a:p>
            <a:pPr marL="171450" indent="-171450">
              <a:buFont typeface="Arial" pitchFamily="34" charset="0"/>
              <a:buChar char="•"/>
            </a:pPr>
            <a:r>
              <a:rPr lang="ca-ES" sz="1200" dirty="0" err="1" smtClean="0">
                <a:latin typeface="+mn-lt"/>
              </a:rPr>
              <a:t>Classification</a:t>
            </a:r>
            <a:r>
              <a:rPr lang="ca-ES" sz="1200" dirty="0" smtClean="0">
                <a:latin typeface="+mn-lt"/>
              </a:rPr>
              <a:t> &amp; Organization:</a:t>
            </a:r>
            <a:r>
              <a:rPr lang="ca-ES" sz="1200" b="0" dirty="0">
                <a:latin typeface="+mn-lt"/>
              </a:rPr>
              <a:t> </a:t>
            </a:r>
            <a:r>
              <a:rPr lang="ca-ES" sz="1200" b="0" dirty="0" smtClean="0">
                <a:latin typeface="+mn-lt"/>
              </a:rPr>
              <a:t>Informació de propietats clau del projecte</a:t>
            </a:r>
          </a:p>
          <a:p>
            <a:pPr marL="171450" indent="-171450">
              <a:buFont typeface="Arial" pitchFamily="34" charset="0"/>
              <a:buChar char="•"/>
            </a:pPr>
            <a:r>
              <a:rPr lang="ca-ES" sz="1200" dirty="0" err="1" smtClean="0">
                <a:latin typeface="+mn-lt"/>
              </a:rPr>
              <a:t>Risk</a:t>
            </a:r>
            <a:r>
              <a:rPr lang="ca-ES" sz="1200" dirty="0" smtClean="0">
                <a:latin typeface="+mn-lt"/>
              </a:rPr>
              <a:t> </a:t>
            </a:r>
            <a:r>
              <a:rPr lang="ca-ES" sz="1200" dirty="0" err="1" smtClean="0">
                <a:latin typeface="+mn-lt"/>
              </a:rPr>
              <a:t>Rating</a:t>
            </a:r>
            <a:r>
              <a:rPr lang="ca-ES" sz="1200" dirty="0" smtClean="0">
                <a:latin typeface="+mn-lt"/>
              </a:rPr>
              <a:t>: </a:t>
            </a:r>
            <a:r>
              <a:rPr lang="ca-ES" sz="1200" b="0" dirty="0" smtClean="0">
                <a:latin typeface="+mn-lt"/>
              </a:rPr>
              <a:t>Anotació interna de riscos (opcional)</a:t>
            </a:r>
          </a:p>
          <a:p>
            <a:pPr marL="171450" indent="-171450">
              <a:buFont typeface="Arial" pitchFamily="34" charset="0"/>
              <a:buChar char="•"/>
            </a:pPr>
            <a:r>
              <a:rPr lang="ca-ES" sz="1200" dirty="0">
                <a:latin typeface="+mn-lt"/>
              </a:rPr>
              <a:t>Business </a:t>
            </a:r>
            <a:r>
              <a:rPr lang="ca-ES" sz="1200" dirty="0" err="1">
                <a:latin typeface="+mn-lt"/>
              </a:rPr>
              <a:t>Alignment</a:t>
            </a:r>
            <a:r>
              <a:rPr lang="ca-ES" sz="1200" dirty="0" smtClean="0">
                <a:latin typeface="+mn-lt"/>
              </a:rPr>
              <a:t>: </a:t>
            </a:r>
            <a:r>
              <a:rPr lang="ca-ES" sz="1200" b="0" dirty="0"/>
              <a:t>Anotació</a:t>
            </a:r>
            <a:r>
              <a:rPr lang="ca-ES" sz="1200" b="0" dirty="0" smtClean="0">
                <a:latin typeface="+mn-lt"/>
              </a:rPr>
              <a:t> interna a nivell empresarial (opcional)</a:t>
            </a:r>
            <a:endParaRPr lang="ca-ES" sz="1200" b="0" dirty="0">
              <a:latin typeface="+mn-lt"/>
            </a:endParaRPr>
          </a:p>
          <a:p>
            <a:pPr marL="171450" indent="-171450">
              <a:buFont typeface="Arial" pitchFamily="34" charset="0"/>
              <a:buChar char="•"/>
            </a:pPr>
            <a:r>
              <a:rPr lang="ca-ES" sz="1200" dirty="0">
                <a:latin typeface="+mn-lt"/>
              </a:rPr>
              <a:t>Status Reports</a:t>
            </a:r>
            <a:r>
              <a:rPr lang="ca-ES" sz="1200" dirty="0" smtClean="0">
                <a:latin typeface="+mn-lt"/>
              </a:rPr>
              <a:t>: </a:t>
            </a:r>
            <a:r>
              <a:rPr lang="ca-ES" sz="1200" b="0" dirty="0" smtClean="0">
                <a:latin typeface="+mn-lt"/>
              </a:rPr>
              <a:t>Realització d’informes de l’estat actual</a:t>
            </a:r>
            <a:endParaRPr lang="ca-ES" sz="1200" b="0" dirty="0">
              <a:latin typeface="+mn-lt"/>
            </a:endParaRPr>
          </a:p>
        </p:txBody>
      </p:sp>
    </p:spTree>
    <p:extLst>
      <p:ext uri="{BB962C8B-B14F-4D97-AF65-F5344CB8AC3E}">
        <p14:creationId xmlns:p14="http://schemas.microsoft.com/office/powerpoint/2010/main" val="16660335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pPr>
              <a:defRPr/>
            </a:pPr>
            <a:fld id="{5FA84ABE-F0E8-4FFB-AFBD-9B0427967E24}" type="slidenum">
              <a:rPr lang="ca-ES" noProof="0" smtClean="0"/>
              <a:pPr>
                <a:defRPr/>
              </a:pPr>
              <a:t>93</a:t>
            </a:fld>
            <a:endParaRPr lang="ca-ES" noProof="0"/>
          </a:p>
        </p:txBody>
      </p:sp>
      <p:sp>
        <p:nvSpPr>
          <p:cNvPr id="6"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pic>
        <p:nvPicPr>
          <p:cNvPr id="2" name="Imagen 1"/>
          <p:cNvPicPr>
            <a:picLocks noChangeAspect="1"/>
          </p:cNvPicPr>
          <p:nvPr/>
        </p:nvPicPr>
        <p:blipFill>
          <a:blip r:embed="rId2"/>
          <a:stretch>
            <a:fillRect/>
          </a:stretch>
        </p:blipFill>
        <p:spPr>
          <a:xfrm>
            <a:off x="1026000" y="1177200"/>
            <a:ext cx="7913294" cy="5029636"/>
          </a:xfrm>
          <a:prstGeom prst="rect">
            <a:avLst/>
          </a:prstGeom>
        </p:spPr>
      </p:pic>
    </p:spTree>
    <p:extLst>
      <p:ext uri="{BB962C8B-B14F-4D97-AF65-F5344CB8AC3E}">
        <p14:creationId xmlns:p14="http://schemas.microsoft.com/office/powerpoint/2010/main" val="5862541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94</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4.2.1 Inici del projecte (1/2)</a:t>
            </a:r>
            <a:endParaRPr lang="ca-ES" sz="1600" dirty="0">
              <a:solidFill>
                <a:schemeClr val="bg2">
                  <a:lumMod val="50000"/>
                </a:schemeClr>
              </a:solidFill>
            </a:endParaRPr>
          </a:p>
        </p:txBody>
      </p:sp>
      <p:sp>
        <p:nvSpPr>
          <p:cNvPr id="12" name="TextBox 11"/>
          <p:cNvSpPr txBox="1"/>
          <p:nvPr/>
        </p:nvSpPr>
        <p:spPr>
          <a:xfrm>
            <a:off x="5654583" y="1597823"/>
            <a:ext cx="3605116" cy="1869276"/>
          </a:xfrm>
          <a:prstGeom prst="rect">
            <a:avLst/>
          </a:prstGeom>
          <a:noFill/>
          <a:ln>
            <a:solidFill>
              <a:schemeClr val="accent1"/>
            </a:solidFill>
          </a:ln>
        </p:spPr>
        <p:txBody>
          <a:bodyPr wrap="square" rtlCol="0" anchor="ctr">
            <a:noAutofit/>
          </a:bodyPr>
          <a:lstStyle/>
          <a:p>
            <a:r>
              <a:rPr lang="ca-ES" sz="1200" b="0" dirty="0" smtClean="0">
                <a:latin typeface="+mn-lt"/>
              </a:rPr>
              <a:t>Una vegada s’ha transformat l’idea en projecte, fer els següents passos:</a:t>
            </a:r>
          </a:p>
          <a:p>
            <a:pPr marL="228600" indent="-228600">
              <a:buFont typeface="+mj-lt"/>
              <a:buAutoNum type="arabicPeriod"/>
            </a:pP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smtClean="0">
                <a:latin typeface="+mn-lt"/>
              </a:rPr>
              <a:t>Projectes </a:t>
            </a:r>
            <a:r>
              <a:rPr lang="ca-ES" sz="1200" b="0" dirty="0" smtClean="0">
                <a:latin typeface="+mn-lt"/>
              </a:rPr>
              <a:t>i clicar sobre el nom del projecte en el que es vol treballar</a:t>
            </a:r>
            <a:endParaRPr lang="ca-ES" sz="1200" b="0" dirty="0">
              <a:latin typeface="+mn-lt"/>
            </a:endParaRPr>
          </a:p>
        </p:txBody>
      </p:sp>
      <p:sp>
        <p:nvSpPr>
          <p:cNvPr id="57" name="Oval 56"/>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_tradnl"/>
            </a:p>
          </p:txBody>
        </p:sp>
      </p:grpSp>
      <p:sp>
        <p:nvSpPr>
          <p:cNvPr id="32" name="TextBox 31"/>
          <p:cNvSpPr txBox="1"/>
          <p:nvPr/>
        </p:nvSpPr>
        <p:spPr>
          <a:xfrm>
            <a:off x="5654583" y="3855294"/>
            <a:ext cx="3633599" cy="2357149"/>
          </a:xfrm>
          <a:prstGeom prst="rect">
            <a:avLst/>
          </a:prstGeom>
          <a:noFill/>
          <a:ln>
            <a:solidFill>
              <a:schemeClr val="accent1"/>
            </a:solidFill>
          </a:ln>
        </p:spPr>
        <p:txBody>
          <a:bodyPr wrap="square" rtlCol="0" anchor="ctr">
            <a:noAutofit/>
          </a:bodyPr>
          <a:lstStyle/>
          <a:p>
            <a:pPr marL="228600" indent="-228600">
              <a:buFont typeface="+mj-lt"/>
              <a:buAutoNum type="arabicPeriod" startAt="2"/>
            </a:pPr>
            <a:r>
              <a:rPr lang="ca-ES" sz="1200" b="0" dirty="0" smtClean="0">
                <a:latin typeface="+mn-lt"/>
              </a:rPr>
              <a:t>Revisar les propietats del projecte i modificar-los/ampliar-los si és necessari. </a:t>
            </a:r>
            <a:br>
              <a:rPr lang="ca-ES" sz="1200" b="0" dirty="0" smtClean="0">
                <a:latin typeface="+mn-lt"/>
              </a:rPr>
            </a:br>
            <a:r>
              <a:rPr lang="ca-ES" sz="1200" b="0" dirty="0" smtClean="0">
                <a:latin typeface="+mn-lt"/>
              </a:rPr>
              <a:t>Apareixeran ja emplenats aquells camps que ho estiguessin en la idea de la que prové el projecte</a:t>
            </a:r>
          </a:p>
          <a:p>
            <a:pPr marL="228600" indent="-228600">
              <a:buFont typeface="+mj-lt"/>
              <a:buAutoNum type="arabicPeriod" startAt="2"/>
            </a:pPr>
            <a:endParaRPr lang="ca-ES" sz="1200" b="0" dirty="0">
              <a:latin typeface="+mn-lt"/>
            </a:endParaRPr>
          </a:p>
          <a:p>
            <a:pPr marL="228600" indent="-228600">
              <a:buFont typeface="+mj-lt"/>
              <a:buAutoNum type="arabicPeriod" startAt="2"/>
            </a:pPr>
            <a:endParaRPr lang="ca-ES" sz="1200" b="0" dirty="0" smtClean="0">
              <a:latin typeface="+mn-lt"/>
            </a:endParaRPr>
          </a:p>
          <a:p>
            <a:pPr marL="228600" indent="-228600">
              <a:buFont typeface="+mj-lt"/>
              <a:buAutoNum type="arabicPeriod" startAt="2"/>
            </a:pPr>
            <a:endParaRPr lang="ca-ES" sz="1200" b="0" dirty="0" smtClean="0">
              <a:latin typeface="+mn-lt"/>
            </a:endParaRPr>
          </a:p>
          <a:p>
            <a:pPr marL="228600" indent="-228600">
              <a:buFont typeface="+mj-lt"/>
              <a:buAutoNum type="arabicPeriod" startAt="2"/>
            </a:pPr>
            <a:r>
              <a:rPr lang="ca-ES" sz="1200" b="0" dirty="0" smtClean="0">
                <a:latin typeface="+mn-lt"/>
              </a:rPr>
              <a:t>Guardar clicant </a:t>
            </a:r>
            <a:r>
              <a:rPr lang="ca-ES" sz="1200" dirty="0" err="1" smtClean="0">
                <a:latin typeface="+mn-lt"/>
              </a:rPr>
              <a:t>Save</a:t>
            </a:r>
            <a:r>
              <a:rPr lang="ca-ES" sz="1200" dirty="0" smtClean="0">
                <a:latin typeface="+mn-lt"/>
              </a:rPr>
              <a:t> o </a:t>
            </a:r>
            <a:r>
              <a:rPr lang="ca-ES" sz="1200" dirty="0" err="1" smtClean="0">
                <a:latin typeface="+mn-lt"/>
              </a:rPr>
              <a:t>Save</a:t>
            </a:r>
            <a:r>
              <a:rPr lang="ca-ES" sz="1200" dirty="0" smtClean="0">
                <a:latin typeface="+mn-lt"/>
              </a:rPr>
              <a:t> </a:t>
            </a:r>
            <a:r>
              <a:rPr lang="ca-ES" sz="1200" dirty="0" err="1" smtClean="0">
                <a:latin typeface="+mn-lt"/>
              </a:rPr>
              <a:t>And</a:t>
            </a:r>
            <a:r>
              <a:rPr lang="ca-ES" sz="1200" dirty="0" smtClean="0">
                <a:latin typeface="+mn-lt"/>
              </a:rPr>
              <a:t> </a:t>
            </a:r>
            <a:r>
              <a:rPr lang="ca-ES" sz="1200" dirty="0" err="1" smtClean="0">
                <a:latin typeface="+mn-lt"/>
              </a:rPr>
              <a:t>Return</a:t>
            </a:r>
            <a:endParaRPr lang="ca-ES" sz="1200" dirty="0">
              <a:latin typeface="+mn-lt"/>
            </a:endParaRPr>
          </a:p>
        </p:txBody>
      </p:sp>
      <p:grpSp>
        <p:nvGrpSpPr>
          <p:cNvPr id="14" name="Group 13"/>
          <p:cNvGrpSpPr/>
          <p:nvPr/>
        </p:nvGrpSpPr>
        <p:grpSpPr>
          <a:xfrm>
            <a:off x="904607" y="1597821"/>
            <a:ext cx="3911233" cy="1869278"/>
            <a:chOff x="904607" y="1597821"/>
            <a:chExt cx="3911233" cy="1869278"/>
          </a:xfrm>
        </p:grpSpPr>
        <p:pic>
          <p:nvPicPr>
            <p:cNvPr id="3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4609" y="1597821"/>
              <a:ext cx="3650614" cy="11437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4607" y="2893976"/>
              <a:ext cx="3911233" cy="573123"/>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34" name="Straight Arrow Connector 33"/>
            <p:cNvCxnSpPr/>
            <p:nvPr/>
          </p:nvCxnSpPr>
          <p:spPr bwMode="auto">
            <a:xfrm flipH="1">
              <a:off x="2514600" y="2276475"/>
              <a:ext cx="1" cy="617501"/>
            </a:xfrm>
            <a:prstGeom prst="straightConnector1">
              <a:avLst/>
            </a:prstGeom>
            <a:noFill/>
            <a:ln w="127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42"/>
            <p:cNvSpPr/>
            <p:nvPr/>
          </p:nvSpPr>
          <p:spPr bwMode="auto">
            <a:xfrm flipV="1">
              <a:off x="1067865" y="3057525"/>
              <a:ext cx="1056210" cy="23542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16" name="Group 15"/>
          <p:cNvGrpSpPr/>
          <p:nvPr/>
        </p:nvGrpSpPr>
        <p:grpSpPr>
          <a:xfrm>
            <a:off x="904607" y="3889345"/>
            <a:ext cx="4363588" cy="2323098"/>
            <a:chOff x="904607" y="3889345"/>
            <a:chExt cx="4363588" cy="2323098"/>
          </a:xfrm>
        </p:grpSpPr>
        <p:grpSp>
          <p:nvGrpSpPr>
            <p:cNvPr id="15" name="Group 14"/>
            <p:cNvGrpSpPr/>
            <p:nvPr/>
          </p:nvGrpSpPr>
          <p:grpSpPr>
            <a:xfrm>
              <a:off x="904607" y="3889345"/>
              <a:ext cx="4363588" cy="2323098"/>
              <a:chOff x="904607" y="3889345"/>
              <a:chExt cx="4363588" cy="2323098"/>
            </a:xfrm>
          </p:grpSpPr>
          <p:pic>
            <p:nvPicPr>
              <p:cNvPr id="1029"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4607" y="3889345"/>
                <a:ext cx="4363588" cy="2323098"/>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7" name="Rectangle 46"/>
              <p:cNvSpPr/>
              <p:nvPr/>
            </p:nvSpPr>
            <p:spPr bwMode="auto">
              <a:xfrm flipV="1">
                <a:off x="933184" y="6024469"/>
                <a:ext cx="847991" cy="18797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9" name="Rectangle 48"/>
            <p:cNvSpPr/>
            <p:nvPr/>
          </p:nvSpPr>
          <p:spPr bwMode="auto">
            <a:xfrm flipV="1">
              <a:off x="1020240" y="3889345"/>
              <a:ext cx="398985" cy="139542"/>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5" name="Oval 34"/>
          <p:cNvSpPr/>
          <p:nvPr/>
        </p:nvSpPr>
        <p:spPr bwMode="auto">
          <a:xfrm>
            <a:off x="531122" y="140984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1</a:t>
            </a:r>
          </a:p>
        </p:txBody>
      </p:sp>
      <p:sp>
        <p:nvSpPr>
          <p:cNvPr id="30" name="Oval 29"/>
          <p:cNvSpPr/>
          <p:nvPr/>
        </p:nvSpPr>
        <p:spPr bwMode="auto">
          <a:xfrm>
            <a:off x="531120" y="3667321"/>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46" name="Oval 45"/>
          <p:cNvSpPr/>
          <p:nvPr/>
        </p:nvSpPr>
        <p:spPr bwMode="auto">
          <a:xfrm>
            <a:off x="531119" y="5836496"/>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Tree>
    <p:extLst>
      <p:ext uri="{BB962C8B-B14F-4D97-AF65-F5344CB8AC3E}">
        <p14:creationId xmlns:p14="http://schemas.microsoft.com/office/powerpoint/2010/main" val="10665597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95</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4.2.1 Inici del projecte (2/2)</a:t>
            </a:r>
            <a:endParaRPr lang="ca-ES" sz="1600" dirty="0">
              <a:solidFill>
                <a:schemeClr val="bg2">
                  <a:lumMod val="50000"/>
                </a:schemeClr>
              </a:solidFill>
            </a:endParaRPr>
          </a:p>
        </p:txBody>
      </p:sp>
      <p:sp>
        <p:nvSpPr>
          <p:cNvPr id="26" name="TextBox 25"/>
          <p:cNvSpPr txBox="1"/>
          <p:nvPr/>
        </p:nvSpPr>
        <p:spPr>
          <a:xfrm>
            <a:off x="6094389" y="1676381"/>
            <a:ext cx="3278460" cy="2143144"/>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a:sym typeface="Wingdings" pitchFamily="2" charset="2"/>
              </a:rPr>
              <a:t>El projecte en qüestió </a:t>
            </a:r>
            <a:r>
              <a:rPr lang="ca-ES" sz="1200" b="0" dirty="0" smtClean="0">
                <a:sym typeface="Wingdings" pitchFamily="2" charset="2"/>
              </a:rPr>
              <a:t>ha de tenir en aquest instant </a:t>
            </a:r>
            <a:r>
              <a:rPr lang="ca-ES" sz="1200" b="0" dirty="0">
                <a:sym typeface="Wingdings" pitchFamily="2" charset="2"/>
              </a:rPr>
              <a:t>una notificació que serà: </a:t>
            </a:r>
            <a:r>
              <a:rPr lang="ca-ES" sz="1200" i="1" dirty="0" smtClean="0">
                <a:sym typeface="Wingdings" pitchFamily="2" charset="2"/>
              </a:rPr>
              <a:t>Validar dades projecte</a:t>
            </a:r>
            <a:r>
              <a:rPr lang="ca-ES" sz="1200" b="0" dirty="0">
                <a:sym typeface="Wingdings" pitchFamily="2" charset="2"/>
              </a:rPr>
              <a:t/>
            </a:r>
            <a:br>
              <a:rPr lang="ca-ES" sz="1200" b="0" dirty="0">
                <a:sym typeface="Wingdings" pitchFamily="2" charset="2"/>
              </a:rPr>
            </a:br>
            <a:r>
              <a:rPr lang="ca-ES" sz="1200" b="0" dirty="0" smtClean="0">
                <a:latin typeface="+mn-lt"/>
              </a:rPr>
              <a:t>Anar a </a:t>
            </a:r>
            <a:r>
              <a:rPr lang="ca-ES" sz="1200" b="0" i="1" dirty="0" smtClean="0">
                <a:latin typeface="+mn-lt"/>
              </a:rPr>
              <a:t>Home </a:t>
            </a:r>
            <a:r>
              <a:rPr lang="ca-ES" sz="1200" b="0" i="1" dirty="0" smtClean="0">
                <a:latin typeface="+mn-lt"/>
                <a:sym typeface="Wingdings" pitchFamily="2" charset="2"/>
              </a:rPr>
              <a:t> </a:t>
            </a:r>
            <a:r>
              <a:rPr lang="ca-ES" sz="1200" b="0" i="1" dirty="0" err="1" smtClean="0">
                <a:latin typeface="+mn-lt"/>
                <a:sym typeface="Wingdings" pitchFamily="2" charset="2"/>
              </a:rPr>
              <a:t>Organizer</a:t>
            </a:r>
            <a:endParaRPr lang="ca-ES" sz="1200" b="0" i="1" dirty="0" smtClean="0">
              <a:latin typeface="+mn-lt"/>
              <a:sym typeface="Wingdings" pitchFamily="2" charset="2"/>
            </a:endParaRPr>
          </a:p>
          <a:p>
            <a:pPr marL="342900" indent="-342900">
              <a:buFont typeface="+mj-lt"/>
              <a:buAutoNum type="arabicPeriod" startAt="4"/>
            </a:pPr>
            <a:endParaRPr lang="ca-ES" sz="1200" b="0" dirty="0">
              <a:latin typeface="+mn-lt"/>
              <a:sym typeface="Wingdings" pitchFamily="2" charset="2"/>
            </a:endParaRPr>
          </a:p>
          <a:p>
            <a:pPr marL="342900" indent="-342900">
              <a:buFont typeface="+mj-lt"/>
              <a:buAutoNum type="arabicPeriod" startAt="4"/>
            </a:pPr>
            <a:r>
              <a:rPr lang="ca-ES" sz="1200" b="0" dirty="0" smtClean="0">
                <a:latin typeface="+mn-lt"/>
              </a:rPr>
              <a:t>Clicar a </a:t>
            </a:r>
            <a:r>
              <a:rPr lang="ca-ES" sz="1200" dirty="0" smtClean="0">
                <a:latin typeface="+mn-lt"/>
              </a:rPr>
              <a:t>“</a:t>
            </a:r>
            <a:r>
              <a:rPr lang="ca-ES" sz="1200" dirty="0" err="1" smtClean="0">
                <a:latin typeface="+mn-lt"/>
              </a:rPr>
              <a:t>Start</a:t>
            </a:r>
            <a:r>
              <a:rPr lang="ca-ES" sz="1200" dirty="0" smtClean="0">
                <a:latin typeface="+mn-lt"/>
              </a:rPr>
              <a:t> Project”</a:t>
            </a:r>
          </a:p>
          <a:p>
            <a:pPr marL="342900" indent="-342900">
              <a:buFont typeface="+mj-lt"/>
              <a:buAutoNum type="arabicPeriod" startAt="4"/>
            </a:pPr>
            <a:endParaRPr lang="ca-ES" sz="1200" b="0" dirty="0" smtClean="0">
              <a:latin typeface="+mn-lt"/>
            </a:endParaRPr>
          </a:p>
          <a:p>
            <a:pPr marL="342900" indent="-342900">
              <a:buFont typeface="+mj-lt"/>
              <a:buAutoNum type="arabicPeriod" startAt="4"/>
            </a:pPr>
            <a:r>
              <a:rPr lang="ca-ES" sz="1200" b="0" dirty="0" smtClean="0">
                <a:latin typeface="+mn-lt"/>
              </a:rPr>
              <a:t>Guardar</a:t>
            </a:r>
            <a:r>
              <a:rPr lang="ca-ES" sz="1200" dirty="0" smtClean="0">
                <a:latin typeface="+mn-lt"/>
              </a:rPr>
              <a:t> </a:t>
            </a:r>
            <a:r>
              <a:rPr lang="ca-ES" sz="1200" b="0" dirty="0" smtClean="0">
                <a:latin typeface="+mn-lt"/>
              </a:rPr>
              <a:t>clicant a </a:t>
            </a:r>
            <a:r>
              <a:rPr lang="ca-ES" sz="1200" dirty="0" err="1" smtClean="0">
                <a:latin typeface="+mn-lt"/>
              </a:rPr>
              <a:t>Save</a:t>
            </a:r>
            <a:r>
              <a:rPr lang="ca-ES" sz="1200" dirty="0" smtClean="0">
                <a:latin typeface="+mn-lt"/>
              </a:rPr>
              <a:t> </a:t>
            </a:r>
            <a:r>
              <a:rPr lang="ca-ES" sz="1200" b="0" dirty="0" smtClean="0">
                <a:latin typeface="+mn-lt"/>
              </a:rPr>
              <a:t>i refrescar per tal que tingui efecte el darrer canvi.</a:t>
            </a:r>
          </a:p>
        </p:txBody>
      </p:sp>
      <p:sp>
        <p:nvSpPr>
          <p:cNvPr id="31" name="Isosceles Triangle 30"/>
          <p:cNvSpPr/>
          <p:nvPr/>
        </p:nvSpPr>
        <p:spPr bwMode="auto">
          <a:xfrm rot="5400000">
            <a:off x="5627447" y="229102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solidFill>
            <a:schemeClr val="accent1">
              <a:lumMod val="50000"/>
            </a:schemeClr>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a:solidFill>
                  <a:schemeClr val="bg1"/>
                </a:solidFill>
              </a:rPr>
              <a:t>RS</a:t>
            </a: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7" name="TextBox 26"/>
          <p:cNvSpPr txBox="1"/>
          <p:nvPr/>
        </p:nvSpPr>
        <p:spPr>
          <a:xfrm>
            <a:off x="6094388" y="4023531"/>
            <a:ext cx="3266586" cy="1830055"/>
          </a:xfrm>
          <a:prstGeom prst="rect">
            <a:avLst/>
          </a:prstGeom>
          <a:noFill/>
          <a:ln>
            <a:solidFill>
              <a:schemeClr val="accent1"/>
            </a:solidFill>
          </a:ln>
        </p:spPr>
        <p:txBody>
          <a:bodyPr wrap="square" rtlCol="0" anchor="ctr">
            <a:noAutofit/>
          </a:bodyPr>
          <a:lstStyle/>
          <a:p>
            <a:pPr marL="342900" indent="-342900">
              <a:buFont typeface="+mj-lt"/>
              <a:buAutoNum type="arabicPeriod" startAt="7"/>
            </a:pPr>
            <a:r>
              <a:rPr lang="ca-ES" sz="1200" b="0" dirty="0">
                <a:sym typeface="Wingdings" pitchFamily="2" charset="2"/>
              </a:rPr>
              <a:t>El projecte en qüestió </a:t>
            </a:r>
            <a:r>
              <a:rPr lang="ca-ES" sz="1200" b="0" dirty="0" smtClean="0">
                <a:sym typeface="Wingdings" pitchFamily="2" charset="2"/>
              </a:rPr>
              <a:t>ha de tenir en aquest instant  </a:t>
            </a:r>
            <a:r>
              <a:rPr lang="ca-ES" sz="1200" b="0" dirty="0">
                <a:sym typeface="Wingdings" pitchFamily="2" charset="2"/>
              </a:rPr>
              <a:t>una notificació que serà: </a:t>
            </a:r>
            <a:r>
              <a:rPr lang="ca-ES" sz="1200" i="1" dirty="0">
                <a:sym typeface="Wingdings" pitchFamily="2" charset="2"/>
              </a:rPr>
              <a:t>Iniciar </a:t>
            </a:r>
            <a:r>
              <a:rPr lang="ca-ES" sz="1200" i="1" dirty="0" smtClean="0">
                <a:sym typeface="Wingdings" pitchFamily="2" charset="2"/>
              </a:rPr>
              <a:t>planificació</a:t>
            </a:r>
            <a:r>
              <a:rPr lang="ca-ES" sz="1200" i="1" dirty="0">
                <a:sym typeface="Wingdings" pitchFamily="2" charset="2"/>
              </a:rPr>
              <a:t/>
            </a:r>
            <a:br>
              <a:rPr lang="ca-ES" sz="1200" i="1" dirty="0">
                <a:sym typeface="Wingdings" pitchFamily="2" charset="2"/>
              </a:rPr>
            </a:br>
            <a:r>
              <a:rPr lang="ca-ES" sz="1200" b="0" dirty="0" smtClean="0">
                <a:latin typeface="+mn-lt"/>
              </a:rPr>
              <a:t>Anar a </a:t>
            </a:r>
            <a:r>
              <a:rPr lang="ca-ES" sz="1200" b="0" i="1" dirty="0"/>
              <a:t>Home </a:t>
            </a:r>
            <a:r>
              <a:rPr lang="ca-ES" sz="1200" b="0" i="1" dirty="0">
                <a:sym typeface="Wingdings" pitchFamily="2" charset="2"/>
              </a:rPr>
              <a:t> </a:t>
            </a:r>
            <a:r>
              <a:rPr lang="ca-ES" sz="1200" b="0" i="1" dirty="0" err="1" smtClean="0">
                <a:sym typeface="Wingdings" pitchFamily="2" charset="2"/>
              </a:rPr>
              <a:t>Organizer</a:t>
            </a:r>
            <a:r>
              <a:rPr lang="ca-ES" sz="1200" b="0" i="1" dirty="0" smtClean="0">
                <a:sym typeface="Wingdings" pitchFamily="2" charset="2"/>
              </a:rPr>
              <a:t>. </a:t>
            </a:r>
          </a:p>
          <a:p>
            <a:pPr marL="342900" indent="-342900">
              <a:buFont typeface="+mj-lt"/>
              <a:buAutoNum type="arabicPeriod" startAt="7"/>
            </a:pPr>
            <a:r>
              <a:rPr lang="ca-ES" sz="1200" b="0" dirty="0" smtClean="0">
                <a:latin typeface="+mn-lt"/>
              </a:rPr>
              <a:t>Si es vol que el proveïdor comenci a planificar el projecte, clicar en </a:t>
            </a:r>
            <a:r>
              <a:rPr lang="ca-ES" sz="1200" dirty="0" smtClean="0">
                <a:latin typeface="+mn-lt"/>
              </a:rPr>
              <a:t>“Planning Project”</a:t>
            </a:r>
          </a:p>
          <a:p>
            <a:pPr marL="342900" indent="-342900">
              <a:buFont typeface="+mj-lt"/>
              <a:buAutoNum type="arabicPeriod" startAt="7"/>
            </a:pPr>
            <a:r>
              <a:rPr lang="ca-ES" sz="1200" b="0" dirty="0" smtClean="0">
                <a:latin typeface="+mn-lt"/>
              </a:rPr>
              <a:t>G</a:t>
            </a:r>
            <a:r>
              <a:rPr lang="ca-ES" sz="1200" b="0" dirty="0" smtClean="0"/>
              <a:t>uardar</a:t>
            </a:r>
            <a:r>
              <a:rPr lang="ca-ES" sz="1200" dirty="0" smtClean="0"/>
              <a:t> </a:t>
            </a:r>
            <a:r>
              <a:rPr lang="ca-ES" sz="1200" b="0" dirty="0"/>
              <a:t>clicant a </a:t>
            </a:r>
            <a:r>
              <a:rPr lang="ca-ES" sz="1200" dirty="0" err="1"/>
              <a:t>Save</a:t>
            </a:r>
            <a:endParaRPr lang="ca-ES" sz="1200" dirty="0" smtClean="0">
              <a:latin typeface="+mn-lt"/>
            </a:endParaRPr>
          </a:p>
        </p:txBody>
      </p:sp>
      <p:sp>
        <p:nvSpPr>
          <p:cNvPr id="32" name="Isosceles Triangle 31"/>
          <p:cNvSpPr/>
          <p:nvPr/>
        </p:nvSpPr>
        <p:spPr bwMode="auto">
          <a:xfrm rot="5400000">
            <a:off x="5679050" y="465255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877121" y="1676609"/>
            <a:ext cx="4643676" cy="1571379"/>
            <a:chOff x="851721" y="1676609"/>
            <a:chExt cx="4545779" cy="1538251"/>
          </a:xfrm>
        </p:grpSpPr>
        <p:pic>
          <p:nvPicPr>
            <p:cNvPr id="25"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51721" y="1676609"/>
              <a:ext cx="4545778" cy="76690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886200" y="2267516"/>
              <a:ext cx="1511300" cy="94734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Oval 34"/>
          <p:cNvSpPr/>
          <p:nvPr/>
        </p:nvSpPr>
        <p:spPr bwMode="auto">
          <a:xfrm>
            <a:off x="531123" y="16314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
        <p:nvSpPr>
          <p:cNvPr id="36" name="Oval 35"/>
          <p:cNvSpPr/>
          <p:nvPr/>
        </p:nvSpPr>
        <p:spPr bwMode="auto">
          <a:xfrm>
            <a:off x="3507395" y="2460029"/>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5</a:t>
            </a:r>
            <a:endParaRPr lang="ca-ES" sz="1600" dirty="0">
              <a:solidFill>
                <a:schemeClr val="bg1"/>
              </a:solidFill>
            </a:endParaRPr>
          </a:p>
        </p:txBody>
      </p:sp>
      <p:sp>
        <p:nvSpPr>
          <p:cNvPr id="41" name="Oval 40"/>
          <p:cNvSpPr/>
          <p:nvPr/>
        </p:nvSpPr>
        <p:spPr bwMode="auto">
          <a:xfrm>
            <a:off x="531122" y="388883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7</a:t>
            </a:r>
          </a:p>
        </p:txBody>
      </p:sp>
      <p:grpSp>
        <p:nvGrpSpPr>
          <p:cNvPr id="9" name="Group 8"/>
          <p:cNvGrpSpPr/>
          <p:nvPr/>
        </p:nvGrpSpPr>
        <p:grpSpPr>
          <a:xfrm>
            <a:off x="877121" y="3333464"/>
            <a:ext cx="2076450" cy="323850"/>
            <a:chOff x="904610" y="3319816"/>
            <a:chExt cx="2076450" cy="32385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28" name="Group 27"/>
          <p:cNvGrpSpPr/>
          <p:nvPr/>
        </p:nvGrpSpPr>
        <p:grpSpPr>
          <a:xfrm>
            <a:off x="877121" y="5529736"/>
            <a:ext cx="2076450" cy="323850"/>
            <a:chOff x="904610" y="3319816"/>
            <a:chExt cx="2076450" cy="323850"/>
          </a:xfrm>
        </p:grpSpPr>
        <p:pic>
          <p:nvPicPr>
            <p:cNvPr id="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610" y="3319816"/>
              <a:ext cx="20764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bwMode="auto">
            <a:xfrm>
              <a:off x="2320119" y="3333464"/>
              <a:ext cx="647293" cy="310202"/>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34" name="Oval 33"/>
          <p:cNvSpPr/>
          <p:nvPr/>
        </p:nvSpPr>
        <p:spPr bwMode="auto">
          <a:xfrm>
            <a:off x="531123" y="525660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smtClean="0">
                <a:solidFill>
                  <a:schemeClr val="bg1"/>
                </a:solidFill>
              </a:rPr>
              <a:t>9</a:t>
            </a:r>
            <a:endParaRPr lang="ca-ES" sz="1600" dirty="0">
              <a:solidFill>
                <a:schemeClr val="bg1"/>
              </a:solidFill>
            </a:endParaRPr>
          </a:p>
        </p:txBody>
      </p:sp>
      <p:sp>
        <p:nvSpPr>
          <p:cNvPr id="38" name="Oval 37"/>
          <p:cNvSpPr/>
          <p:nvPr/>
        </p:nvSpPr>
        <p:spPr bwMode="auto">
          <a:xfrm>
            <a:off x="531123" y="328136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6</a:t>
            </a:r>
          </a:p>
        </p:txBody>
      </p:sp>
      <p:pic>
        <p:nvPicPr>
          <p:cNvPr id="39"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0452" y="2709808"/>
            <a:ext cx="2545048" cy="206955"/>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40" name="Straight Arrow Connector 39"/>
          <p:cNvCxnSpPr/>
          <p:nvPr/>
        </p:nvCxnSpPr>
        <p:spPr bwMode="auto">
          <a:xfrm>
            <a:off x="1724025" y="2280242"/>
            <a:ext cx="0" cy="429567"/>
          </a:xfrm>
          <a:prstGeom prst="straightConnector1">
            <a:avLst/>
          </a:prstGeom>
          <a:noFill/>
          <a:ln w="127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1"/>
          <p:cNvSpPr/>
          <p:nvPr/>
        </p:nvSpPr>
        <p:spPr bwMode="auto">
          <a:xfrm>
            <a:off x="909241" y="2187335"/>
            <a:ext cx="1006105" cy="92907"/>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pic>
        <p:nvPicPr>
          <p:cNvPr id="43"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77120" y="4980912"/>
            <a:ext cx="2488379" cy="211064"/>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877121" y="4023532"/>
            <a:ext cx="4643674" cy="954897"/>
            <a:chOff x="877121" y="4023532"/>
            <a:chExt cx="4643674" cy="954897"/>
          </a:xfrm>
        </p:grpSpPr>
        <p:pic>
          <p:nvPicPr>
            <p:cNvPr id="2050"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77121" y="4023532"/>
              <a:ext cx="4643674" cy="87531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Straight Arrow Connector 43"/>
            <p:cNvCxnSpPr/>
            <p:nvPr/>
          </p:nvCxnSpPr>
          <p:spPr bwMode="auto">
            <a:xfrm>
              <a:off x="1675509" y="4666619"/>
              <a:ext cx="0" cy="311810"/>
            </a:xfrm>
            <a:prstGeom prst="straightConnector1">
              <a:avLst/>
            </a:prstGeom>
            <a:noFill/>
            <a:ln w="12700">
              <a:solidFill>
                <a:srgbClr val="FF0000"/>
              </a:solidFill>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ectangle 44"/>
            <p:cNvSpPr/>
            <p:nvPr/>
          </p:nvSpPr>
          <p:spPr bwMode="auto">
            <a:xfrm>
              <a:off x="909241" y="4548862"/>
              <a:ext cx="909143" cy="79294"/>
            </a:xfrm>
            <a:prstGeom prst="rect">
              <a:avLst/>
            </a:prstGeom>
            <a:noFill/>
            <a:ln w="25400">
              <a:solidFill>
                <a:srgbClr val="FF00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10" name="9 Imagen"/>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76950" y="2280242"/>
            <a:ext cx="1543847" cy="1060232"/>
          </a:xfrm>
          <a:prstGeom prst="rect">
            <a:avLst/>
          </a:prstGeom>
        </p:spPr>
      </p:pic>
      <p:pic>
        <p:nvPicPr>
          <p:cNvPr id="11" name="10 Imagen"/>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00212" y="4548862"/>
            <a:ext cx="1173401" cy="643114"/>
          </a:xfrm>
          <a:prstGeom prst="rect">
            <a:avLst/>
          </a:prstGeom>
        </p:spPr>
      </p:pic>
      <p:sp>
        <p:nvSpPr>
          <p:cNvPr id="37" name="Oval 36"/>
          <p:cNvSpPr/>
          <p:nvPr/>
        </p:nvSpPr>
        <p:spPr bwMode="auto">
          <a:xfrm>
            <a:off x="4778019" y="4856537"/>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smtClean="0">
                <a:solidFill>
                  <a:schemeClr val="bg1"/>
                </a:solidFill>
              </a:rPr>
              <a:t>8</a:t>
            </a:r>
            <a:endParaRPr lang="ca-ES" sz="1600" dirty="0">
              <a:solidFill>
                <a:schemeClr val="bg1"/>
              </a:solidFill>
            </a:endParaRPr>
          </a:p>
        </p:txBody>
      </p:sp>
    </p:spTree>
    <p:extLst>
      <p:ext uri="{BB962C8B-B14F-4D97-AF65-F5344CB8AC3E}">
        <p14:creationId xmlns:p14="http://schemas.microsoft.com/office/powerpoint/2010/main" val="6225535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smtClean="0">
                <a:solidFill>
                  <a:srgbClr val="000000"/>
                </a:solidFill>
              </a:rPr>
              <a:pPr>
                <a:defRPr/>
              </a:pPr>
              <a:t>96</a:t>
            </a:fld>
            <a:endParaRPr lang="ca-ES" dirty="0">
              <a:solidFill>
                <a:srgbClr val="000000"/>
              </a:solidFill>
            </a:endParaRPr>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rgbClr val="808080">
                    <a:lumMod val="50000"/>
                  </a:srgbClr>
                </a:solidFill>
              </a:rPr>
              <a:t>4.2.2 Planificació del projecte</a:t>
            </a:r>
            <a:endParaRPr lang="ca-ES" sz="1600" dirty="0">
              <a:solidFill>
                <a:srgbClr val="808080">
                  <a:lumMod val="50000"/>
                </a:srgbClr>
              </a:solidFill>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rgbClr val="FFFFFF"/>
                </a:solidFill>
              </a:rPr>
              <a:t>PR</a:t>
            </a:r>
            <a:endParaRPr lang="ca-ES" sz="1500" dirty="0">
              <a:solidFill>
                <a:srgbClr val="FFFFFF"/>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solidFill>
                  <a:srgbClr val="000000"/>
                </a:solidFill>
              </a:endParaRPr>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solidFill>
                  <a:srgbClr val="000000"/>
                </a:solidFill>
              </a:endParaRPr>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solidFill>
                  <a:srgbClr val="000000"/>
                </a:solidFill>
              </a:endParaRPr>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solidFill>
                  <a:srgbClr val="000000"/>
                </a:solidFill>
              </a:endParaRPr>
            </a:p>
          </p:txBody>
        </p:sp>
      </p:grpSp>
      <p:sp>
        <p:nvSpPr>
          <p:cNvPr id="15" name="TextBox 14"/>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rgbClr val="808080">
                    <a:lumMod val="75000"/>
                  </a:srgbClr>
                </a:solidFill>
              </a:rPr>
              <a:t>4.2.2.1  Crear la planificació (1/5)</a:t>
            </a:r>
            <a:endParaRPr lang="ca-ES" sz="1600" dirty="0">
              <a:solidFill>
                <a:srgbClr val="808080">
                  <a:lumMod val="75000"/>
                </a:srgbClr>
              </a:solidFill>
            </a:endParaRPr>
          </a:p>
        </p:txBody>
      </p:sp>
      <p:grpSp>
        <p:nvGrpSpPr>
          <p:cNvPr id="11" name="Group 10"/>
          <p:cNvGrpSpPr/>
          <p:nvPr/>
        </p:nvGrpSpPr>
        <p:grpSpPr>
          <a:xfrm>
            <a:off x="819151" y="1929619"/>
            <a:ext cx="8370922" cy="2662691"/>
            <a:chOff x="819151" y="1942498"/>
            <a:chExt cx="8370922" cy="2662691"/>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9151" y="1942498"/>
              <a:ext cx="8370922" cy="107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853810" y="2768600"/>
              <a:ext cx="1635390" cy="24709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cxnSp>
          <p:nvCxnSpPr>
            <p:cNvPr id="9" name="Straight Arrow Connector 8"/>
            <p:cNvCxnSpPr/>
            <p:nvPr/>
          </p:nvCxnSpPr>
          <p:spPr bwMode="auto">
            <a:xfrm>
              <a:off x="1671505" y="3015693"/>
              <a:ext cx="0" cy="1188000"/>
            </a:xfrm>
            <a:prstGeom prst="straightConnector1">
              <a:avLst/>
            </a:prstGeom>
            <a:noFill/>
            <a:ln w="25400">
              <a:solidFill>
                <a:srgbClr val="FF0000"/>
              </a:solidFill>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9151" y="4237716"/>
              <a:ext cx="4018237" cy="3674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22" name="Isosceles Triangle 21"/>
          <p:cNvSpPr/>
          <p:nvPr/>
        </p:nvSpPr>
        <p:spPr bwMode="auto">
          <a:xfrm rot="5400000">
            <a:off x="4994976" y="432852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algn="ctr"/>
            <a:endParaRPr lang="ca-ES" sz="1600" b="0" dirty="0" smtClean="0">
              <a:solidFill>
                <a:srgbClr val="000000"/>
              </a:solidFill>
            </a:endParaRPr>
          </a:p>
        </p:txBody>
      </p:sp>
      <p:sp>
        <p:nvSpPr>
          <p:cNvPr id="23" name="TextBox 22"/>
          <p:cNvSpPr txBox="1"/>
          <p:nvPr/>
        </p:nvSpPr>
        <p:spPr>
          <a:xfrm>
            <a:off x="5454484" y="3639848"/>
            <a:ext cx="3709831" cy="1692000"/>
          </a:xfrm>
          <a:prstGeom prst="rect">
            <a:avLst/>
          </a:prstGeom>
          <a:noFill/>
          <a:ln>
            <a:solidFill>
              <a:schemeClr val="accent1"/>
            </a:solidFill>
          </a:ln>
        </p:spPr>
        <p:txBody>
          <a:bodyPr wrap="square" rtlCol="0" anchor="ctr">
            <a:noAutofit/>
          </a:bodyPr>
          <a:lstStyle/>
          <a:p>
            <a:pPr marL="342900" indent="-342900">
              <a:buFont typeface="+mj-lt"/>
              <a:buAutoNum type="arabicPeriod"/>
            </a:pPr>
            <a:r>
              <a:rPr lang="ca-ES" sz="1200" b="0" dirty="0" smtClean="0">
                <a:solidFill>
                  <a:srgbClr val="000000"/>
                </a:solidFill>
              </a:rPr>
              <a:t>Tenir una notificació a </a:t>
            </a:r>
            <a:r>
              <a:rPr lang="ca-ES" sz="1200" b="0" i="1" dirty="0" smtClean="0">
                <a:solidFill>
                  <a:srgbClr val="000000"/>
                </a:solidFill>
              </a:rPr>
              <a:t>Home </a:t>
            </a:r>
            <a:r>
              <a:rPr lang="ca-ES" sz="1200" b="0" i="1" dirty="0" smtClean="0">
                <a:solidFill>
                  <a:srgbClr val="000000"/>
                </a:solidFill>
                <a:sym typeface="Wingdings" pitchFamily="2" charset="2"/>
              </a:rPr>
              <a:t> General </a:t>
            </a:r>
            <a:r>
              <a:rPr lang="ca-ES" sz="1200" b="0" dirty="0" smtClean="0">
                <a:solidFill>
                  <a:srgbClr val="000000"/>
                </a:solidFill>
                <a:sym typeface="Wingdings" pitchFamily="2" charset="2"/>
              </a:rPr>
              <a:t>de que hi ha un projecte del qual se n’ha de fer la planificació amb l’estat:</a:t>
            </a:r>
            <a:br>
              <a:rPr lang="ca-ES" sz="1200" b="0" dirty="0" smtClean="0">
                <a:solidFill>
                  <a:srgbClr val="000000"/>
                </a:solidFill>
                <a:sym typeface="Wingdings" pitchFamily="2" charset="2"/>
              </a:rPr>
            </a:br>
            <a:r>
              <a:rPr lang="ca-ES" sz="1200" i="1" dirty="0" smtClean="0">
                <a:solidFill>
                  <a:srgbClr val="000000"/>
                </a:solidFill>
                <a:sym typeface="Wingdings" pitchFamily="2" charset="2"/>
              </a:rPr>
              <a:t>Cal planificar el projecte. </a:t>
            </a:r>
            <a:endParaRPr lang="ca-ES" sz="1200" b="0" dirty="0" smtClean="0">
              <a:solidFill>
                <a:srgbClr val="000000"/>
              </a:solidFill>
              <a:sym typeface="Wingdings" pitchFamily="2" charset="2"/>
            </a:endParaRPr>
          </a:p>
          <a:p>
            <a:pPr marL="342900" indent="-342900">
              <a:buFont typeface="+mj-lt"/>
              <a:buAutoNum type="arabicPeriod"/>
            </a:pPr>
            <a:r>
              <a:rPr lang="ca-ES" sz="1200" b="0" dirty="0" smtClean="0">
                <a:solidFill>
                  <a:srgbClr val="000000"/>
                </a:solidFill>
                <a:sym typeface="Wingdings" pitchFamily="2" charset="2"/>
              </a:rPr>
              <a:t>Clicar </a:t>
            </a:r>
            <a:r>
              <a:rPr lang="ca-ES" sz="1200" dirty="0" err="1" smtClean="0">
                <a:solidFill>
                  <a:srgbClr val="000000"/>
                </a:solidFill>
                <a:sym typeface="Wingdings" pitchFamily="2" charset="2"/>
              </a:rPr>
              <a:t>Done</a:t>
            </a:r>
            <a:r>
              <a:rPr lang="ca-ES" sz="1200" b="0" dirty="0" smtClean="0">
                <a:solidFill>
                  <a:srgbClr val="000000"/>
                </a:solidFill>
                <a:sym typeface="Wingdings" pitchFamily="2" charset="2"/>
              </a:rPr>
              <a:t> si ja hem realitzat la planificació com a proveïdor</a:t>
            </a:r>
          </a:p>
          <a:p>
            <a:pPr marL="342900" indent="-342900">
              <a:buFont typeface="+mj-lt"/>
              <a:buAutoNum type="arabicPeriod"/>
            </a:pPr>
            <a:r>
              <a:rPr lang="ca-ES" sz="1200" b="0" dirty="0" smtClean="0">
                <a:solidFill>
                  <a:srgbClr val="000000"/>
                </a:solidFill>
              </a:rPr>
              <a:t>Guardar clicant a </a:t>
            </a:r>
            <a:r>
              <a:rPr lang="ca-ES" sz="1200" dirty="0" err="1" smtClean="0">
                <a:solidFill>
                  <a:srgbClr val="000000"/>
                </a:solidFill>
              </a:rPr>
              <a:t>Save</a:t>
            </a:r>
            <a:endParaRPr lang="ca-ES" sz="1200" dirty="0">
              <a:solidFill>
                <a:srgbClr val="000000"/>
              </a:solidFill>
            </a:endParaRPr>
          </a:p>
        </p:txBody>
      </p:sp>
      <p:sp>
        <p:nvSpPr>
          <p:cNvPr id="16" name="Oval 15"/>
          <p:cNvSpPr/>
          <p:nvPr/>
        </p:nvSpPr>
        <p:spPr bwMode="auto">
          <a:xfrm>
            <a:off x="480323" y="17747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rgbClr val="FFFFFF"/>
                </a:solidFill>
              </a:rPr>
              <a:t>1</a:t>
            </a:r>
            <a:endParaRPr lang="ca-ES" sz="1600" dirty="0">
              <a:solidFill>
                <a:srgbClr val="FFFFFF"/>
              </a:solidFill>
            </a:endParaRPr>
          </a:p>
        </p:txBody>
      </p:sp>
      <p:pic>
        <p:nvPicPr>
          <p:cNvPr id="6" name="Imagen 5"/>
          <p:cNvPicPr>
            <a:picLocks noChangeAspect="1"/>
          </p:cNvPicPr>
          <p:nvPr/>
        </p:nvPicPr>
        <p:blipFill>
          <a:blip r:embed="rId4"/>
          <a:stretch>
            <a:fillRect/>
          </a:stretch>
        </p:blipFill>
        <p:spPr>
          <a:xfrm>
            <a:off x="822608" y="5656819"/>
            <a:ext cx="2078916" cy="335309"/>
          </a:xfrm>
          <a:prstGeom prst="rect">
            <a:avLst/>
          </a:prstGeom>
        </p:spPr>
      </p:pic>
      <p:sp>
        <p:nvSpPr>
          <p:cNvPr id="24" name="Oval 33"/>
          <p:cNvSpPr/>
          <p:nvPr/>
        </p:nvSpPr>
        <p:spPr bwMode="auto">
          <a:xfrm>
            <a:off x="531123" y="5385398"/>
            <a:ext cx="373487" cy="375947"/>
          </a:xfrm>
          <a:prstGeom prst="ellipse">
            <a:avLst/>
          </a:prstGeom>
          <a:solidFill>
            <a:schemeClr val="bg1">
              <a:lumMod val="65000"/>
            </a:schemeClr>
          </a:solidFill>
          <a:ln w="12700">
            <a:noFill/>
          </a:ln>
          <a:effectLst/>
          <a:extLst/>
        </p:spPr>
        <p:txBody>
          <a:bodyPr vert="horz" wrap="square" lIns="0" tIns="0" rIns="0" bIns="0" numCol="1" rtlCol="0" anchor="ctr" anchorCtr="0" compatLnSpc="1">
            <a:prstTxWarp prst="textNoShape">
              <a:avLst/>
            </a:prstTxWarp>
          </a:bodyPr>
          <a:lstStyle/>
          <a:p>
            <a:pPr algn="ctr"/>
            <a:r>
              <a:rPr lang="ca-ES" sz="1600" dirty="0">
                <a:solidFill>
                  <a:schemeClr val="bg1"/>
                </a:solidFill>
              </a:rPr>
              <a:t>3</a:t>
            </a:r>
          </a:p>
        </p:txBody>
      </p:sp>
      <p:pic>
        <p:nvPicPr>
          <p:cNvPr id="7" name="Imagen 6"/>
          <p:cNvPicPr>
            <a:picLocks noChangeAspect="1"/>
          </p:cNvPicPr>
          <p:nvPr/>
        </p:nvPicPr>
        <p:blipFill>
          <a:blip r:embed="rId5"/>
          <a:stretch>
            <a:fillRect/>
          </a:stretch>
        </p:blipFill>
        <p:spPr>
          <a:xfrm>
            <a:off x="7834334" y="2826191"/>
            <a:ext cx="419192" cy="241359"/>
          </a:xfrm>
          <a:prstGeom prst="rect">
            <a:avLst/>
          </a:prstGeom>
        </p:spPr>
      </p:pic>
    </p:spTree>
    <p:extLst>
      <p:ext uri="{BB962C8B-B14F-4D97-AF65-F5344CB8AC3E}">
        <p14:creationId xmlns:p14="http://schemas.microsoft.com/office/powerpoint/2010/main" val="31019906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97</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6" name="TextBox 25"/>
          <p:cNvSpPr txBox="1"/>
          <p:nvPr/>
        </p:nvSpPr>
        <p:spPr>
          <a:xfrm>
            <a:off x="5593392" y="1727182"/>
            <a:ext cx="3779457" cy="1382199"/>
          </a:xfrm>
          <a:prstGeom prst="rect">
            <a:avLst/>
          </a:prstGeom>
          <a:noFill/>
          <a:ln>
            <a:solidFill>
              <a:schemeClr val="accent1"/>
            </a:solidFill>
          </a:ln>
        </p:spPr>
        <p:txBody>
          <a:bodyPr wrap="square" rtlCol="0" anchor="ctr">
            <a:noAutofit/>
          </a:bodyPr>
          <a:lstStyle/>
          <a:p>
            <a:pPr marL="342900" indent="-342900">
              <a:buFont typeface="+mj-lt"/>
              <a:buAutoNum type="arabicPeriod" startAt="2"/>
            </a:pPr>
            <a:r>
              <a:rPr lang="ca-ES" sz="1200" b="0" dirty="0"/>
              <a:t>Anar a Home </a:t>
            </a:r>
            <a:r>
              <a:rPr lang="ca-ES" sz="1200" b="0" dirty="0">
                <a:sym typeface="Wingdings" pitchFamily="2" charset="2"/>
              </a:rPr>
              <a:t> </a:t>
            </a:r>
            <a:r>
              <a:rPr lang="ca-ES" sz="1200" b="0" dirty="0" err="1">
                <a:sym typeface="Wingdings" pitchFamily="2" charset="2"/>
              </a:rPr>
              <a:t>Projects</a:t>
            </a:r>
            <a:r>
              <a:rPr lang="ca-ES" sz="1200" b="0" dirty="0">
                <a:sym typeface="Wingdings" pitchFamily="2" charset="2"/>
              </a:rPr>
              <a:t> i clicar sobre el projecte a planificar</a:t>
            </a:r>
          </a:p>
          <a:p>
            <a:pPr marL="342900" indent="-342900">
              <a:buFont typeface="+mj-lt"/>
              <a:buAutoNum type="arabicPeriod" startAt="2"/>
            </a:pPr>
            <a:r>
              <a:rPr lang="ca-ES" sz="1200" b="0" dirty="0">
                <a:sym typeface="Wingdings" pitchFamily="2" charset="2"/>
              </a:rPr>
              <a:t>A la pestanya </a:t>
            </a:r>
            <a:r>
              <a:rPr lang="ca-ES" sz="1200" dirty="0" err="1" smtClean="0">
                <a:sym typeface="Wingdings" pitchFamily="2" charset="2"/>
              </a:rPr>
              <a:t>Tasks</a:t>
            </a:r>
            <a:r>
              <a:rPr lang="ca-ES" sz="1200" dirty="0" smtClean="0">
                <a:sym typeface="Wingdings" pitchFamily="2" charset="2"/>
              </a:rPr>
              <a:t> </a:t>
            </a:r>
            <a:r>
              <a:rPr lang="ca-ES" sz="1200" b="0" dirty="0" smtClean="0">
                <a:sym typeface="Wingdings" pitchFamily="2" charset="2"/>
              </a:rPr>
              <a:t>clicar </a:t>
            </a:r>
            <a:r>
              <a:rPr lang="ca-ES" sz="1200" b="0" dirty="0">
                <a:sym typeface="Wingdings" pitchFamily="2" charset="2"/>
              </a:rPr>
              <a:t>a </a:t>
            </a:r>
            <a:r>
              <a:rPr lang="ca-ES" sz="1200" dirty="0" smtClean="0">
                <a:sym typeface="Wingdings" pitchFamily="2" charset="2"/>
              </a:rPr>
              <a:t>Open in </a:t>
            </a:r>
            <a:r>
              <a:rPr lang="ca-ES" sz="1200" dirty="0" err="1" smtClean="0">
                <a:sym typeface="Wingdings" pitchFamily="2" charset="2"/>
              </a:rPr>
              <a:t>Scheduler</a:t>
            </a:r>
            <a:r>
              <a:rPr lang="ca-ES" sz="1200" dirty="0" smtClean="0">
                <a:sym typeface="Wingdings" pitchFamily="2" charset="2"/>
              </a:rPr>
              <a:t> </a:t>
            </a:r>
            <a:r>
              <a:rPr lang="ca-ES" sz="1200" b="0" dirty="0" smtClean="0">
                <a:sym typeface="Wingdings" pitchFamily="2" charset="2"/>
              </a:rPr>
              <a:t>i allà anar a </a:t>
            </a:r>
            <a:r>
              <a:rPr lang="ca-ES" sz="1200" dirty="0" err="1" smtClean="0">
                <a:sym typeface="Wingdings" pitchFamily="2" charset="2"/>
              </a:rPr>
              <a:t>Clarity</a:t>
            </a:r>
            <a:r>
              <a:rPr lang="ca-ES" sz="1200" dirty="0" smtClean="0">
                <a:sym typeface="Wingdings" pitchFamily="2" charset="2"/>
              </a:rPr>
              <a:t> Gantt</a:t>
            </a:r>
            <a:endParaRPr lang="ca-ES" sz="1200" dirty="0"/>
          </a:p>
        </p:txBody>
      </p:sp>
      <p:sp>
        <p:nvSpPr>
          <p:cNvPr id="31" name="Isosceles Triangle 30"/>
          <p:cNvSpPr/>
          <p:nvPr/>
        </p:nvSpPr>
        <p:spPr bwMode="auto">
          <a:xfrm rot="5400000">
            <a:off x="5028642" y="2341826"/>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7" name="TextBox 26"/>
          <p:cNvSpPr txBox="1"/>
          <p:nvPr/>
        </p:nvSpPr>
        <p:spPr>
          <a:xfrm>
            <a:off x="5581517" y="3455983"/>
            <a:ext cx="3779457" cy="2536311"/>
          </a:xfrm>
          <a:prstGeom prst="rect">
            <a:avLst/>
          </a:prstGeom>
          <a:noFill/>
          <a:ln>
            <a:solidFill>
              <a:schemeClr val="accent1"/>
            </a:solidFill>
          </a:ln>
        </p:spPr>
        <p:txBody>
          <a:bodyPr wrap="square" rtlCol="0" anchor="ctr">
            <a:noAutofit/>
          </a:bodyPr>
          <a:lstStyle/>
          <a:p>
            <a:pPr marL="342900" indent="-342900">
              <a:buFont typeface="+mj-lt"/>
              <a:buAutoNum type="arabicPeriod" startAt="4"/>
            </a:pPr>
            <a:r>
              <a:rPr lang="ca-ES" sz="1200" b="0" dirty="0" smtClean="0">
                <a:latin typeface="+mn-lt"/>
              </a:rPr>
              <a:t>S’obre un Gantt amb una sèrie de tasques </a:t>
            </a:r>
            <a:r>
              <a:rPr lang="ca-ES" sz="1200" b="0" dirty="0" err="1" smtClean="0">
                <a:latin typeface="+mn-lt"/>
              </a:rPr>
              <a:t>predefinides</a:t>
            </a:r>
            <a:r>
              <a:rPr lang="ca-ES" sz="1200" b="0" dirty="0" smtClean="0">
                <a:latin typeface="+mn-lt"/>
              </a:rPr>
              <a:t>. Per tal de crear la línia base caldrà </a:t>
            </a:r>
            <a:r>
              <a:rPr lang="ca-ES" sz="1200" b="0" dirty="0"/>
              <a:t>crear o eliminar les tasques en </a:t>
            </a:r>
            <a:r>
              <a:rPr lang="ca-ES" sz="1200" b="0" dirty="0" smtClean="0"/>
              <a:t>funció de les característiques del projecte i </a:t>
            </a:r>
            <a:r>
              <a:rPr lang="ca-ES" sz="1200" b="0" dirty="0" smtClean="0">
                <a:latin typeface="+mn-lt"/>
              </a:rPr>
              <a:t>assignar dates de realització de cadascuna.</a:t>
            </a:r>
            <a:br>
              <a:rPr lang="ca-ES" sz="1200" b="0" dirty="0" smtClean="0">
                <a:latin typeface="+mn-lt"/>
              </a:rPr>
            </a:br>
            <a:r>
              <a:rPr lang="ca-ES" sz="1200" b="0" dirty="0" smtClean="0">
                <a:latin typeface="+mn-lt"/>
              </a:rPr>
              <a:t/>
            </a:r>
            <a:br>
              <a:rPr lang="ca-ES" sz="1200" b="0" dirty="0" smtClean="0">
                <a:latin typeface="+mn-lt"/>
              </a:rPr>
            </a:br>
            <a:r>
              <a:rPr lang="ca-ES" sz="1200" b="0" dirty="0" smtClean="0">
                <a:latin typeface="+mn-lt"/>
              </a:rPr>
              <a:t>Des d’aquest Gantt es podrà modificar la següent informació:</a:t>
            </a:r>
          </a:p>
          <a:p>
            <a:pPr marL="800100" lvl="1" indent="-342900">
              <a:buFont typeface="Arial" pitchFamily="34" charset="0"/>
              <a:buChar char="•"/>
            </a:pPr>
            <a:r>
              <a:rPr lang="ca-ES" sz="1200" b="0" dirty="0" smtClean="0">
                <a:latin typeface="+mn-lt"/>
              </a:rPr>
              <a:t>Tasques a realitzar</a:t>
            </a:r>
          </a:p>
          <a:p>
            <a:pPr marL="800100" lvl="1" indent="-342900">
              <a:buFont typeface="Arial" pitchFamily="34" charset="0"/>
              <a:buChar char="•"/>
            </a:pPr>
            <a:r>
              <a:rPr lang="ca-ES" sz="1200" b="0" dirty="0" smtClean="0">
                <a:latin typeface="+mn-lt"/>
              </a:rPr>
              <a:t>Data de realització</a:t>
            </a:r>
          </a:p>
          <a:p>
            <a:pPr marL="800100" lvl="1" indent="-342900">
              <a:buFont typeface="Arial" pitchFamily="34" charset="0"/>
              <a:buChar char="•"/>
            </a:pPr>
            <a:r>
              <a:rPr lang="ca-ES" sz="1200" b="0" dirty="0" smtClean="0">
                <a:latin typeface="+mn-lt"/>
              </a:rPr>
              <a:t>Estat</a:t>
            </a:r>
            <a:endParaRPr lang="ca-ES" sz="1200" dirty="0" smtClean="0">
              <a:latin typeface="+mn-lt"/>
            </a:endParaRPr>
          </a:p>
        </p:txBody>
      </p:sp>
      <p:sp>
        <p:nvSpPr>
          <p:cNvPr id="32" name="Isosceles Triangle 31"/>
          <p:cNvSpPr/>
          <p:nvPr/>
        </p:nvSpPr>
        <p:spPr bwMode="auto">
          <a:xfrm rot="5400000">
            <a:off x="5022705" y="4647683"/>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4.2.2.1  Crear la planificació (2/5)</a:t>
            </a:r>
            <a:endParaRPr lang="ca-ES" sz="1600" dirty="0">
              <a:solidFill>
                <a:schemeClr val="bg2">
                  <a:lumMod val="75000"/>
                </a:schemeClr>
              </a:solidFill>
            </a:endParaRPr>
          </a:p>
        </p:txBody>
      </p:sp>
      <p:grpSp>
        <p:nvGrpSpPr>
          <p:cNvPr id="2" name="Group 1"/>
          <p:cNvGrpSpPr/>
          <p:nvPr/>
        </p:nvGrpSpPr>
        <p:grpSpPr>
          <a:xfrm>
            <a:off x="832758" y="1817614"/>
            <a:ext cx="3991428" cy="1459842"/>
            <a:chOff x="870858" y="1659404"/>
            <a:chExt cx="3991428" cy="1459842"/>
          </a:xfrm>
        </p:grpSpPr>
        <p:pic>
          <p:nvPicPr>
            <p:cNvPr id="22"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38237" y="2043504"/>
              <a:ext cx="1324049" cy="1075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70858" y="1659404"/>
              <a:ext cx="3991428" cy="512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bwMode="auto">
            <a:xfrm>
              <a:off x="3731986" y="2880290"/>
              <a:ext cx="668415" cy="104203"/>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2759" y="3653489"/>
            <a:ext cx="3991427" cy="21412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Oval 34"/>
          <p:cNvSpPr/>
          <p:nvPr/>
        </p:nvSpPr>
        <p:spPr bwMode="auto">
          <a:xfrm>
            <a:off x="480323" y="17747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2</a:t>
            </a:r>
          </a:p>
        </p:txBody>
      </p:sp>
      <p:sp>
        <p:nvSpPr>
          <p:cNvPr id="36" name="Oval 35"/>
          <p:cNvSpPr/>
          <p:nvPr/>
        </p:nvSpPr>
        <p:spPr bwMode="auto">
          <a:xfrm>
            <a:off x="3005568" y="242004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3</a:t>
            </a:r>
          </a:p>
        </p:txBody>
      </p:sp>
      <p:sp>
        <p:nvSpPr>
          <p:cNvPr id="41" name="Oval 40"/>
          <p:cNvSpPr/>
          <p:nvPr/>
        </p:nvSpPr>
        <p:spPr bwMode="auto">
          <a:xfrm>
            <a:off x="480323" y="3455983"/>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a:solidFill>
                  <a:schemeClr val="bg1"/>
                </a:solidFill>
              </a:rPr>
              <a:t>4</a:t>
            </a:r>
          </a:p>
        </p:txBody>
      </p:sp>
    </p:spTree>
    <p:extLst>
      <p:ext uri="{BB962C8B-B14F-4D97-AF65-F5344CB8AC3E}">
        <p14:creationId xmlns:p14="http://schemas.microsoft.com/office/powerpoint/2010/main" val="31125338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98</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6" name="TextBox 25"/>
          <p:cNvSpPr txBox="1"/>
          <p:nvPr/>
        </p:nvSpPr>
        <p:spPr>
          <a:xfrm>
            <a:off x="885701" y="2556367"/>
            <a:ext cx="3996000" cy="1152000"/>
          </a:xfrm>
          <a:prstGeom prst="rect">
            <a:avLst/>
          </a:prstGeom>
          <a:noFill/>
          <a:ln>
            <a:solidFill>
              <a:schemeClr val="accent1"/>
            </a:solidFill>
          </a:ln>
        </p:spPr>
        <p:txBody>
          <a:bodyPr wrap="square" rtlCol="0" anchor="ctr">
            <a:noAutofit/>
          </a:bodyPr>
          <a:lstStyle/>
          <a:p>
            <a:r>
              <a:rPr lang="ca-ES" sz="1200" dirty="0" smtClean="0"/>
              <a:t>Crear una tasca nova</a:t>
            </a:r>
          </a:p>
          <a:p>
            <a:pPr marL="228600" indent="-228600">
              <a:buFont typeface="+mj-lt"/>
              <a:buAutoNum type="arabicPeriod"/>
            </a:pPr>
            <a:r>
              <a:rPr lang="ca-ES" sz="1200" b="0" dirty="0" smtClean="0"/>
              <a:t>Seleccionar l’agrupació de tasques on es vol situar (Planificació/Execució/Acceptació). Si va fora no seleccionar res.</a:t>
            </a:r>
          </a:p>
          <a:p>
            <a:pPr marL="228600" indent="-228600">
              <a:buFont typeface="+mj-lt"/>
              <a:buAutoNum type="arabicPeriod"/>
            </a:pPr>
            <a:r>
              <a:rPr lang="ca-ES" sz="1200" b="0" dirty="0" smtClean="0"/>
              <a:t>Clicar a </a:t>
            </a:r>
            <a:r>
              <a:rPr lang="ca-ES" sz="1200" dirty="0" err="1" smtClean="0"/>
              <a:t>Create</a:t>
            </a:r>
            <a:r>
              <a:rPr lang="ca-ES" sz="1200" dirty="0" smtClean="0"/>
              <a:t> </a:t>
            </a:r>
            <a:r>
              <a:rPr lang="ca-ES" sz="1200" dirty="0" err="1" smtClean="0"/>
              <a:t>Task</a:t>
            </a:r>
            <a:endParaRPr lang="ca-ES" sz="1200" dirty="0" smtClean="0">
              <a:sym typeface="Wingdings" pitchFamily="2" charset="2"/>
            </a:endParaRPr>
          </a:p>
        </p:txBody>
      </p:sp>
      <p:sp>
        <p:nvSpPr>
          <p:cNvPr id="31" name="Isosceles Triangle 30"/>
          <p:cNvSpPr/>
          <p:nvPr/>
        </p:nvSpPr>
        <p:spPr bwMode="auto">
          <a:xfrm rot="10800000">
            <a:off x="1901311" y="2331458"/>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27" name="TextBox 26"/>
          <p:cNvSpPr txBox="1"/>
          <p:nvPr/>
        </p:nvSpPr>
        <p:spPr>
          <a:xfrm>
            <a:off x="5341267" y="3919347"/>
            <a:ext cx="3996000" cy="2468753"/>
          </a:xfrm>
          <a:prstGeom prst="rect">
            <a:avLst/>
          </a:prstGeom>
          <a:noFill/>
          <a:ln>
            <a:solidFill>
              <a:schemeClr val="accent1"/>
            </a:solidFill>
          </a:ln>
        </p:spPr>
        <p:txBody>
          <a:bodyPr wrap="square" rtlCol="0" anchor="ctr">
            <a:noAutofit/>
          </a:bodyPr>
          <a:lstStyle/>
          <a:p>
            <a:pPr marL="342900" indent="-342900">
              <a:buFont typeface="+mj-lt"/>
              <a:buAutoNum type="arabicPeriod" startAt="3"/>
            </a:pPr>
            <a:r>
              <a:rPr lang="ca-ES" sz="1200" b="0" dirty="0" smtClean="0">
                <a:latin typeface="+mn-lt"/>
              </a:rPr>
              <a:t>Donar un nom descriptiu a la tasca</a:t>
            </a:r>
          </a:p>
          <a:p>
            <a:pPr marL="342900" indent="-342900">
              <a:buFont typeface="+mj-lt"/>
              <a:buAutoNum type="arabicPeriod" startAt="3"/>
            </a:pPr>
            <a:r>
              <a:rPr lang="ca-ES" sz="1200" b="0" dirty="0" smtClean="0">
                <a:latin typeface="+mn-lt"/>
              </a:rPr>
              <a:t>Definir la data d’inici i de fi previstes</a:t>
            </a:r>
          </a:p>
          <a:p>
            <a:pPr marL="342900" indent="-342900">
              <a:buFont typeface="+mj-lt"/>
              <a:buAutoNum type="arabicPeriod" startAt="3"/>
            </a:pPr>
            <a:r>
              <a:rPr lang="ca-ES" sz="1200" b="0" dirty="0" smtClean="0">
                <a:latin typeface="+mn-lt"/>
              </a:rPr>
              <a:t>Marcar les opcions que corresponguin:</a:t>
            </a:r>
          </a:p>
          <a:p>
            <a:pPr marL="800100" lvl="1" indent="-342900">
              <a:buFont typeface="Arial" pitchFamily="34" charset="0"/>
              <a:buChar char="•"/>
            </a:pPr>
            <a:r>
              <a:rPr lang="ca-ES" sz="1200" dirty="0" err="1" smtClean="0">
                <a:latin typeface="+mn-lt"/>
              </a:rPr>
              <a:t>Key</a:t>
            </a:r>
            <a:r>
              <a:rPr lang="ca-ES" sz="1200" dirty="0" smtClean="0">
                <a:latin typeface="+mn-lt"/>
              </a:rPr>
              <a:t> </a:t>
            </a:r>
            <a:r>
              <a:rPr lang="ca-ES" sz="1200" dirty="0" err="1" smtClean="0">
                <a:latin typeface="+mn-lt"/>
              </a:rPr>
              <a:t>task</a:t>
            </a:r>
            <a:r>
              <a:rPr lang="ca-ES" sz="1200" dirty="0" smtClean="0">
                <a:latin typeface="+mn-lt"/>
              </a:rPr>
              <a:t> </a:t>
            </a:r>
            <a:r>
              <a:rPr lang="ca-ES" sz="1200" b="0" dirty="0" smtClean="0">
                <a:latin typeface="+mn-lt"/>
              </a:rPr>
              <a:t>– Si la tasca és clau pel projecte (apareixerà en el llistat de tasques inicials)</a:t>
            </a:r>
          </a:p>
          <a:p>
            <a:pPr marL="800100" lvl="1" indent="-342900">
              <a:buFont typeface="Arial" pitchFamily="34" charset="0"/>
              <a:buChar char="•"/>
            </a:pPr>
            <a:r>
              <a:rPr lang="ca-ES" sz="1200" dirty="0" err="1" smtClean="0">
                <a:latin typeface="+mn-lt"/>
              </a:rPr>
              <a:t>Milestone</a:t>
            </a:r>
            <a:r>
              <a:rPr lang="ca-ES" sz="1200" b="0" dirty="0" smtClean="0">
                <a:latin typeface="+mn-lt"/>
              </a:rPr>
              <a:t> – Si la tasca serà una fita. </a:t>
            </a:r>
            <a:r>
              <a:rPr lang="ca-ES" sz="1200" b="0" u="sng" dirty="0" smtClean="0">
                <a:latin typeface="+mn-lt"/>
              </a:rPr>
              <a:t>Apunt</a:t>
            </a:r>
            <a:r>
              <a:rPr lang="ca-ES" sz="1200" u="sng" dirty="0" smtClean="0">
                <a:latin typeface="+mn-lt"/>
              </a:rPr>
              <a:t>:</a:t>
            </a:r>
            <a:r>
              <a:rPr lang="ca-ES" sz="1200" b="0" dirty="0" smtClean="0">
                <a:latin typeface="+mn-lt"/>
              </a:rPr>
              <a:t> si no la marquem després no reconeixerà les fites de meritació i facturació.</a:t>
            </a:r>
          </a:p>
          <a:p>
            <a:pPr marL="800100" lvl="1" indent="-342900">
              <a:buFont typeface="Arial" pitchFamily="34" charset="0"/>
              <a:buChar char="•"/>
            </a:pPr>
            <a:r>
              <a:rPr lang="ca-ES" sz="1200" b="0" dirty="0" err="1" smtClean="0">
                <a:latin typeface="+mn-lt"/>
              </a:rPr>
              <a:t>Fixed</a:t>
            </a:r>
            <a:r>
              <a:rPr lang="ca-ES" sz="1200" b="0" dirty="0" smtClean="0">
                <a:latin typeface="+mn-lt"/>
              </a:rPr>
              <a:t> </a:t>
            </a:r>
            <a:r>
              <a:rPr lang="ca-ES" sz="1200" b="0" dirty="0" err="1" smtClean="0">
                <a:latin typeface="+mn-lt"/>
              </a:rPr>
              <a:t>duration</a:t>
            </a:r>
            <a:r>
              <a:rPr lang="ca-ES" sz="1200" b="0" dirty="0" smtClean="0">
                <a:latin typeface="+mn-lt"/>
              </a:rPr>
              <a:t> </a:t>
            </a:r>
            <a:r>
              <a:rPr lang="ca-ES" sz="1200" b="0" dirty="0" smtClean="0"/>
              <a:t>– Si té durada fixa</a:t>
            </a:r>
            <a:endParaRPr lang="ca-ES" sz="1200" dirty="0">
              <a:latin typeface="+mn-lt"/>
            </a:endParaRPr>
          </a:p>
          <a:p>
            <a:pPr marL="342900" indent="-342900">
              <a:buFont typeface="+mj-lt"/>
              <a:buAutoNum type="arabicPeriod" startAt="6"/>
            </a:pPr>
            <a:r>
              <a:rPr lang="ca-ES" sz="1200" b="0" dirty="0" smtClean="0">
                <a:latin typeface="+mn-lt"/>
              </a:rPr>
              <a:t>Clicar a “</a:t>
            </a:r>
            <a:r>
              <a:rPr lang="ca-ES" sz="1200" b="0" dirty="0" err="1" smtClean="0">
                <a:latin typeface="+mn-lt"/>
              </a:rPr>
              <a:t>Save</a:t>
            </a:r>
            <a:r>
              <a:rPr lang="ca-ES" sz="1200" b="0" dirty="0" smtClean="0">
                <a:latin typeface="+mn-lt"/>
              </a:rPr>
              <a:t> </a:t>
            </a:r>
            <a:r>
              <a:rPr lang="ca-ES" sz="1200" b="0" dirty="0" err="1" smtClean="0">
                <a:latin typeface="+mn-lt"/>
              </a:rPr>
              <a:t>and</a:t>
            </a:r>
            <a:r>
              <a:rPr lang="ca-ES" sz="1200" b="0" dirty="0" smtClean="0">
                <a:latin typeface="+mn-lt"/>
              </a:rPr>
              <a:t> </a:t>
            </a:r>
            <a:r>
              <a:rPr lang="ca-ES" sz="1200" b="0" dirty="0" err="1" smtClean="0">
                <a:latin typeface="+mn-lt"/>
              </a:rPr>
              <a:t>Return</a:t>
            </a:r>
            <a:r>
              <a:rPr lang="ca-ES" sz="1200" b="0" dirty="0" smtClean="0">
                <a:latin typeface="+mn-lt"/>
              </a:rPr>
              <a:t>” per guardar la tasca</a:t>
            </a:r>
          </a:p>
        </p:txBody>
      </p:sp>
      <p:sp>
        <p:nvSpPr>
          <p:cNvPr id="32" name="Isosceles Triangle 31"/>
          <p:cNvSpPr/>
          <p:nvPr/>
        </p:nvSpPr>
        <p:spPr bwMode="auto">
          <a:xfrm rot="5400000">
            <a:off x="4806081" y="5032812"/>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4.2.2.1  Crear la planificació (3/5)</a:t>
            </a:r>
            <a:endParaRPr lang="ca-ES" sz="1600" dirty="0">
              <a:solidFill>
                <a:schemeClr val="bg2">
                  <a:lumMod val="75000"/>
                </a:schemeClr>
              </a:solidFill>
            </a:endParaRP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88201" y="3969362"/>
            <a:ext cx="3342986" cy="2279811"/>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9" name="Isosceles Triangle 28"/>
          <p:cNvSpPr/>
          <p:nvPr/>
        </p:nvSpPr>
        <p:spPr bwMode="auto">
          <a:xfrm rot="10800000">
            <a:off x="2703552" y="376240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0" name="TextBox 29"/>
          <p:cNvSpPr txBox="1"/>
          <p:nvPr/>
        </p:nvSpPr>
        <p:spPr>
          <a:xfrm>
            <a:off x="5341267" y="2556367"/>
            <a:ext cx="3996000" cy="1152000"/>
          </a:xfrm>
          <a:prstGeom prst="rect">
            <a:avLst/>
          </a:prstGeom>
          <a:noFill/>
          <a:ln>
            <a:solidFill>
              <a:schemeClr val="accent1"/>
            </a:solidFill>
          </a:ln>
        </p:spPr>
        <p:txBody>
          <a:bodyPr wrap="square" rtlCol="0" anchor="ctr">
            <a:noAutofit/>
          </a:bodyPr>
          <a:lstStyle/>
          <a:p>
            <a:r>
              <a:rPr lang="ca-ES" sz="1200" dirty="0" smtClean="0"/>
              <a:t>Eliminar una tasca existent</a:t>
            </a:r>
          </a:p>
          <a:p>
            <a:pPr marL="228600" indent="-228600">
              <a:buFont typeface="+mj-lt"/>
              <a:buAutoNum type="arabicPeriod"/>
            </a:pPr>
            <a:r>
              <a:rPr lang="ca-ES" sz="1200" b="0" dirty="0" smtClean="0"/>
              <a:t>Seleccionar la tasca que es vol eliminar</a:t>
            </a:r>
          </a:p>
          <a:p>
            <a:pPr marL="228600" indent="-228600">
              <a:buFont typeface="+mj-lt"/>
              <a:buAutoNum type="arabicPeriod"/>
            </a:pPr>
            <a:r>
              <a:rPr lang="ca-ES" sz="1200" b="0" dirty="0" smtClean="0"/>
              <a:t>Clicar a </a:t>
            </a:r>
            <a:r>
              <a:rPr lang="ca-ES" sz="1200" dirty="0" err="1" smtClean="0"/>
              <a:t>Delete</a:t>
            </a:r>
            <a:r>
              <a:rPr lang="ca-ES" sz="1200" dirty="0" smtClean="0"/>
              <a:t> </a:t>
            </a:r>
            <a:r>
              <a:rPr lang="ca-ES" sz="1200" dirty="0" err="1" smtClean="0"/>
              <a:t>Task</a:t>
            </a:r>
            <a:endParaRPr lang="ca-ES" sz="1200" b="0" dirty="0" smtClean="0"/>
          </a:p>
          <a:p>
            <a:pPr marL="228600" indent="-228600">
              <a:buFont typeface="+mj-lt"/>
              <a:buAutoNum type="arabicPeriod"/>
            </a:pPr>
            <a:r>
              <a:rPr lang="ca-ES" sz="1200" b="0" dirty="0" smtClean="0">
                <a:sym typeface="Wingdings" pitchFamily="2" charset="2"/>
              </a:rPr>
              <a:t>En el quadre de diàleg que apareix, clicar  </a:t>
            </a:r>
            <a:r>
              <a:rPr lang="ca-ES" sz="1200" dirty="0" err="1" smtClean="0">
                <a:sym typeface="Wingdings" pitchFamily="2" charset="2"/>
              </a:rPr>
              <a:t>Yes</a:t>
            </a:r>
            <a:endParaRPr lang="ca-ES" sz="1200" b="0" dirty="0" smtClean="0">
              <a:sym typeface="Wingdings" pitchFamily="2" charset="2"/>
            </a:endParaRPr>
          </a:p>
        </p:txBody>
      </p:sp>
      <p:sp>
        <p:nvSpPr>
          <p:cNvPr id="33" name="Isosceles Triangle 32"/>
          <p:cNvSpPr/>
          <p:nvPr/>
        </p:nvSpPr>
        <p:spPr bwMode="auto">
          <a:xfrm rot="10800000">
            <a:off x="7441782" y="2331459"/>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5" name="Group 4"/>
          <p:cNvGrpSpPr/>
          <p:nvPr/>
        </p:nvGrpSpPr>
        <p:grpSpPr>
          <a:xfrm>
            <a:off x="974959" y="1686053"/>
            <a:ext cx="7956083" cy="580580"/>
            <a:chOff x="974959" y="1686053"/>
            <a:chExt cx="7956083" cy="580580"/>
          </a:xfrm>
        </p:grpSpPr>
        <p:pic>
          <p:nvPicPr>
            <p:cNvPr id="2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74959" y="1686053"/>
              <a:ext cx="7956083" cy="58058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bwMode="auto">
            <a:xfrm>
              <a:off x="1820457" y="1800947"/>
              <a:ext cx="522003" cy="41135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7446805" y="1800947"/>
              <a:ext cx="350577" cy="411358"/>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13133062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FA84ABE-F0E8-4FFB-AFBD-9B0427967E24}" type="slidenum">
              <a:rPr lang="ca-ES" noProof="0" smtClean="0"/>
              <a:pPr>
                <a:defRPr/>
              </a:pPr>
              <a:t>99</a:t>
            </a:fld>
            <a:endParaRPr lang="ca-ES" noProof="0" dirty="0"/>
          </a:p>
        </p:txBody>
      </p:sp>
      <p:sp>
        <p:nvSpPr>
          <p:cNvPr id="8" name="Title 10"/>
          <p:cNvSpPr>
            <a:spLocks noGrp="1"/>
          </p:cNvSpPr>
          <p:nvPr>
            <p:ph type="title"/>
          </p:nvPr>
        </p:nvSpPr>
        <p:spPr>
          <a:xfrm>
            <a:off x="739511" y="215152"/>
            <a:ext cx="8421820" cy="652183"/>
          </a:xfrm>
        </p:spPr>
        <p:txBody>
          <a:bodyPr>
            <a:noAutofit/>
          </a:bodyPr>
          <a:lstStyle/>
          <a:p>
            <a:pPr>
              <a:spcBef>
                <a:spcPts val="3000"/>
              </a:spcBef>
              <a:spcAft>
                <a:spcPts val="1800"/>
              </a:spcAft>
            </a:pPr>
            <a:r>
              <a:rPr lang="ca-ES" dirty="0" smtClean="0"/>
              <a:t>4. Gestió de projectes</a:t>
            </a:r>
            <a:br>
              <a:rPr lang="ca-ES" dirty="0" smtClean="0"/>
            </a:br>
            <a:r>
              <a:rPr lang="ca-ES" sz="1700" dirty="0" smtClean="0"/>
              <a:t>4.2 Procés que segueix un projecte</a:t>
            </a:r>
            <a:endParaRPr lang="ca-ES" sz="1700" dirty="0"/>
          </a:p>
        </p:txBody>
      </p:sp>
      <p:sp>
        <p:nvSpPr>
          <p:cNvPr id="3" name="TextBox 2"/>
          <p:cNvSpPr txBox="1"/>
          <p:nvPr/>
        </p:nvSpPr>
        <p:spPr>
          <a:xfrm>
            <a:off x="755650" y="936757"/>
            <a:ext cx="8445500" cy="393700"/>
          </a:xfrm>
          <a:prstGeom prst="rect">
            <a:avLst/>
          </a:prstGeom>
          <a:noFill/>
        </p:spPr>
        <p:txBody>
          <a:bodyPr wrap="square" lIns="36000" rIns="36000" rtlCol="0">
            <a:noAutofit/>
          </a:bodyPr>
          <a:lstStyle/>
          <a:p>
            <a:r>
              <a:rPr lang="ca-ES" sz="1600" dirty="0" smtClean="0">
                <a:solidFill>
                  <a:schemeClr val="bg2">
                    <a:lumMod val="50000"/>
                  </a:schemeClr>
                </a:solidFill>
              </a:rPr>
              <a:t>4.2.2 Planificació del projecte </a:t>
            </a:r>
            <a:endParaRPr lang="ca-ES" sz="1600" dirty="0">
              <a:solidFill>
                <a:schemeClr val="bg2">
                  <a:lumMod val="50000"/>
                </a:schemeClr>
              </a:solidFill>
            </a:endParaRPr>
          </a:p>
        </p:txBody>
      </p:sp>
      <p:sp>
        <p:nvSpPr>
          <p:cNvPr id="26" name="TextBox 25"/>
          <p:cNvSpPr txBox="1"/>
          <p:nvPr/>
        </p:nvSpPr>
        <p:spPr>
          <a:xfrm>
            <a:off x="5576173" y="1546781"/>
            <a:ext cx="3780000" cy="3097790"/>
          </a:xfrm>
          <a:prstGeom prst="rect">
            <a:avLst/>
          </a:prstGeom>
          <a:noFill/>
          <a:ln>
            <a:solidFill>
              <a:schemeClr val="accent1"/>
            </a:solidFill>
          </a:ln>
        </p:spPr>
        <p:txBody>
          <a:bodyPr wrap="square" rtlCol="0" anchor="ctr">
            <a:noAutofit/>
          </a:bodyPr>
          <a:lstStyle/>
          <a:p>
            <a:r>
              <a:rPr lang="ca-ES" sz="1200" dirty="0" smtClean="0"/>
              <a:t>Assignar dates a cada tasca</a:t>
            </a:r>
          </a:p>
          <a:p>
            <a:r>
              <a:rPr lang="ca-ES" sz="1200" b="0" dirty="0" smtClean="0"/>
              <a:t>Només es pot assignar dates des del nivell més baix de </a:t>
            </a:r>
            <a:r>
              <a:rPr lang="ca-ES" sz="1200" b="0" dirty="0" err="1" smtClean="0"/>
              <a:t>subtasques</a:t>
            </a:r>
            <a:r>
              <a:rPr lang="ca-ES" sz="1200" b="0" dirty="0" smtClean="0"/>
              <a:t>. Per fer-ho:</a:t>
            </a:r>
          </a:p>
          <a:p>
            <a:pPr marL="228600" indent="-228600">
              <a:buFont typeface="+mj-lt"/>
              <a:buAutoNum type="arabicPeriod"/>
            </a:pPr>
            <a:r>
              <a:rPr lang="ca-ES" sz="1200" b="0" dirty="0" smtClean="0"/>
              <a:t>Clicar sobre la data d’inici de la </a:t>
            </a:r>
            <a:r>
              <a:rPr lang="ca-ES" sz="1200" b="0" dirty="0" err="1" smtClean="0"/>
              <a:t>subtasca</a:t>
            </a:r>
            <a:r>
              <a:rPr lang="ca-ES" sz="1200" b="0" dirty="0" smtClean="0"/>
              <a:t> que es vol modificar.</a:t>
            </a:r>
          </a:p>
          <a:p>
            <a:pPr marL="228600" indent="-228600">
              <a:buFont typeface="+mj-lt"/>
              <a:buAutoNum type="arabicPeriod"/>
            </a:pPr>
            <a:r>
              <a:rPr lang="ca-ES" sz="1200" b="0" dirty="0" smtClean="0"/>
              <a:t>Seleccionar la data d’inici del calendari</a:t>
            </a:r>
          </a:p>
          <a:p>
            <a:pPr marL="228600" indent="-228600">
              <a:buFont typeface="+mj-lt"/>
              <a:buAutoNum type="arabicPeriod"/>
            </a:pPr>
            <a:r>
              <a:rPr lang="ca-ES" sz="1200" b="0" dirty="0" smtClean="0"/>
              <a:t>Repetir el procediment per la data de finalització i per la resta de les tasques</a:t>
            </a:r>
          </a:p>
          <a:p>
            <a:r>
              <a:rPr lang="ca-ES" sz="1200" b="0" dirty="0" smtClean="0"/>
              <a:t>Si en un projecte nomes es demana la planificació a nivell de fase, es pot informar de la data d’inici de la primera </a:t>
            </a:r>
            <a:r>
              <a:rPr lang="ca-ES" sz="1200" b="0" dirty="0" err="1" smtClean="0"/>
              <a:t>subtasca</a:t>
            </a:r>
            <a:r>
              <a:rPr lang="ca-ES" sz="1200" b="0" dirty="0" smtClean="0"/>
              <a:t> i la data de fi de la darrera </a:t>
            </a:r>
            <a:r>
              <a:rPr lang="ca-ES" sz="1200" b="0" dirty="0" err="1" smtClean="0"/>
              <a:t>subtasca</a:t>
            </a:r>
            <a:r>
              <a:rPr lang="ca-ES" sz="1200" b="0" dirty="0" smtClean="0"/>
              <a:t>, procurant que la resta de tasques no finalitzin després d’aquesta data.</a:t>
            </a:r>
          </a:p>
        </p:txBody>
      </p:sp>
      <p:sp>
        <p:nvSpPr>
          <p:cNvPr id="57" name="Oval 56"/>
          <p:cNvSpPr/>
          <p:nvPr/>
        </p:nvSpPr>
        <p:spPr bwMode="auto">
          <a:xfrm>
            <a:off x="8474298" y="959114"/>
            <a:ext cx="535955" cy="543843"/>
          </a:xfrm>
          <a:prstGeom prst="ellipse">
            <a:avLst/>
          </a:prstGeom>
          <a:solidFill>
            <a:schemeClr val="accent1"/>
          </a:solidFill>
          <a:ln/>
          <a:effectLst/>
          <a:extLst/>
        </p:spPr>
        <p:style>
          <a:lnRef idx="3">
            <a:schemeClr val="lt1"/>
          </a:lnRef>
          <a:fillRef idx="1">
            <a:schemeClr val="accent1"/>
          </a:fillRef>
          <a:effectRef idx="1">
            <a:schemeClr val="accent1"/>
          </a:effectRef>
          <a:fontRef idx="minor">
            <a:schemeClr val="lt1"/>
          </a:fontRef>
        </p:style>
        <p:txBody>
          <a:bodyPr vert="horz" wrap="none" lIns="36000" tIns="36000" rIns="36000" bIns="36000" numCol="1" rtlCol="0" anchor="ctr" anchorCtr="0" compatLnSpc="1">
            <a:prstTxWarp prst="textNoShape">
              <a:avLst/>
            </a:prstTxWarp>
          </a:bodyPr>
          <a:lstStyle/>
          <a:p>
            <a:pPr algn="ctr"/>
            <a:r>
              <a:rPr lang="ca-ES" sz="1500" dirty="0" smtClean="0">
                <a:solidFill>
                  <a:schemeClr val="bg1"/>
                </a:solidFill>
              </a:rPr>
              <a:t>PR</a:t>
            </a:r>
            <a:endParaRPr lang="ca-ES" sz="1500" dirty="0">
              <a:solidFill>
                <a:schemeClr val="bg1"/>
              </a:solidFill>
            </a:endParaRPr>
          </a:p>
        </p:txBody>
      </p:sp>
      <p:grpSp>
        <p:nvGrpSpPr>
          <p:cNvPr id="58" name="Group 974"/>
          <p:cNvGrpSpPr/>
          <p:nvPr/>
        </p:nvGrpSpPr>
        <p:grpSpPr>
          <a:xfrm>
            <a:off x="9016007" y="1052222"/>
            <a:ext cx="370285" cy="357626"/>
            <a:chOff x="6739212" y="4562603"/>
            <a:chExt cx="240641" cy="232414"/>
          </a:xfrm>
          <a:solidFill>
            <a:schemeClr val="tx1"/>
          </a:solidFill>
        </p:grpSpPr>
        <p:sp>
          <p:nvSpPr>
            <p:cNvPr id="59" name="Freeform 216"/>
            <p:cNvSpPr>
              <a:spLocks/>
            </p:cNvSpPr>
            <p:nvPr/>
          </p:nvSpPr>
          <p:spPr bwMode="auto">
            <a:xfrm>
              <a:off x="6739212" y="4562603"/>
              <a:ext cx="158371" cy="211847"/>
            </a:xfrm>
            <a:custGeom>
              <a:avLst/>
              <a:gdLst>
                <a:gd name="T0" fmla="*/ 57 w 85"/>
                <a:gd name="T1" fmla="*/ 105 h 113"/>
                <a:gd name="T2" fmla="*/ 62 w 85"/>
                <a:gd name="T3" fmla="*/ 100 h 113"/>
                <a:gd name="T4" fmla="*/ 63 w 85"/>
                <a:gd name="T5" fmla="*/ 98 h 113"/>
                <a:gd name="T6" fmla="*/ 82 w 85"/>
                <a:gd name="T7" fmla="*/ 79 h 113"/>
                <a:gd name="T8" fmla="*/ 75 w 85"/>
                <a:gd name="T9" fmla="*/ 75 h 113"/>
                <a:gd name="T10" fmla="*/ 73 w 85"/>
                <a:gd name="T11" fmla="*/ 64 h 113"/>
                <a:gd name="T12" fmla="*/ 79 w 85"/>
                <a:gd name="T13" fmla="*/ 49 h 113"/>
                <a:gd name="T14" fmla="*/ 79 w 85"/>
                <a:gd name="T15" fmla="*/ 49 h 113"/>
                <a:gd name="T16" fmla="*/ 84 w 85"/>
                <a:gd name="T17" fmla="*/ 41 h 113"/>
                <a:gd name="T18" fmla="*/ 81 w 85"/>
                <a:gd name="T19" fmla="*/ 32 h 113"/>
                <a:gd name="T20" fmla="*/ 80 w 85"/>
                <a:gd name="T21" fmla="*/ 34 h 113"/>
                <a:gd name="T22" fmla="*/ 79 w 85"/>
                <a:gd name="T23" fmla="*/ 19 h 113"/>
                <a:gd name="T24" fmla="*/ 66 w 85"/>
                <a:gd name="T25" fmla="*/ 3 h 113"/>
                <a:gd name="T26" fmla="*/ 52 w 85"/>
                <a:gd name="T27" fmla="*/ 3 h 113"/>
                <a:gd name="T28" fmla="*/ 47 w 85"/>
                <a:gd name="T29" fmla="*/ 4 h 113"/>
                <a:gd name="T30" fmla="*/ 44 w 85"/>
                <a:gd name="T31" fmla="*/ 6 h 113"/>
                <a:gd name="T32" fmla="*/ 39 w 85"/>
                <a:gd name="T33" fmla="*/ 15 h 113"/>
                <a:gd name="T34" fmla="*/ 39 w 85"/>
                <a:gd name="T35" fmla="*/ 33 h 113"/>
                <a:gd name="T36" fmla="*/ 38 w 85"/>
                <a:gd name="T37" fmla="*/ 32 h 113"/>
                <a:gd name="T38" fmla="*/ 35 w 85"/>
                <a:gd name="T39" fmla="*/ 41 h 113"/>
                <a:gd name="T40" fmla="*/ 39 w 85"/>
                <a:gd name="T41" fmla="*/ 49 h 113"/>
                <a:gd name="T42" fmla="*/ 40 w 85"/>
                <a:gd name="T43" fmla="*/ 47 h 113"/>
                <a:gd name="T44" fmla="*/ 43 w 85"/>
                <a:gd name="T45" fmla="*/ 59 h 113"/>
                <a:gd name="T46" fmla="*/ 46 w 85"/>
                <a:gd name="T47" fmla="*/ 63 h 113"/>
                <a:gd name="T48" fmla="*/ 43 w 85"/>
                <a:gd name="T49" fmla="*/ 75 h 113"/>
                <a:gd name="T50" fmla="*/ 8 w 85"/>
                <a:gd name="T51" fmla="*/ 95 h 113"/>
                <a:gd name="T52" fmla="*/ 0 w 85"/>
                <a:gd name="T53" fmla="*/ 113 h 113"/>
                <a:gd name="T54" fmla="*/ 55 w 85"/>
                <a:gd name="T55" fmla="*/ 113 h 113"/>
                <a:gd name="T56" fmla="*/ 57 w 85"/>
                <a:gd name="T57" fmla="*/ 10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113">
                  <a:moveTo>
                    <a:pt x="57" y="105"/>
                  </a:moveTo>
                  <a:cubicBezTo>
                    <a:pt x="58" y="103"/>
                    <a:pt x="59" y="101"/>
                    <a:pt x="62" y="100"/>
                  </a:cubicBezTo>
                  <a:cubicBezTo>
                    <a:pt x="62" y="99"/>
                    <a:pt x="63" y="98"/>
                    <a:pt x="63" y="98"/>
                  </a:cubicBezTo>
                  <a:cubicBezTo>
                    <a:pt x="82" y="79"/>
                    <a:pt x="82" y="79"/>
                    <a:pt x="82" y="79"/>
                  </a:cubicBezTo>
                  <a:cubicBezTo>
                    <a:pt x="79" y="77"/>
                    <a:pt x="76" y="76"/>
                    <a:pt x="75" y="75"/>
                  </a:cubicBezTo>
                  <a:cubicBezTo>
                    <a:pt x="70" y="72"/>
                    <a:pt x="73" y="64"/>
                    <a:pt x="73" y="64"/>
                  </a:cubicBezTo>
                  <a:cubicBezTo>
                    <a:pt x="73" y="64"/>
                    <a:pt x="77" y="59"/>
                    <a:pt x="79" y="49"/>
                  </a:cubicBezTo>
                  <a:cubicBezTo>
                    <a:pt x="79" y="49"/>
                    <a:pt x="79" y="49"/>
                    <a:pt x="79" y="49"/>
                  </a:cubicBezTo>
                  <a:cubicBezTo>
                    <a:pt x="81" y="49"/>
                    <a:pt x="83" y="45"/>
                    <a:pt x="84" y="41"/>
                  </a:cubicBezTo>
                  <a:cubicBezTo>
                    <a:pt x="85" y="34"/>
                    <a:pt x="83" y="32"/>
                    <a:pt x="81" y="32"/>
                  </a:cubicBezTo>
                  <a:cubicBezTo>
                    <a:pt x="81" y="32"/>
                    <a:pt x="80" y="33"/>
                    <a:pt x="80" y="34"/>
                  </a:cubicBezTo>
                  <a:cubicBezTo>
                    <a:pt x="80" y="28"/>
                    <a:pt x="80" y="23"/>
                    <a:pt x="79" y="19"/>
                  </a:cubicBezTo>
                  <a:cubicBezTo>
                    <a:pt x="79" y="7"/>
                    <a:pt x="72" y="6"/>
                    <a:pt x="66" y="3"/>
                  </a:cubicBezTo>
                  <a:cubicBezTo>
                    <a:pt x="60" y="0"/>
                    <a:pt x="52" y="3"/>
                    <a:pt x="52" y="3"/>
                  </a:cubicBezTo>
                  <a:cubicBezTo>
                    <a:pt x="47" y="4"/>
                    <a:pt x="47" y="4"/>
                    <a:pt x="47" y="4"/>
                  </a:cubicBezTo>
                  <a:cubicBezTo>
                    <a:pt x="44" y="6"/>
                    <a:pt x="44" y="6"/>
                    <a:pt x="44" y="6"/>
                  </a:cubicBezTo>
                  <a:cubicBezTo>
                    <a:pt x="41" y="7"/>
                    <a:pt x="39" y="9"/>
                    <a:pt x="39" y="15"/>
                  </a:cubicBezTo>
                  <a:cubicBezTo>
                    <a:pt x="39" y="21"/>
                    <a:pt x="39" y="27"/>
                    <a:pt x="39" y="33"/>
                  </a:cubicBezTo>
                  <a:cubicBezTo>
                    <a:pt x="38" y="32"/>
                    <a:pt x="38" y="32"/>
                    <a:pt x="38" y="32"/>
                  </a:cubicBezTo>
                  <a:cubicBezTo>
                    <a:pt x="36" y="32"/>
                    <a:pt x="34" y="34"/>
                    <a:pt x="35" y="41"/>
                  </a:cubicBezTo>
                  <a:cubicBezTo>
                    <a:pt x="36" y="45"/>
                    <a:pt x="38" y="49"/>
                    <a:pt x="39" y="49"/>
                  </a:cubicBezTo>
                  <a:cubicBezTo>
                    <a:pt x="40" y="49"/>
                    <a:pt x="40" y="49"/>
                    <a:pt x="40" y="47"/>
                  </a:cubicBezTo>
                  <a:cubicBezTo>
                    <a:pt x="41" y="53"/>
                    <a:pt x="41" y="55"/>
                    <a:pt x="43" y="59"/>
                  </a:cubicBezTo>
                  <a:cubicBezTo>
                    <a:pt x="44" y="62"/>
                    <a:pt x="46" y="63"/>
                    <a:pt x="46" y="63"/>
                  </a:cubicBezTo>
                  <a:cubicBezTo>
                    <a:pt x="46" y="63"/>
                    <a:pt x="48" y="72"/>
                    <a:pt x="43" y="75"/>
                  </a:cubicBezTo>
                  <a:cubicBezTo>
                    <a:pt x="34" y="80"/>
                    <a:pt x="18" y="90"/>
                    <a:pt x="8" y="95"/>
                  </a:cubicBezTo>
                  <a:cubicBezTo>
                    <a:pt x="2" y="98"/>
                    <a:pt x="0" y="113"/>
                    <a:pt x="0" y="113"/>
                  </a:cubicBezTo>
                  <a:cubicBezTo>
                    <a:pt x="55" y="113"/>
                    <a:pt x="55" y="113"/>
                    <a:pt x="55" y="113"/>
                  </a:cubicBezTo>
                  <a:lnTo>
                    <a:pt x="57"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0" name="Freeform 217"/>
            <p:cNvSpPr>
              <a:spLocks/>
            </p:cNvSpPr>
            <p:nvPr/>
          </p:nvSpPr>
          <p:spPr bwMode="auto">
            <a:xfrm>
              <a:off x="6916093" y="4741540"/>
              <a:ext cx="47306" cy="32908"/>
            </a:xfrm>
            <a:custGeom>
              <a:avLst/>
              <a:gdLst>
                <a:gd name="T0" fmla="*/ 19 w 26"/>
                <a:gd name="T1" fmla="*/ 0 h 18"/>
                <a:gd name="T2" fmla="*/ 13 w 26"/>
                <a:gd name="T3" fmla="*/ 6 h 18"/>
                <a:gd name="T4" fmla="*/ 0 w 26"/>
                <a:gd name="T5" fmla="*/ 18 h 18"/>
                <a:gd name="T6" fmla="*/ 26 w 26"/>
                <a:gd name="T7" fmla="*/ 18 h 18"/>
                <a:gd name="T8" fmla="*/ 19 w 26"/>
                <a:gd name="T9" fmla="*/ 0 h 18"/>
              </a:gdLst>
              <a:ahLst/>
              <a:cxnLst>
                <a:cxn ang="0">
                  <a:pos x="T0" y="T1"/>
                </a:cxn>
                <a:cxn ang="0">
                  <a:pos x="T2" y="T3"/>
                </a:cxn>
                <a:cxn ang="0">
                  <a:pos x="T4" y="T5"/>
                </a:cxn>
                <a:cxn ang="0">
                  <a:pos x="T6" y="T7"/>
                </a:cxn>
                <a:cxn ang="0">
                  <a:pos x="T8" y="T9"/>
                </a:cxn>
              </a:cxnLst>
              <a:rect l="0" t="0" r="r" b="b"/>
              <a:pathLst>
                <a:path w="26" h="18">
                  <a:moveTo>
                    <a:pt x="19" y="0"/>
                  </a:moveTo>
                  <a:cubicBezTo>
                    <a:pt x="13" y="6"/>
                    <a:pt x="13" y="6"/>
                    <a:pt x="13" y="6"/>
                  </a:cubicBezTo>
                  <a:cubicBezTo>
                    <a:pt x="0" y="18"/>
                    <a:pt x="0" y="18"/>
                    <a:pt x="0" y="18"/>
                  </a:cubicBezTo>
                  <a:cubicBezTo>
                    <a:pt x="26" y="18"/>
                    <a:pt x="26" y="18"/>
                    <a:pt x="26" y="18"/>
                  </a:cubicBezTo>
                  <a:cubicBezTo>
                    <a:pt x="26" y="18"/>
                    <a:pt x="26" y="3"/>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1" name="Freeform 218"/>
            <p:cNvSpPr>
              <a:spLocks/>
            </p:cNvSpPr>
            <p:nvPr/>
          </p:nvSpPr>
          <p:spPr bwMode="auto">
            <a:xfrm>
              <a:off x="6852334" y="4764165"/>
              <a:ext cx="30852" cy="30852"/>
            </a:xfrm>
            <a:custGeom>
              <a:avLst/>
              <a:gdLst>
                <a:gd name="T0" fmla="*/ 0 w 15"/>
                <a:gd name="T1" fmla="*/ 15 h 15"/>
                <a:gd name="T2" fmla="*/ 15 w 15"/>
                <a:gd name="T3" fmla="*/ 11 h 15"/>
                <a:gd name="T4" fmla="*/ 4 w 15"/>
                <a:gd name="T5" fmla="*/ 0 h 15"/>
                <a:gd name="T6" fmla="*/ 0 w 15"/>
                <a:gd name="T7" fmla="*/ 15 h 15"/>
              </a:gdLst>
              <a:ahLst/>
              <a:cxnLst>
                <a:cxn ang="0">
                  <a:pos x="T0" y="T1"/>
                </a:cxn>
                <a:cxn ang="0">
                  <a:pos x="T2" y="T3"/>
                </a:cxn>
                <a:cxn ang="0">
                  <a:pos x="T4" y="T5"/>
                </a:cxn>
                <a:cxn ang="0">
                  <a:pos x="T6" y="T7"/>
                </a:cxn>
              </a:cxnLst>
              <a:rect l="0" t="0" r="r" b="b"/>
              <a:pathLst>
                <a:path w="15" h="15">
                  <a:moveTo>
                    <a:pt x="0" y="15"/>
                  </a:moveTo>
                  <a:lnTo>
                    <a:pt x="15" y="11"/>
                  </a:lnTo>
                  <a:lnTo>
                    <a:pt x="4"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62" name="Freeform 219"/>
            <p:cNvSpPr>
              <a:spLocks/>
            </p:cNvSpPr>
            <p:nvPr/>
          </p:nvSpPr>
          <p:spPr bwMode="auto">
            <a:xfrm>
              <a:off x="6868788" y="4661327"/>
              <a:ext cx="111065" cy="117236"/>
            </a:xfrm>
            <a:custGeom>
              <a:avLst/>
              <a:gdLst>
                <a:gd name="T0" fmla="*/ 50 w 59"/>
                <a:gd name="T1" fmla="*/ 0 h 62"/>
                <a:gd name="T2" fmla="*/ 44 w 59"/>
                <a:gd name="T3" fmla="*/ 2 h 62"/>
                <a:gd name="T4" fmla="*/ 40 w 59"/>
                <a:gd name="T5" fmla="*/ 6 h 62"/>
                <a:gd name="T6" fmla="*/ 28 w 59"/>
                <a:gd name="T7" fmla="*/ 18 h 62"/>
                <a:gd name="T8" fmla="*/ 28 w 59"/>
                <a:gd name="T9" fmla="*/ 22 h 62"/>
                <a:gd name="T10" fmla="*/ 32 w 59"/>
                <a:gd name="T11" fmla="*/ 22 h 62"/>
                <a:gd name="T12" fmla="*/ 44 w 59"/>
                <a:gd name="T13" fmla="*/ 10 h 62"/>
                <a:gd name="T14" fmla="*/ 44 w 59"/>
                <a:gd name="T15" fmla="*/ 10 h 62"/>
                <a:gd name="T16" fmla="*/ 46 w 59"/>
                <a:gd name="T17" fmla="*/ 10 h 62"/>
                <a:gd name="T18" fmla="*/ 49 w 59"/>
                <a:gd name="T19" fmla="*/ 12 h 62"/>
                <a:gd name="T20" fmla="*/ 48 w 59"/>
                <a:gd name="T21" fmla="*/ 14 h 62"/>
                <a:gd name="T22" fmla="*/ 48 w 59"/>
                <a:gd name="T23" fmla="*/ 15 h 62"/>
                <a:gd name="T24" fmla="*/ 32 w 59"/>
                <a:gd name="T25" fmla="*/ 30 h 62"/>
                <a:gd name="T26" fmla="*/ 23 w 59"/>
                <a:gd name="T27" fmla="*/ 27 h 62"/>
                <a:gd name="T28" fmla="*/ 20 w 59"/>
                <a:gd name="T29" fmla="*/ 30 h 62"/>
                <a:gd name="T30" fmla="*/ 0 w 59"/>
                <a:gd name="T31" fmla="*/ 50 h 62"/>
                <a:gd name="T32" fmla="*/ 12 w 59"/>
                <a:gd name="T33" fmla="*/ 62 h 62"/>
                <a:gd name="T34" fmla="*/ 32 w 59"/>
                <a:gd name="T35" fmla="*/ 42 h 62"/>
                <a:gd name="T36" fmla="*/ 56 w 59"/>
                <a:gd name="T37" fmla="*/ 18 h 62"/>
                <a:gd name="T38" fmla="*/ 59 w 59"/>
                <a:gd name="T39" fmla="*/ 10 h 62"/>
                <a:gd name="T40" fmla="*/ 50 w 59"/>
                <a:gd name="T4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2">
                  <a:moveTo>
                    <a:pt x="50" y="0"/>
                  </a:moveTo>
                  <a:cubicBezTo>
                    <a:pt x="47" y="0"/>
                    <a:pt x="45" y="2"/>
                    <a:pt x="44" y="2"/>
                  </a:cubicBezTo>
                  <a:cubicBezTo>
                    <a:pt x="40" y="6"/>
                    <a:pt x="40" y="6"/>
                    <a:pt x="40" y="6"/>
                  </a:cubicBezTo>
                  <a:cubicBezTo>
                    <a:pt x="28" y="18"/>
                    <a:pt x="28" y="18"/>
                    <a:pt x="28" y="18"/>
                  </a:cubicBezTo>
                  <a:cubicBezTo>
                    <a:pt x="26" y="20"/>
                    <a:pt x="27" y="21"/>
                    <a:pt x="28" y="22"/>
                  </a:cubicBezTo>
                  <a:cubicBezTo>
                    <a:pt x="29" y="23"/>
                    <a:pt x="29" y="25"/>
                    <a:pt x="32" y="22"/>
                  </a:cubicBezTo>
                  <a:cubicBezTo>
                    <a:pt x="44" y="10"/>
                    <a:pt x="44" y="10"/>
                    <a:pt x="44" y="10"/>
                  </a:cubicBezTo>
                  <a:cubicBezTo>
                    <a:pt x="44" y="10"/>
                    <a:pt x="44" y="10"/>
                    <a:pt x="44" y="10"/>
                  </a:cubicBezTo>
                  <a:cubicBezTo>
                    <a:pt x="45" y="10"/>
                    <a:pt x="45" y="10"/>
                    <a:pt x="46" y="10"/>
                  </a:cubicBezTo>
                  <a:cubicBezTo>
                    <a:pt x="47" y="10"/>
                    <a:pt x="49" y="11"/>
                    <a:pt x="49" y="12"/>
                  </a:cubicBezTo>
                  <a:cubicBezTo>
                    <a:pt x="49" y="13"/>
                    <a:pt x="48" y="14"/>
                    <a:pt x="48" y="14"/>
                  </a:cubicBezTo>
                  <a:cubicBezTo>
                    <a:pt x="48" y="14"/>
                    <a:pt x="48" y="15"/>
                    <a:pt x="48" y="15"/>
                  </a:cubicBezTo>
                  <a:cubicBezTo>
                    <a:pt x="32" y="30"/>
                    <a:pt x="32" y="30"/>
                    <a:pt x="32" y="30"/>
                  </a:cubicBezTo>
                  <a:cubicBezTo>
                    <a:pt x="28" y="34"/>
                    <a:pt x="23" y="29"/>
                    <a:pt x="23" y="27"/>
                  </a:cubicBezTo>
                  <a:cubicBezTo>
                    <a:pt x="20" y="30"/>
                    <a:pt x="20" y="30"/>
                    <a:pt x="20" y="30"/>
                  </a:cubicBezTo>
                  <a:cubicBezTo>
                    <a:pt x="0" y="50"/>
                    <a:pt x="0" y="50"/>
                    <a:pt x="0" y="50"/>
                  </a:cubicBezTo>
                  <a:cubicBezTo>
                    <a:pt x="12" y="62"/>
                    <a:pt x="12" y="62"/>
                    <a:pt x="12" y="62"/>
                  </a:cubicBezTo>
                  <a:cubicBezTo>
                    <a:pt x="32" y="42"/>
                    <a:pt x="32" y="42"/>
                    <a:pt x="32" y="42"/>
                  </a:cubicBezTo>
                  <a:cubicBezTo>
                    <a:pt x="56" y="18"/>
                    <a:pt x="56" y="18"/>
                    <a:pt x="56" y="18"/>
                  </a:cubicBezTo>
                  <a:cubicBezTo>
                    <a:pt x="58" y="16"/>
                    <a:pt x="59" y="12"/>
                    <a:pt x="59" y="10"/>
                  </a:cubicBezTo>
                  <a:cubicBezTo>
                    <a:pt x="59" y="5"/>
                    <a:pt x="55" y="0"/>
                    <a:pt x="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ca-ES"/>
            </a:p>
          </p:txBody>
        </p:sp>
      </p:grpSp>
      <p:sp>
        <p:nvSpPr>
          <p:cNvPr id="32" name="Isosceles Triangle 31"/>
          <p:cNvSpPr/>
          <p:nvPr/>
        </p:nvSpPr>
        <p:spPr bwMode="auto">
          <a:xfrm rot="5400000">
            <a:off x="5204988" y="2423877"/>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755650" y="1292353"/>
            <a:ext cx="8445500" cy="393700"/>
          </a:xfrm>
          <a:prstGeom prst="rect">
            <a:avLst/>
          </a:prstGeom>
          <a:noFill/>
        </p:spPr>
        <p:txBody>
          <a:bodyPr wrap="square" lIns="36000" rIns="36000" rtlCol="0">
            <a:noAutofit/>
          </a:bodyPr>
          <a:lstStyle/>
          <a:p>
            <a:r>
              <a:rPr lang="ca-ES" sz="1600" dirty="0" smtClean="0">
                <a:solidFill>
                  <a:schemeClr val="bg2">
                    <a:lumMod val="75000"/>
                  </a:schemeClr>
                </a:solidFill>
              </a:rPr>
              <a:t>4.2.2.1  Crear planificació (4/5)</a:t>
            </a:r>
            <a:endParaRPr lang="ca-ES" sz="1600" dirty="0">
              <a:solidFill>
                <a:schemeClr val="bg2">
                  <a:lumMod val="75000"/>
                </a:schemeClr>
              </a:solidFill>
            </a:endParaRPr>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55650" y="1779005"/>
            <a:ext cx="4438445" cy="1442655"/>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0" name="TextBox 39"/>
          <p:cNvSpPr txBox="1"/>
          <p:nvPr/>
        </p:nvSpPr>
        <p:spPr>
          <a:xfrm>
            <a:off x="5576173" y="4753429"/>
            <a:ext cx="3780000" cy="1483179"/>
          </a:xfrm>
          <a:prstGeom prst="rect">
            <a:avLst/>
          </a:prstGeom>
          <a:noFill/>
          <a:ln>
            <a:solidFill>
              <a:schemeClr val="accent1"/>
            </a:solidFill>
          </a:ln>
        </p:spPr>
        <p:txBody>
          <a:bodyPr wrap="square" rtlCol="0" anchor="ctr">
            <a:noAutofit/>
          </a:bodyPr>
          <a:lstStyle/>
          <a:p>
            <a:pPr marL="228600" indent="-228600">
              <a:buFont typeface="+mj-lt"/>
              <a:buAutoNum type="arabicPeriod" startAt="4"/>
            </a:pPr>
            <a:r>
              <a:rPr lang="ca-ES" sz="1200" b="0" dirty="0" smtClean="0"/>
              <a:t>Una vegada finalitzats tots els canvis, clicar a guardar (</a:t>
            </a:r>
            <a:r>
              <a:rPr lang="ca-ES" sz="1200" dirty="0" err="1" smtClean="0"/>
              <a:t>Save</a:t>
            </a:r>
            <a:r>
              <a:rPr lang="ca-ES" sz="1200" b="0" dirty="0" smtClean="0"/>
              <a:t>).</a:t>
            </a:r>
          </a:p>
          <a:p>
            <a:pPr marL="228600" indent="-228600">
              <a:buFont typeface="+mj-lt"/>
              <a:buAutoNum type="arabicPeriod" startAt="4"/>
            </a:pPr>
            <a:r>
              <a:rPr lang="ca-ES" sz="1200" b="0" dirty="0" smtClean="0"/>
              <a:t>Si es volen desfer  els canvis realitzats, es pot clicar a </a:t>
            </a:r>
            <a:r>
              <a:rPr lang="ca-ES" sz="1200" dirty="0" err="1" smtClean="0"/>
              <a:t>Discard</a:t>
            </a:r>
            <a:r>
              <a:rPr lang="ca-ES" sz="1200" dirty="0" smtClean="0"/>
              <a:t> </a:t>
            </a:r>
            <a:r>
              <a:rPr lang="ca-ES" sz="1200" dirty="0" err="1" smtClean="0"/>
              <a:t>changes</a:t>
            </a:r>
            <a:r>
              <a:rPr lang="ca-ES" sz="1200" b="0" dirty="0" smtClean="0"/>
              <a:t>.</a:t>
            </a:r>
          </a:p>
        </p:txBody>
      </p:sp>
      <p:sp>
        <p:nvSpPr>
          <p:cNvPr id="42" name="Isosceles Triangle 41"/>
          <p:cNvSpPr/>
          <p:nvPr/>
        </p:nvSpPr>
        <p:spPr bwMode="auto">
          <a:xfrm rot="5400000">
            <a:off x="5204987" y="5418564"/>
            <a:ext cx="360294" cy="152911"/>
          </a:xfrm>
          <a:prstGeom prst="triangle">
            <a:avLst/>
          </a:prstGeom>
          <a:solidFill>
            <a:schemeClr val="accent5">
              <a:lumMod val="60000"/>
              <a:lumOff val="40000"/>
            </a:schemeClr>
          </a:solidFill>
          <a:ln w="12700">
            <a:solidFill>
              <a:schemeClr val="accent5">
                <a:lumMod val="60000"/>
                <a:lumOff val="40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nvGrpSpPr>
          <p:cNvPr id="6" name="Group 5"/>
          <p:cNvGrpSpPr/>
          <p:nvPr/>
        </p:nvGrpSpPr>
        <p:grpSpPr>
          <a:xfrm>
            <a:off x="755651" y="5067301"/>
            <a:ext cx="4421188" cy="290044"/>
            <a:chOff x="755651" y="5067301"/>
            <a:chExt cx="4421188" cy="290044"/>
          </a:xfrm>
        </p:grpSpPr>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55651" y="5067301"/>
              <a:ext cx="4421188" cy="290043"/>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9" name="Rectangle 38"/>
            <p:cNvSpPr/>
            <p:nvPr/>
          </p:nvSpPr>
          <p:spPr bwMode="auto">
            <a:xfrm>
              <a:off x="812799" y="5067301"/>
              <a:ext cx="231739" cy="29004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grpSp>
        <p:nvGrpSpPr>
          <p:cNvPr id="2" name="Group 1"/>
          <p:cNvGrpSpPr/>
          <p:nvPr/>
        </p:nvGrpSpPr>
        <p:grpSpPr>
          <a:xfrm>
            <a:off x="773138" y="5675166"/>
            <a:ext cx="4421188" cy="277254"/>
            <a:chOff x="773138" y="5675166"/>
            <a:chExt cx="4421188" cy="277254"/>
          </a:xfrm>
        </p:grpSpPr>
        <p:pic>
          <p:nvPicPr>
            <p:cNvPr id="43"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73138" y="5675167"/>
              <a:ext cx="4421188" cy="277252"/>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4" name="Rectangle 43"/>
            <p:cNvSpPr/>
            <p:nvPr/>
          </p:nvSpPr>
          <p:spPr bwMode="auto">
            <a:xfrm>
              <a:off x="1038189" y="5675166"/>
              <a:ext cx="174662" cy="277254"/>
            </a:xfrm>
            <a:prstGeom prst="rect">
              <a:avLst/>
            </a:prstGeom>
            <a:noFill/>
            <a:ln w="25400">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ca-ES" sz="1600" b="0" i="0" u="none" strike="noStrike" cap="none" normalizeH="0" baseline="0" dirty="0" smtClean="0">
                <a:ln>
                  <a:noFill/>
                </a:ln>
                <a:solidFill>
                  <a:schemeClr val="tx1"/>
                </a:solidFill>
                <a:effectLst/>
                <a:latin typeface="Arial" charset="0"/>
              </a:endParaRPr>
            </a:p>
          </p:txBody>
        </p:sp>
      </p:grpSp>
      <p:sp>
        <p:nvSpPr>
          <p:cNvPr id="45" name="Oval 44"/>
          <p:cNvSpPr/>
          <p:nvPr/>
        </p:nvSpPr>
        <p:spPr bwMode="auto">
          <a:xfrm>
            <a:off x="399651" y="163505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1</a:t>
            </a:r>
            <a:endParaRPr lang="ca-ES" sz="1600" dirty="0">
              <a:solidFill>
                <a:schemeClr val="bg1"/>
              </a:solidFill>
            </a:endParaRPr>
          </a:p>
        </p:txBody>
      </p:sp>
      <p:sp>
        <p:nvSpPr>
          <p:cNvPr id="46" name="Oval 45"/>
          <p:cNvSpPr/>
          <p:nvPr/>
        </p:nvSpPr>
        <p:spPr bwMode="auto">
          <a:xfrm>
            <a:off x="399651" y="2311480"/>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2</a:t>
            </a:r>
            <a:endParaRPr lang="ca-ES" sz="1600" dirty="0">
              <a:solidFill>
                <a:schemeClr val="bg1"/>
              </a:solidFill>
            </a:endParaRPr>
          </a:p>
        </p:txBody>
      </p:sp>
      <p:sp>
        <p:nvSpPr>
          <p:cNvPr id="47" name="Oval 46"/>
          <p:cNvSpPr/>
          <p:nvPr/>
        </p:nvSpPr>
        <p:spPr bwMode="auto">
          <a:xfrm>
            <a:off x="399651" y="2987905"/>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3</a:t>
            </a:r>
            <a:endParaRPr lang="ca-ES" sz="1600" dirty="0">
              <a:solidFill>
                <a:schemeClr val="bg1"/>
              </a:solidFill>
            </a:endParaRPr>
          </a:p>
        </p:txBody>
      </p:sp>
      <p:sp>
        <p:nvSpPr>
          <p:cNvPr id="48" name="Oval 47"/>
          <p:cNvSpPr/>
          <p:nvPr/>
        </p:nvSpPr>
        <p:spPr bwMode="auto">
          <a:xfrm>
            <a:off x="399651" y="4834717"/>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4</a:t>
            </a:r>
            <a:endParaRPr lang="ca-ES" sz="1600" dirty="0">
              <a:solidFill>
                <a:schemeClr val="bg1"/>
              </a:solidFill>
            </a:endParaRPr>
          </a:p>
        </p:txBody>
      </p:sp>
      <p:sp>
        <p:nvSpPr>
          <p:cNvPr id="49" name="Oval 48"/>
          <p:cNvSpPr/>
          <p:nvPr/>
        </p:nvSpPr>
        <p:spPr bwMode="auto">
          <a:xfrm>
            <a:off x="399651" y="5612938"/>
            <a:ext cx="373487" cy="375947"/>
          </a:xfrm>
          <a:prstGeom prst="ellipse">
            <a:avLst/>
          </a:prstGeom>
          <a:solidFill>
            <a:schemeClr val="bg1">
              <a:lumMod val="65000"/>
            </a:schemeClr>
          </a:solidFill>
          <a:ln w="12700">
            <a:noFill/>
          </a:ln>
          <a:effectLst/>
          <a:extLst/>
        </p:spPr>
        <p:txBody>
          <a:bodyPr vert="horz" wrap="square" lIns="91440" tIns="45720" rIns="91440" bIns="45720" numCol="1" rtlCol="0" anchor="ctr" anchorCtr="0" compatLnSpc="1">
            <a:prstTxWarp prst="textNoShape">
              <a:avLst/>
            </a:prstTxWarp>
          </a:bodyPr>
          <a:lstStyle/>
          <a:p>
            <a:pPr algn="ctr"/>
            <a:r>
              <a:rPr lang="ca-ES" sz="1600" dirty="0" smtClean="0">
                <a:solidFill>
                  <a:schemeClr val="bg1"/>
                </a:solidFill>
              </a:rPr>
              <a:t>5</a:t>
            </a:r>
            <a:endParaRPr lang="ca-ES" sz="1600" dirty="0">
              <a:solidFill>
                <a:schemeClr val="bg1"/>
              </a:solidFill>
            </a:endParaRPr>
          </a:p>
        </p:txBody>
      </p:sp>
    </p:spTree>
    <p:extLst>
      <p:ext uri="{BB962C8B-B14F-4D97-AF65-F5344CB8AC3E}">
        <p14:creationId xmlns:p14="http://schemas.microsoft.com/office/powerpoint/2010/main" val="3426287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tilla OTT_projectar_02">
  <a:themeElements>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presentacio_departa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sz="1600" b="0" i="0" u="none" strike="noStrike" cap="none" normalizeH="0" baseline="0" dirty="0" smtClean="0">
            <a:ln>
              <a:noFill/>
            </a:ln>
            <a:solidFill>
              <a:schemeClr val="tx1"/>
            </a:solidFill>
            <a:effectLst/>
            <a:latin typeface="Arial" charset="0"/>
          </a:defRPr>
        </a:defPPr>
      </a:lstStyle>
    </a:spDef>
    <a:lnDef>
      <a:spPr bwMode="auto">
        <a:noFill/>
        <a:ln>
          <a:solidFill>
            <a:schemeClr val="tx1">
              <a:lumMod val="50000"/>
              <a:lumOff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defRPr sz="1400" b="0" dirty="0"/>
        </a:defPPr>
      </a:lstStyle>
    </a:txDef>
  </a:objectDefaults>
  <a:extraClrSchemeLst>
    <a:extraClrScheme>
      <a:clrScheme name="presentacio_departa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cio_departame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cio_departame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cio_departame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cio_departame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cio_departame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cio_departame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cio_departame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cio_departame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cio_departame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cio_departame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cio_departame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esentacio_departament 13">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TTI">
      <a:dk1>
        <a:srgbClr val="000000"/>
      </a:dk1>
      <a:lt1>
        <a:srgbClr val="FFFFFF"/>
      </a:lt1>
      <a:dk2>
        <a:srgbClr val="000000"/>
      </a:dk2>
      <a:lt2>
        <a:srgbClr val="808080"/>
      </a:lt2>
      <a:accent1>
        <a:srgbClr val="800000"/>
      </a:accent1>
      <a:accent2>
        <a:srgbClr val="990033"/>
      </a:accent2>
      <a:accent3>
        <a:srgbClr val="FFFFFF"/>
      </a:accent3>
      <a:accent4>
        <a:srgbClr val="000000"/>
      </a:accent4>
      <a:accent5>
        <a:srgbClr val="C0AAAA"/>
      </a:accent5>
      <a:accent6>
        <a:srgbClr val="8A002D"/>
      </a:accent6>
      <a:hlink>
        <a:srgbClr val="FF0000"/>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1D76E832727C4896DCD041F45075EB" ma:contentTypeVersion="7" ma:contentTypeDescription="Crea un document nou" ma:contentTypeScope="" ma:versionID="3c5dbb6c47e8dbd443aa37151724cd50">
  <xsd:schema xmlns:xsd="http://www.w3.org/2001/XMLSchema" xmlns:xs="http://www.w3.org/2001/XMLSchema" xmlns:p="http://schemas.microsoft.com/office/2006/metadata/properties" xmlns:ns2="1ef81f19-cf85-4969-882d-e6a4ea0150e1" xmlns:ns3="c07a89e8-4733-4b5d-8b8a-f94b86cdb07b" targetNamespace="http://schemas.microsoft.com/office/2006/metadata/properties" ma:root="true" ma:fieldsID="5be8a0a891ed1363e072123671ab3075" ns2:_="" ns3:_="">
    <xsd:import namespace="1ef81f19-cf85-4969-882d-e6a4ea0150e1"/>
    <xsd:import namespace="c07a89e8-4733-4b5d-8b8a-f94b86cdb0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f81f19-cf85-4969-882d-e6a4ea0150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7a89e8-4733-4b5d-8b8a-f94b86cdb07b" elementFormDefault="qualified">
    <xsd:import namespace="http://schemas.microsoft.com/office/2006/documentManagement/types"/>
    <xsd:import namespace="http://schemas.microsoft.com/office/infopath/2007/PartnerControls"/>
    <xsd:element name="SharedWithUsers" ma:index="13"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1C20F7-4F4C-4FCF-A6FE-2ACB4D60AA80}"/>
</file>

<file path=customXml/itemProps2.xml><?xml version="1.0" encoding="utf-8"?>
<ds:datastoreItem xmlns:ds="http://schemas.openxmlformats.org/officeDocument/2006/customXml" ds:itemID="{0BD36A89-D394-40CA-AEA7-024075A9EB38}"/>
</file>

<file path=customXml/itemProps3.xml><?xml version="1.0" encoding="utf-8"?>
<ds:datastoreItem xmlns:ds="http://schemas.openxmlformats.org/officeDocument/2006/customXml" ds:itemID="{5138930B-A977-48AD-8FB1-79007001E862}"/>
</file>

<file path=docProps/app.xml><?xml version="1.0" encoding="utf-8"?>
<Properties xmlns="http://schemas.openxmlformats.org/officeDocument/2006/extended-properties" xmlns:vt="http://schemas.openxmlformats.org/officeDocument/2006/docPropsVTypes">
  <Template>Plantilla OTT_projectar_02</Template>
  <TotalTime>8701</TotalTime>
  <Words>14946</Words>
  <Application>Microsoft Office PowerPoint</Application>
  <PresentationFormat>A4 (210 x 297 mm)</PresentationFormat>
  <Paragraphs>2985</Paragraphs>
  <Slides>216</Slides>
  <Notes>4</Notes>
  <HiddenSlides>0</HiddenSlides>
  <MMClips>0</MMClips>
  <ScaleCrop>false</ScaleCrop>
  <HeadingPairs>
    <vt:vector size="8" baseType="variant">
      <vt:variant>
        <vt:lpstr>Fuentes usadas</vt:lpstr>
      </vt:variant>
      <vt:variant>
        <vt:i4>4</vt:i4>
      </vt:variant>
      <vt:variant>
        <vt:lpstr>Tema</vt:lpstr>
      </vt:variant>
      <vt:variant>
        <vt:i4>2</vt:i4>
      </vt:variant>
      <vt:variant>
        <vt:lpstr>Servidores OLE incrustados</vt:lpstr>
      </vt:variant>
      <vt:variant>
        <vt:i4>1</vt:i4>
      </vt:variant>
      <vt:variant>
        <vt:lpstr>Títulos de diapositiva</vt:lpstr>
      </vt:variant>
      <vt:variant>
        <vt:i4>216</vt:i4>
      </vt:variant>
    </vt:vector>
  </HeadingPairs>
  <TitlesOfParts>
    <vt:vector size="223" baseType="lpstr">
      <vt:lpstr>Arial</vt:lpstr>
      <vt:lpstr>Calibri</vt:lpstr>
      <vt:lpstr>Tahoma</vt:lpstr>
      <vt:lpstr>Wingdings</vt:lpstr>
      <vt:lpstr>Plantilla OTT_projectar_02</vt:lpstr>
      <vt:lpstr>Custom Design</vt:lpstr>
      <vt:lpstr>Worksheet</vt:lpstr>
      <vt:lpstr>Gestió de Demanda i Projectes amb Clarity</vt:lpstr>
      <vt:lpstr>Índex</vt:lpstr>
      <vt:lpstr>Procés</vt:lpstr>
      <vt:lpstr> 1. Procés 1.1 Objectius i consideracions</vt:lpstr>
      <vt:lpstr>1. Procés 1.2 Visió general del procés gestionar de la demanda</vt:lpstr>
      <vt:lpstr>1. Procés 1.3 Visió general del procés gestió i cicle de vida del projecte</vt:lpstr>
      <vt:lpstr>1. Procés 1.4 El cas de sistemes d’informació</vt:lpstr>
      <vt:lpstr>1. Procés 1.5 Requisits de qualitat en projectes de sistemes d’informació</vt:lpstr>
      <vt:lpstr> Introducció</vt:lpstr>
      <vt:lpstr>2. Introducció 2.1 Abast de la solució</vt:lpstr>
      <vt:lpstr>2. Introducció 2.1 Abast de la solució</vt:lpstr>
      <vt:lpstr>2. Introducció 2.1 Abast de la solució</vt:lpstr>
      <vt:lpstr>2. Introducció 2.1 Abast de la solució</vt:lpstr>
      <vt:lpstr>2. Introducció 2.1 Abast de la solució</vt:lpstr>
      <vt:lpstr>2. Introducció 2.2 Conceptes principals</vt:lpstr>
      <vt:lpstr>2. Introducció 2.2 Conceptes principals</vt:lpstr>
      <vt:lpstr>2. Introducció 2.3 Rols dins l’eina</vt:lpstr>
      <vt:lpstr>2. Introducció 2.3 Rols dins l’eina</vt:lpstr>
      <vt:lpstr>2. Introducció 2.3 Rols dins l’eina</vt:lpstr>
      <vt:lpstr>2. Introducció 2.3 Rols dins l’eina</vt:lpstr>
      <vt:lpstr>2. Introducció 2.3 Rols dins l’eina</vt:lpstr>
      <vt:lpstr>2. Introducció 2.3 Rols dins l’eina</vt:lpstr>
      <vt:lpstr>2. Introducció 2.4 Processos de gestió a l’eina</vt:lpstr>
      <vt:lpstr>2. Introducció 2.4 Processos de gestió a l’eina</vt:lpstr>
      <vt:lpstr>2. Introducció 2.5 Accés a la solució</vt:lpstr>
      <vt:lpstr>2. Introducció 2.6 Navegació</vt:lpstr>
      <vt:lpstr>2. Introducció 2.6 Navegació</vt:lpstr>
      <vt:lpstr>2. Introducció 2.6 Navegació</vt:lpstr>
      <vt:lpstr>2. Introducció 2.6 Navegació</vt:lpstr>
      <vt:lpstr>2. Introducció 2.6 Navegació</vt:lpstr>
      <vt:lpstr>2. Introducció 2.6 Navegació</vt:lpstr>
      <vt:lpstr>2. Introducció 2.6 Navegació</vt:lpstr>
      <vt:lpstr>2. Introducció 2.6 Navegació</vt:lpstr>
      <vt:lpstr>2. Introducció 2.7 Material d’ajuda i suport</vt:lpstr>
      <vt:lpstr>2. Introducció 2.7 Material d’ajuda i suport</vt:lpstr>
      <vt:lpstr>Gestió d’idees</vt:lpstr>
      <vt:lpstr>3. Gestió d’idees 3.1 Dades i estructura bàsica d’una idea</vt:lpstr>
      <vt:lpstr>3. Gestió d’idees 3.1 Dades i estructura bàsica d’una idea</vt:lpstr>
      <vt:lpstr>3. Gestió d’idees 3.1 Dades i estructura bàsica d’una idea</vt:lpstr>
      <vt:lpstr>3. Gestió d’idees 3.1 Dades i estructura bàsica d’una idea</vt:lpstr>
      <vt:lpstr>3. Gestió d’idees 3.1 Dades i estructura bàsica d’una idea</vt:lpstr>
      <vt:lpstr>3. Gestió d’idees 3.1 Dades i estructura bàsica d’una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3. Gestió d’idees 3.2 Procés que segueix una idea</vt:lpstr>
      <vt:lpstr>Gestió de projectes</vt:lpstr>
      <vt:lpstr>4. Gestió de projectes 4.1 Dades i estructura bàsica d’un projecte</vt:lpstr>
      <vt:lpstr>4. Gestió de projectes 4.1 Dades i estructura bàsica d’un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4.2 Procés que segueix un projecte</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4. Gestió de projectes 4.3 Informes i explotació de dades</vt:lpstr>
      <vt:lpstr>Gestió de portfolis</vt:lpstr>
      <vt:lpstr>5. Gestió de portfolis 5.1 Llista i representació del PAA</vt:lpstr>
      <vt:lpstr>5. Gestió de portfolis 5.1 Llista i representació del PAA</vt:lpstr>
      <vt:lpstr>5. Gestió de portfolis 5.1 Llista i representació del PAA</vt:lpstr>
      <vt:lpstr>5. Gestió de portfolis 5.2 Dades i estructura bàsica d'un portfoli</vt:lpstr>
      <vt:lpstr>5. Gestió de portfolis 5.2 Dades i estructura bàsica d'un portfoli</vt:lpstr>
      <vt:lpstr>5. Gestió de portfolis 5.2 Dades i estructura bàsica d'un portfoli</vt:lpstr>
      <vt:lpstr>5. Gestió de portfolis 5.3 Creació d’un portfoli</vt:lpstr>
      <vt:lpstr>5. Gestió de portfolis 5.3 Creació d’un portfoli</vt:lpstr>
      <vt:lpstr>5. Gestió de portfolis 5.3 Creació d’un portfoli</vt:lpstr>
      <vt:lpstr>5. Gestió de portfolis 5.3 Creació d’un portfoli</vt:lpstr>
      <vt:lpstr>5. Gestió de portfolis 5.3 Creació d’un portfoli</vt:lpstr>
      <vt:lpstr>5. Gestió de portfolis 5.3 Creació d’un portfoli</vt:lpstr>
      <vt:lpstr>5. Gestió de portfolis 5.3 Creació d’un portfoli</vt:lpstr>
      <vt:lpstr>5. Gestió de portfolis 5.4 Assignació d’idees a portfolis de PAA</vt:lpstr>
      <vt:lpstr>5. Gestió de portfolis 5.4 Assignació d’idees a portfolis de PAA</vt:lpstr>
      <vt:lpstr>5. Gestió de portfolis 5.4 Assignació d’idees a portfolis de PAA</vt:lpstr>
      <vt:lpstr>5. Gestió de portfolis 5.5 Anàlisi de Portfoli</vt:lpstr>
      <vt:lpstr>5. Gestió de portfolis 5.5 Anàlisi de Portfoli</vt:lpstr>
      <vt:lpstr>5. Gestió de portfolis 5.5 Anàlisi de Portfoli</vt:lpstr>
      <vt:lpstr>5. Gestió de portfolis 5.5 Anàlisi de Portfoli</vt:lpstr>
      <vt:lpstr>5. Gestió de portfolis 5.5 Anàlisi de Portfoli</vt:lpstr>
      <vt:lpstr>5. Gestió de portfolis 5.5 Anàlisi de Portfoli</vt:lpstr>
      <vt:lpstr>5. Gestió de portfolis 5.5 Anàlisi de Portfoli</vt:lpstr>
      <vt:lpstr>5. Gestió de portfolis 5.5 Anàlisi de Portfoli</vt:lpstr>
      <vt:lpstr>Casos especials</vt:lpstr>
      <vt:lpstr>6. Casos especials 6.1 Agregació d’idees</vt:lpstr>
      <vt:lpstr>6. Casos especials 6.1 Agregació d’idees</vt:lpstr>
      <vt:lpstr>6. Casos epecials 6.1 Agregació d’idees</vt:lpstr>
      <vt:lpstr>6. Casos epecials 6.1 Agregació d’idees</vt:lpstr>
      <vt:lpstr>6. Casos epecials 6.1 Agregació d’idees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6.2 Idees multiproveïdor i programes</vt:lpstr>
      <vt:lpstr>6. Casos especials 6.3 Idees annexes – canvi amb impacte econòmic</vt:lpstr>
      <vt:lpstr>6. Casos especials 6.3 Idees annexes – canvi amb impacte econòmic</vt:lpstr>
      <vt:lpstr>6. Casos especials 6.3 Idees annexes – canvi amb impacte econòmic</vt:lpstr>
      <vt:lpstr>6. Casos especials 6.4 Aplicació no assignada</vt:lpstr>
      <vt:lpstr>6. Casos especials 6.4 Aplicació no assignada</vt:lpstr>
      <vt:lpstr>Explotació de dades transversal</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7.1 Consulta i explotació de dades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7. Explotació de dades transversal 7.2 Generació d’informes</vt:lpstr>
      <vt:lpstr>Annex</vt:lpstr>
      <vt:lpstr>Annex I. Mètode del valor guanyat (EVM)  Earned Value Analysis</vt:lpstr>
      <vt:lpstr>Annex I. Mètode del valor guanyat (EVM)  Valors de mesura de progrés</vt:lpstr>
      <vt:lpstr>Annex I. Mètode del valor guanyat (EVM)  Estimated cost at completion</vt:lpstr>
      <vt:lpstr>Annex I. Mètode del valor guanyat (EVM)  Exemple de CV y SV</vt:lpstr>
      <vt:lpstr>Annex I. Mètode del valor guanyat (EVM)  Exemple de Reporting Earned Value</vt:lpstr>
      <vt:lpstr>Annex II. Relació de camps de Clarity Camps d’una idea (1/3)</vt:lpstr>
      <vt:lpstr>Annex II. Relació de camps de Clarity Camps d’una idea (2/3)</vt:lpstr>
      <vt:lpstr>Annex II. Relació de camps de Clarity Camps d’una idea (3/3)</vt:lpstr>
      <vt:lpstr>Annex II. Relació de camps de Clarity Camps d’un projecte (1/2)</vt:lpstr>
      <vt:lpstr>Annex II. Relació de camps de Clarity Camps d’un projecte (2/2)</vt:lpstr>
      <vt:lpstr>Annex II. Relació de camps de Clarity Camps d’un portfoli</vt:lpstr>
      <vt:lpstr>www.gencat.cat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Títol</dc:title>
  <dc:creator>Oscar Santos Martinez</dc:creator>
  <cp:lastModifiedBy>David Milà Raurell</cp:lastModifiedBy>
  <cp:revision>872</cp:revision>
  <cp:lastPrinted>2014-07-10T09:10:24Z</cp:lastPrinted>
  <dcterms:created xsi:type="dcterms:W3CDTF">2012-08-30T07:48:07Z</dcterms:created>
  <dcterms:modified xsi:type="dcterms:W3CDTF">2014-07-17T09:44:36Z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0x010100881D76E832727C4896DCD041F45075EB</vt:lpwstr>
  </property>
</Properties>
</file>