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4.xml" ContentType="application/vnd.openxmlformats-officedocument.presentationml.notesSlide+xml"/>
  <Override PartName="/ppt/charts/chart9.xml" ContentType="application/vnd.openxmlformats-officedocument.drawingml.chart+xml"/>
  <Override PartName="/ppt/charts/style1.xml" ContentType="application/vnd.ms-office.chartstyle+xml"/>
  <Override PartName="/ppt/charts/colors1.xml" ContentType="application/vnd.ms-office.chartcolorstyle+xml"/>
  <Override PartName="/ppt/charts/chart10.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11.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charts/chart12.xml" ContentType="application/vnd.openxmlformats-officedocument.drawingml.chart+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16"/>
  </p:notesMasterIdLst>
  <p:sldIdLst>
    <p:sldId id="281" r:id="rId6"/>
    <p:sldId id="282" r:id="rId7"/>
    <p:sldId id="283" r:id="rId8"/>
    <p:sldId id="284" r:id="rId9"/>
    <p:sldId id="286" r:id="rId10"/>
    <p:sldId id="292" r:id="rId11"/>
    <p:sldId id="285" r:id="rId12"/>
    <p:sldId id="290" r:id="rId13"/>
    <p:sldId id="291" r:id="rId14"/>
    <p:sldId id="289" r:id="rId15"/>
  </p:sldIdLst>
  <p:sldSz cx="12192000" cy="6858000"/>
  <p:notesSz cx="6797675" cy="9872663"/>
  <p:defaultTextStyle>
    <a:defPPr>
      <a:defRPr lang="ca-E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 Jornet Mallafre" initials="AJ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FFFFFF"/>
    <a:srgbClr val="800000"/>
    <a:srgbClr val="C7293F"/>
    <a:srgbClr val="DBEEF4"/>
    <a:srgbClr val="752911"/>
    <a:srgbClr val="00CCFF"/>
    <a:srgbClr val="A03C76"/>
    <a:srgbClr val="D49A50"/>
    <a:srgbClr val="A9CE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Estil mitjà 2 - èmfasi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 mitjà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6" autoAdjust="0"/>
    <p:restoredTop sz="94717" autoAdjust="0"/>
  </p:normalViewPr>
  <p:slideViewPr>
    <p:cSldViewPr>
      <p:cViewPr varScale="1">
        <p:scale>
          <a:sx n="115" d="100"/>
          <a:sy n="115" d="100"/>
        </p:scale>
        <p:origin x="948" y="10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jornetm\Desktop\CTTI\Iniciatives\KPI%20QA\Grafiques%20InformeQA%20servei-operacio%20v1%200.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C:\Users\ajornetm\Desktop\CTTI\Iniciatives\KPI%20QA\Grafiques%20InformeQA%20servei-operacio%20v1%200.xlsx" TargetMode="External"/><Relationship Id="rId2" Type="http://schemas.microsoft.com/office/2011/relationships/chartColorStyle" Target="colors2.xml"/><Relationship Id="rId1" Type="http://schemas.microsoft.com/office/2011/relationships/chartStyle" Target="style2.xm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Hoja_de_c_lculo_de_Microsoft_Excel7.xlsx"/></Relationships>
</file>

<file path=ppt/charts/_rels/chart12.xml.rels><?xml version="1.0" encoding="UTF-8" standalone="yes"?>
<Relationships xmlns="http://schemas.openxmlformats.org/package/2006/relationships"><Relationship Id="rId1" Type="http://schemas.openxmlformats.org/officeDocument/2006/relationships/package" Target="../embeddings/Hoja_de_c_lculo_de_Microsoft_Excel8.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Excel.xlsx"/></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_rels/chart4.xml.rels><?xml version="1.0" encoding="UTF-8" standalone="yes"?>
<Relationships xmlns="http://schemas.openxmlformats.org/package/2006/relationships"><Relationship Id="rId1" Type="http://schemas.openxmlformats.org/officeDocument/2006/relationships/package" Target="../embeddings/Hoja_de_c_lculo_de_Microsoft_Excel2.xlsx"/></Relationships>
</file>

<file path=ppt/charts/_rels/chart5.xml.rels><?xml version="1.0" encoding="UTF-8" standalone="yes"?>
<Relationships xmlns="http://schemas.openxmlformats.org/package/2006/relationships"><Relationship Id="rId1" Type="http://schemas.openxmlformats.org/officeDocument/2006/relationships/package" Target="../embeddings/Hoja_de_c_lculo_de_Microsoft_Excel3.xlsx"/></Relationships>
</file>

<file path=ppt/charts/_rels/chart6.xml.rels><?xml version="1.0" encoding="UTF-8" standalone="yes"?>
<Relationships xmlns="http://schemas.openxmlformats.org/package/2006/relationships"><Relationship Id="rId1" Type="http://schemas.openxmlformats.org/officeDocument/2006/relationships/package" Target="../embeddings/Hoja_de_c_lculo_de_Microsoft_Excel4.xlsx"/></Relationships>
</file>

<file path=ppt/charts/_rels/chart7.xml.rels><?xml version="1.0" encoding="UTF-8" standalone="yes"?>
<Relationships xmlns="http://schemas.openxmlformats.org/package/2006/relationships"><Relationship Id="rId1" Type="http://schemas.openxmlformats.org/officeDocument/2006/relationships/package" Target="../embeddings/Hoja_de_c_lculo_de_Microsoft_Excel5.xlsx"/></Relationships>
</file>

<file path=ppt/charts/_rels/chart8.xml.rels><?xml version="1.0" encoding="UTF-8" standalone="yes"?>
<Relationships xmlns="http://schemas.openxmlformats.org/package/2006/relationships"><Relationship Id="rId1" Type="http://schemas.openxmlformats.org/officeDocument/2006/relationships/package" Target="../embeddings/Hoja_de_c_lculo_de_Microsoft_Excel6.xlsx"/></Relationships>
</file>

<file path=ppt/charts/_rels/chart9.xml.rels><?xml version="1.0" encoding="UTF-8" standalone="yes"?>
<Relationships xmlns="http://schemas.openxmlformats.org/package/2006/relationships"><Relationship Id="rId3" Type="http://schemas.openxmlformats.org/officeDocument/2006/relationships/oleObject" Target="file:///C:\Users\ajornetm\Desktop\CTTI\Iniciatives\KPI%20QA\Grafiques%20InformeQA%20servei-operacio%20v1%204.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2.9209621993127148E-2"/>
          <c:w val="1"/>
          <c:h val="0.97552447552447585"/>
        </c:manualLayout>
      </c:layout>
      <c:doughnutChart>
        <c:varyColors val="1"/>
        <c:ser>
          <c:idx val="0"/>
          <c:order val="0"/>
          <c:tx>
            <c:v>Escala</c:v>
          </c:tx>
          <c:dPt>
            <c:idx val="0"/>
            <c:bubble3D val="0"/>
            <c:spPr>
              <a:solidFill>
                <a:srgbClr val="C00000"/>
              </a:solidFill>
              <a:ln>
                <a:solidFill>
                  <a:schemeClr val="bg1"/>
                </a:solidFill>
              </a:ln>
            </c:spPr>
            <c:extLst>
              <c:ext xmlns:c16="http://schemas.microsoft.com/office/drawing/2014/chart" uri="{C3380CC4-5D6E-409C-BE32-E72D297353CC}">
                <c16:uniqueId val="{00000001-7DCC-4343-A1C7-E1102C5D665A}"/>
              </c:ext>
            </c:extLst>
          </c:dPt>
          <c:dPt>
            <c:idx val="1"/>
            <c:bubble3D val="0"/>
            <c:spPr>
              <a:solidFill>
                <a:srgbClr val="C00000"/>
              </a:solidFill>
              <a:ln>
                <a:solidFill>
                  <a:schemeClr val="bg1"/>
                </a:solidFill>
              </a:ln>
            </c:spPr>
            <c:extLst>
              <c:ext xmlns:c16="http://schemas.microsoft.com/office/drawing/2014/chart" uri="{C3380CC4-5D6E-409C-BE32-E72D297353CC}">
                <c16:uniqueId val="{00000003-7DCC-4343-A1C7-E1102C5D665A}"/>
              </c:ext>
            </c:extLst>
          </c:dPt>
          <c:dPt>
            <c:idx val="2"/>
            <c:bubble3D val="0"/>
            <c:spPr>
              <a:solidFill>
                <a:srgbClr val="FF0000"/>
              </a:solidFill>
              <a:ln>
                <a:solidFill>
                  <a:schemeClr val="bg1"/>
                </a:solidFill>
              </a:ln>
            </c:spPr>
            <c:extLst>
              <c:ext xmlns:c16="http://schemas.microsoft.com/office/drawing/2014/chart" uri="{C3380CC4-5D6E-409C-BE32-E72D297353CC}">
                <c16:uniqueId val="{00000005-7DCC-4343-A1C7-E1102C5D665A}"/>
              </c:ext>
            </c:extLst>
          </c:dPt>
          <c:dPt>
            <c:idx val="3"/>
            <c:bubble3D val="0"/>
            <c:spPr>
              <a:solidFill>
                <a:srgbClr val="1BB650"/>
              </a:solidFill>
              <a:ln>
                <a:solidFill>
                  <a:schemeClr val="bg1"/>
                </a:solidFill>
              </a:ln>
            </c:spPr>
            <c:extLst>
              <c:ext xmlns:c16="http://schemas.microsoft.com/office/drawing/2014/chart" uri="{C3380CC4-5D6E-409C-BE32-E72D297353CC}">
                <c16:uniqueId val="{00000007-7DCC-4343-A1C7-E1102C5D665A}"/>
              </c:ext>
            </c:extLst>
          </c:dPt>
          <c:dPt>
            <c:idx val="4"/>
            <c:bubble3D val="0"/>
            <c:spPr>
              <a:solidFill>
                <a:srgbClr val="5EC550"/>
              </a:solidFill>
              <a:ln>
                <a:solidFill>
                  <a:schemeClr val="bg1"/>
                </a:solidFill>
              </a:ln>
            </c:spPr>
            <c:extLst>
              <c:ext xmlns:c16="http://schemas.microsoft.com/office/drawing/2014/chart" uri="{C3380CC4-5D6E-409C-BE32-E72D297353CC}">
                <c16:uniqueId val="{00000009-7DCC-4343-A1C7-E1102C5D665A}"/>
              </c:ext>
            </c:extLst>
          </c:dPt>
          <c:dPt>
            <c:idx val="5"/>
            <c:bubble3D val="0"/>
            <c:spPr>
              <a:solidFill>
                <a:srgbClr val="9CCE48"/>
              </a:solidFill>
              <a:ln>
                <a:solidFill>
                  <a:schemeClr val="bg1"/>
                </a:solidFill>
              </a:ln>
            </c:spPr>
            <c:extLst>
              <c:ext xmlns:c16="http://schemas.microsoft.com/office/drawing/2014/chart" uri="{C3380CC4-5D6E-409C-BE32-E72D297353CC}">
                <c16:uniqueId val="{0000000B-7DCC-4343-A1C7-E1102C5D665A}"/>
              </c:ext>
            </c:extLst>
          </c:dPt>
          <c:dPt>
            <c:idx val="6"/>
            <c:bubble3D val="0"/>
            <c:spPr>
              <a:solidFill>
                <a:srgbClr val="CFC723"/>
              </a:solidFill>
              <a:ln>
                <a:solidFill>
                  <a:schemeClr val="bg1"/>
                </a:solidFill>
              </a:ln>
            </c:spPr>
            <c:extLst>
              <c:ext xmlns:c16="http://schemas.microsoft.com/office/drawing/2014/chart" uri="{C3380CC4-5D6E-409C-BE32-E72D297353CC}">
                <c16:uniqueId val="{0000000D-7DCC-4343-A1C7-E1102C5D665A}"/>
              </c:ext>
            </c:extLst>
          </c:dPt>
          <c:dPt>
            <c:idx val="7"/>
            <c:bubble3D val="0"/>
            <c:spPr>
              <a:solidFill>
                <a:srgbClr val="FFBD00"/>
              </a:solidFill>
              <a:ln>
                <a:solidFill>
                  <a:schemeClr val="bg1"/>
                </a:solidFill>
              </a:ln>
            </c:spPr>
            <c:extLst>
              <c:ext xmlns:c16="http://schemas.microsoft.com/office/drawing/2014/chart" uri="{C3380CC4-5D6E-409C-BE32-E72D297353CC}">
                <c16:uniqueId val="{0000000F-7DCC-4343-A1C7-E1102C5D665A}"/>
              </c:ext>
            </c:extLst>
          </c:dPt>
          <c:dPt>
            <c:idx val="8"/>
            <c:bubble3D val="0"/>
            <c:spPr>
              <a:solidFill>
                <a:srgbClr val="FF9300"/>
              </a:solidFill>
              <a:ln>
                <a:solidFill>
                  <a:schemeClr val="bg1"/>
                </a:solidFill>
              </a:ln>
            </c:spPr>
            <c:extLst>
              <c:ext xmlns:c16="http://schemas.microsoft.com/office/drawing/2014/chart" uri="{C3380CC4-5D6E-409C-BE32-E72D297353CC}">
                <c16:uniqueId val="{00000011-7DCC-4343-A1C7-E1102C5D665A}"/>
              </c:ext>
            </c:extLst>
          </c:dPt>
          <c:dPt>
            <c:idx val="9"/>
            <c:bubble3D val="0"/>
            <c:spPr>
              <a:solidFill>
                <a:srgbClr val="FF6900"/>
              </a:solidFill>
              <a:ln>
                <a:solidFill>
                  <a:schemeClr val="bg1"/>
                </a:solidFill>
              </a:ln>
            </c:spPr>
            <c:extLst>
              <c:ext xmlns:c16="http://schemas.microsoft.com/office/drawing/2014/chart" uri="{C3380CC4-5D6E-409C-BE32-E72D297353CC}">
                <c16:uniqueId val="{00000013-7DCC-4343-A1C7-E1102C5D665A}"/>
              </c:ext>
            </c:extLst>
          </c:dPt>
          <c:dPt>
            <c:idx val="10"/>
            <c:bubble3D val="0"/>
            <c:spPr>
              <a:solidFill>
                <a:srgbClr val="E33800"/>
              </a:solidFill>
              <a:ln>
                <a:noFill/>
              </a:ln>
            </c:spPr>
            <c:extLst>
              <c:ext xmlns:c16="http://schemas.microsoft.com/office/drawing/2014/chart" uri="{C3380CC4-5D6E-409C-BE32-E72D297353CC}">
                <c16:uniqueId val="{00000015-7DCC-4343-A1C7-E1102C5D665A}"/>
              </c:ext>
            </c:extLst>
          </c:dPt>
          <c:dPt>
            <c:idx val="11"/>
            <c:bubble3D val="0"/>
            <c:spPr>
              <a:solidFill>
                <a:srgbClr val="C90F00"/>
              </a:solidFill>
              <a:ln>
                <a:solidFill>
                  <a:schemeClr val="bg1"/>
                </a:solidFill>
              </a:ln>
            </c:spPr>
            <c:extLst>
              <c:ext xmlns:c16="http://schemas.microsoft.com/office/drawing/2014/chart" uri="{C3380CC4-5D6E-409C-BE32-E72D297353CC}">
                <c16:uniqueId val="{00000017-7DCC-4343-A1C7-E1102C5D665A}"/>
              </c:ext>
            </c:extLst>
          </c:dPt>
          <c:dPt>
            <c:idx val="12"/>
            <c:bubble3D val="0"/>
            <c:spPr>
              <a:solidFill>
                <a:srgbClr val="009A46"/>
              </a:solidFill>
              <a:ln>
                <a:noFill/>
              </a:ln>
            </c:spPr>
            <c:extLst>
              <c:ext xmlns:c16="http://schemas.microsoft.com/office/drawing/2014/chart" uri="{C3380CC4-5D6E-409C-BE32-E72D297353CC}">
                <c16:uniqueId val="{00000019-7DCC-4343-A1C7-E1102C5D665A}"/>
              </c:ext>
            </c:extLst>
          </c:dPt>
          <c:dPt>
            <c:idx val="13"/>
            <c:bubble3D val="0"/>
            <c:spPr>
              <a:solidFill>
                <a:srgbClr val="009A46"/>
              </a:solidFill>
              <a:ln>
                <a:solidFill>
                  <a:schemeClr val="bg1"/>
                </a:solidFill>
              </a:ln>
            </c:spPr>
            <c:extLst>
              <c:ext xmlns:c16="http://schemas.microsoft.com/office/drawing/2014/chart" uri="{C3380CC4-5D6E-409C-BE32-E72D297353CC}">
                <c16:uniqueId val="{0000001B-7DCC-4343-A1C7-E1102C5D665A}"/>
              </c:ext>
            </c:extLst>
          </c:dPt>
          <c:dPt>
            <c:idx val="14"/>
            <c:bubble3D val="0"/>
            <c:spPr>
              <a:noFill/>
              <a:ln>
                <a:noFill/>
              </a:ln>
            </c:spPr>
            <c:extLst>
              <c:ext xmlns:c16="http://schemas.microsoft.com/office/drawing/2014/chart" uri="{C3380CC4-5D6E-409C-BE32-E72D297353CC}">
                <c16:uniqueId val="{0000001D-7DCC-4343-A1C7-E1102C5D665A}"/>
              </c:ext>
            </c:extLst>
          </c:dPt>
          <c:val>
            <c:numRef>
              <c:f>Seguretat!$D$7:$R$7</c:f>
              <c:numCache>
                <c:formatCode>General</c:formatCode>
                <c:ptCount val="15"/>
                <c:pt idx="0">
                  <c:v>0</c:v>
                </c:pt>
                <c:pt idx="1">
                  <c:v>0</c:v>
                </c:pt>
                <c:pt idx="2">
                  <c:v>0</c:v>
                </c:pt>
                <c:pt idx="3">
                  <c:v>1</c:v>
                </c:pt>
                <c:pt idx="4">
                  <c:v>1</c:v>
                </c:pt>
                <c:pt idx="5">
                  <c:v>1</c:v>
                </c:pt>
                <c:pt idx="6">
                  <c:v>1</c:v>
                </c:pt>
                <c:pt idx="7">
                  <c:v>1</c:v>
                </c:pt>
                <c:pt idx="8">
                  <c:v>1</c:v>
                </c:pt>
                <c:pt idx="9">
                  <c:v>1</c:v>
                </c:pt>
                <c:pt idx="10">
                  <c:v>1</c:v>
                </c:pt>
                <c:pt idx="11">
                  <c:v>0</c:v>
                </c:pt>
                <c:pt idx="12">
                  <c:v>0</c:v>
                </c:pt>
                <c:pt idx="13">
                  <c:v>0</c:v>
                </c:pt>
                <c:pt idx="14">
                  <c:v>10</c:v>
                </c:pt>
              </c:numCache>
            </c:numRef>
          </c:val>
          <c:extLst>
            <c:ext xmlns:c16="http://schemas.microsoft.com/office/drawing/2014/chart" uri="{C3380CC4-5D6E-409C-BE32-E72D297353CC}">
              <c16:uniqueId val="{0000001E-7DCC-4343-A1C7-E1102C5D665A}"/>
            </c:ext>
          </c:extLst>
        </c:ser>
        <c:dLbls>
          <c:showLegendKey val="0"/>
          <c:showVal val="0"/>
          <c:showCatName val="0"/>
          <c:showSerName val="0"/>
          <c:showPercent val="0"/>
          <c:showBubbleSize val="0"/>
          <c:showLeaderLines val="1"/>
        </c:dLbls>
        <c:firstSliceAng val="280"/>
        <c:holeSize val="49"/>
      </c:doughnutChart>
      <c:scatterChart>
        <c:scatterStyle val="lineMarker"/>
        <c:varyColors val="0"/>
        <c:ser>
          <c:idx val="1"/>
          <c:order val="1"/>
          <c:tx>
            <c:v>Aguja</c:v>
          </c:tx>
          <c:marker>
            <c:symbol val="none"/>
          </c:marker>
          <c:dPt>
            <c:idx val="1"/>
            <c:bubble3D val="0"/>
            <c:spPr>
              <a:ln w="22225" cap="rnd">
                <a:solidFill>
                  <a:schemeClr val="tx2"/>
                </a:solidFill>
                <a:headEnd type="oval" w="med" len="med"/>
                <a:tailEnd type="oval" w="med" len="med"/>
              </a:ln>
              <a:effectLst>
                <a:outerShdw blurRad="50800" dist="50800" dir="2700000" algn="tl" rotWithShape="0">
                  <a:prstClr val="black">
                    <a:alpha val="40000"/>
                  </a:prstClr>
                </a:outerShdw>
              </a:effectLst>
            </c:spPr>
            <c:extLst>
              <c:ext xmlns:c16="http://schemas.microsoft.com/office/drawing/2014/chart" uri="{C3380CC4-5D6E-409C-BE32-E72D297353CC}">
                <c16:uniqueId val="{00000020-7DCC-4343-A1C7-E1102C5D665A}"/>
              </c:ext>
            </c:extLst>
          </c:dPt>
          <c:xVal>
            <c:numRef>
              <c:f>Seguretat!$B$6:$B$7</c:f>
              <c:numCache>
                <c:formatCode>0.0</c:formatCode>
                <c:ptCount val="2"/>
                <c:pt idx="0">
                  <c:v>0</c:v>
                </c:pt>
                <c:pt idx="1">
                  <c:v>-0.24721359549995797</c:v>
                </c:pt>
              </c:numCache>
            </c:numRef>
          </c:xVal>
          <c:yVal>
            <c:numRef>
              <c:f>Seguretat!$C$6:$C$7</c:f>
              <c:numCache>
                <c:formatCode>0.0</c:formatCode>
                <c:ptCount val="2"/>
                <c:pt idx="0">
                  <c:v>0</c:v>
                </c:pt>
                <c:pt idx="1">
                  <c:v>0.76084521303612285</c:v>
                </c:pt>
              </c:numCache>
            </c:numRef>
          </c:yVal>
          <c:smooth val="0"/>
          <c:extLst>
            <c:ext xmlns:c16="http://schemas.microsoft.com/office/drawing/2014/chart" uri="{C3380CC4-5D6E-409C-BE32-E72D297353CC}">
              <c16:uniqueId val="{00000021-7DCC-4343-A1C7-E1102C5D665A}"/>
            </c:ext>
          </c:extLst>
        </c:ser>
        <c:dLbls>
          <c:showLegendKey val="0"/>
          <c:showVal val="0"/>
          <c:showCatName val="0"/>
          <c:showSerName val="0"/>
          <c:showPercent val="0"/>
          <c:showBubbleSize val="0"/>
        </c:dLbls>
        <c:axId val="246449064"/>
        <c:axId val="246454552"/>
      </c:scatterChart>
      <c:valAx>
        <c:axId val="246449064"/>
        <c:scaling>
          <c:orientation val="minMax"/>
          <c:max val="1"/>
          <c:min val="-1"/>
        </c:scaling>
        <c:delete val="1"/>
        <c:axPos val="b"/>
        <c:numFmt formatCode="0.0" sourceLinked="1"/>
        <c:majorTickMark val="out"/>
        <c:minorTickMark val="none"/>
        <c:tickLblPos val="nextTo"/>
        <c:crossAx val="246454552"/>
        <c:crossesAt val="0"/>
        <c:crossBetween val="midCat"/>
      </c:valAx>
      <c:valAx>
        <c:axId val="246454552"/>
        <c:scaling>
          <c:orientation val="minMax"/>
          <c:max val="1"/>
          <c:min val="-1"/>
        </c:scaling>
        <c:delete val="0"/>
        <c:axPos val="l"/>
        <c:numFmt formatCode="0.0" sourceLinked="1"/>
        <c:majorTickMark val="none"/>
        <c:minorTickMark val="none"/>
        <c:tickLblPos val="none"/>
        <c:spPr>
          <a:ln>
            <a:noFill/>
          </a:ln>
        </c:spPr>
        <c:crossAx val="246449064"/>
        <c:crossesAt val="0"/>
        <c:crossBetween val="midCat"/>
      </c:valAx>
      <c:spPr>
        <a:noFill/>
        <a:ln w="25400">
          <a:noFill/>
        </a:ln>
      </c:spPr>
    </c:plotArea>
    <c:plotVisOnly val="1"/>
    <c:dispBlanksAs val="gap"/>
    <c:showDLblsOverMax val="0"/>
  </c:chart>
  <c:spPr>
    <a:noFill/>
    <a:ln>
      <a:no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18504050925926"/>
          <c:y val="6.7021684897332567E-2"/>
          <c:w val="0.7847526041666667"/>
          <c:h val="0.72402484834264658"/>
        </c:manualLayout>
      </c:layout>
      <c:lineChart>
        <c:grouping val="standard"/>
        <c:varyColors val="0"/>
        <c:ser>
          <c:idx val="0"/>
          <c:order val="0"/>
          <c:tx>
            <c:strRef>
              <c:f>'INC de programari'!$U$4</c:f>
              <c:strCache>
                <c:ptCount val="1"/>
                <c:pt idx="0">
                  <c:v>nº Tiquets</c:v>
                </c:pt>
              </c:strCache>
            </c:strRef>
          </c:tx>
          <c:spPr>
            <a:ln w="28575" cap="rnd">
              <a:solidFill>
                <a:srgbClr val="C00000"/>
              </a:solidFill>
              <a:round/>
            </a:ln>
            <a:effectLst/>
          </c:spPr>
          <c:marker>
            <c:symbol val="circle"/>
            <c:size val="7"/>
            <c:spPr>
              <a:solidFill>
                <a:srgbClr val="FF0000"/>
              </a:solidFill>
              <a:ln w="28575">
                <a:solidFill>
                  <a:srgbClr val="C00000"/>
                </a:solidFill>
              </a:ln>
              <a:effectLst/>
            </c:spPr>
          </c:marker>
          <c:cat>
            <c:numRef>
              <c:f>'INC de programari'!$V$3:$Y$3</c:f>
              <c:numCache>
                <c:formatCode>m/d/yyyy</c:formatCode>
                <c:ptCount val="4"/>
                <c:pt idx="0">
                  <c:v>43136</c:v>
                </c:pt>
                <c:pt idx="1">
                  <c:v>43150</c:v>
                </c:pt>
                <c:pt idx="2">
                  <c:v>43164</c:v>
                </c:pt>
                <c:pt idx="3">
                  <c:v>43178</c:v>
                </c:pt>
              </c:numCache>
            </c:numRef>
          </c:cat>
          <c:val>
            <c:numRef>
              <c:f>'INC de programari'!$V$4:$Y$4</c:f>
              <c:numCache>
                <c:formatCode>General</c:formatCode>
                <c:ptCount val="4"/>
                <c:pt idx="0">
                  <c:v>143</c:v>
                </c:pt>
                <c:pt idx="1">
                  <c:v>70</c:v>
                </c:pt>
                <c:pt idx="2">
                  <c:v>44</c:v>
                </c:pt>
                <c:pt idx="3">
                  <c:v>92</c:v>
                </c:pt>
              </c:numCache>
            </c:numRef>
          </c:val>
          <c:smooth val="0"/>
          <c:extLst>
            <c:ext xmlns:c16="http://schemas.microsoft.com/office/drawing/2014/chart" uri="{C3380CC4-5D6E-409C-BE32-E72D297353CC}">
              <c16:uniqueId val="{00000000-F168-4FA4-BF1B-2879ED210B19}"/>
            </c:ext>
          </c:extLst>
        </c:ser>
        <c:dLbls>
          <c:showLegendKey val="0"/>
          <c:showVal val="0"/>
          <c:showCatName val="0"/>
          <c:showSerName val="0"/>
          <c:showPercent val="0"/>
          <c:showBubbleSize val="0"/>
        </c:dLbls>
        <c:marker val="1"/>
        <c:smooth val="0"/>
        <c:axId val="247910200"/>
        <c:axId val="247905496"/>
      </c:lineChart>
      <c:dateAx>
        <c:axId val="247910200"/>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1920000" spcFirstLastPara="1" vertOverflow="ellipsis"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s-ES"/>
          </a:p>
        </c:txPr>
        <c:crossAx val="247905496"/>
        <c:crosses val="autoZero"/>
        <c:auto val="1"/>
        <c:lblOffset val="100"/>
        <c:baseTimeUnit val="days"/>
        <c:majorUnit val="14"/>
        <c:majorTimeUnit val="days"/>
      </c:dateAx>
      <c:valAx>
        <c:axId val="2479054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ca-ES"/>
                  <a:t>Nº</a:t>
                </a:r>
                <a:r>
                  <a:rPr lang="ca-ES" baseline="0"/>
                  <a:t> Incidències</a:t>
                </a:r>
                <a:endParaRPr lang="ca-ES"/>
              </a:p>
            </c:rich>
          </c:tx>
          <c:layout>
            <c:manualLayout>
              <c:xMode val="edge"/>
              <c:yMode val="edge"/>
              <c:x val="4.5934606481481477E-3"/>
              <c:y val="0.26745490308961811"/>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247910200"/>
        <c:crosses val="autoZero"/>
        <c:crossBetween val="between"/>
      </c:valAx>
      <c:spPr>
        <a:noFill/>
        <a:ln>
          <a:noFill/>
        </a:ln>
        <a:effectLst/>
      </c:spPr>
    </c:plotArea>
    <c:plotVisOnly val="1"/>
    <c:dispBlanksAs val="gap"/>
    <c:showDLblsOverMax val="0"/>
  </c:chart>
  <c:spPr>
    <a:noFill/>
    <a:ln>
      <a:solidFill>
        <a:schemeClr val="tx1">
          <a:lumMod val="50000"/>
          <a:lumOff val="50000"/>
        </a:schemeClr>
      </a:solidFill>
    </a:ln>
    <a:effectLst/>
  </c:spPr>
  <c:txPr>
    <a:bodyPr/>
    <a:lstStyle/>
    <a:p>
      <a:pPr>
        <a:defRPr/>
      </a:pPr>
      <a:endParaRPr lang="es-E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7893955494625716E-2"/>
          <c:y val="2.8147809649077208E-2"/>
          <c:w val="0.89570843624309548"/>
          <c:h val="0.79273439952481173"/>
        </c:manualLayout>
      </c:layout>
      <c:barChart>
        <c:barDir val="col"/>
        <c:grouping val="clustered"/>
        <c:varyColors val="0"/>
        <c:ser>
          <c:idx val="2"/>
          <c:order val="2"/>
          <c:tx>
            <c:strRef>
              <c:f>'Evolució estat defectes'!$F$1</c:f>
              <c:strCache>
                <c:ptCount val="1"/>
                <c:pt idx="0">
                  <c:v>Rejected</c:v>
                </c:pt>
              </c:strCache>
            </c:strRef>
          </c:tx>
          <c:spPr>
            <a:solidFill>
              <a:schemeClr val="accent4">
                <a:lumMod val="75000"/>
              </a:schemeClr>
            </a:solidFill>
            <a:ln>
              <a:noFill/>
            </a:ln>
            <a:effectLst/>
          </c:spPr>
          <c:invertIfNegative val="0"/>
          <c:val>
            <c:numRef>
              <c:f>'Evolució estat defectes'!$F$2:$F$60</c:f>
              <c:numCache>
                <c:formatCode>General</c:formatCode>
                <c:ptCount val="59"/>
                <c:pt idx="0">
                  <c:v>0</c:v>
                </c:pt>
                <c:pt idx="1">
                  <c:v>0</c:v>
                </c:pt>
                <c:pt idx="2">
                  <c:v>0</c:v>
                </c:pt>
                <c:pt idx="3">
                  <c:v>0</c:v>
                </c:pt>
                <c:pt idx="4">
                  <c:v>1</c:v>
                </c:pt>
                <c:pt idx="5">
                  <c:v>1</c:v>
                </c:pt>
                <c:pt idx="6">
                  <c:v>1</c:v>
                </c:pt>
                <c:pt idx="7">
                  <c:v>1</c:v>
                </c:pt>
                <c:pt idx="8">
                  <c:v>1</c:v>
                </c:pt>
                <c:pt idx="9">
                  <c:v>2</c:v>
                </c:pt>
                <c:pt idx="10">
                  <c:v>6</c:v>
                </c:pt>
                <c:pt idx="11">
                  <c:v>6</c:v>
                </c:pt>
                <c:pt idx="12">
                  <c:v>6</c:v>
                </c:pt>
                <c:pt idx="13">
                  <c:v>6</c:v>
                </c:pt>
                <c:pt idx="14">
                  <c:v>6</c:v>
                </c:pt>
                <c:pt idx="15">
                  <c:v>6</c:v>
                </c:pt>
                <c:pt idx="16">
                  <c:v>6</c:v>
                </c:pt>
                <c:pt idx="17">
                  <c:v>6</c:v>
                </c:pt>
                <c:pt idx="18">
                  <c:v>6</c:v>
                </c:pt>
                <c:pt idx="19">
                  <c:v>6</c:v>
                </c:pt>
                <c:pt idx="20">
                  <c:v>6</c:v>
                </c:pt>
                <c:pt idx="21">
                  <c:v>6</c:v>
                </c:pt>
                <c:pt idx="22">
                  <c:v>6</c:v>
                </c:pt>
                <c:pt idx="23">
                  <c:v>7</c:v>
                </c:pt>
                <c:pt idx="24">
                  <c:v>8</c:v>
                </c:pt>
                <c:pt idx="25">
                  <c:v>8</c:v>
                </c:pt>
                <c:pt idx="26">
                  <c:v>8</c:v>
                </c:pt>
                <c:pt idx="27">
                  <c:v>8</c:v>
                </c:pt>
                <c:pt idx="28">
                  <c:v>8</c:v>
                </c:pt>
                <c:pt idx="29">
                  <c:v>8</c:v>
                </c:pt>
                <c:pt idx="30">
                  <c:v>8</c:v>
                </c:pt>
                <c:pt idx="31">
                  <c:v>8</c:v>
                </c:pt>
                <c:pt idx="32">
                  <c:v>8</c:v>
                </c:pt>
                <c:pt idx="33">
                  <c:v>8</c:v>
                </c:pt>
                <c:pt idx="34">
                  <c:v>8</c:v>
                </c:pt>
                <c:pt idx="35">
                  <c:v>8</c:v>
                </c:pt>
                <c:pt idx="36">
                  <c:v>8</c:v>
                </c:pt>
                <c:pt idx="37">
                  <c:v>8</c:v>
                </c:pt>
                <c:pt idx="38">
                  <c:v>8</c:v>
                </c:pt>
                <c:pt idx="39">
                  <c:v>8</c:v>
                </c:pt>
                <c:pt idx="40">
                  <c:v>8</c:v>
                </c:pt>
                <c:pt idx="41">
                  <c:v>8</c:v>
                </c:pt>
                <c:pt idx="42">
                  <c:v>8</c:v>
                </c:pt>
                <c:pt idx="43">
                  <c:v>8</c:v>
                </c:pt>
                <c:pt idx="44">
                  <c:v>8</c:v>
                </c:pt>
                <c:pt idx="45">
                  <c:v>8</c:v>
                </c:pt>
                <c:pt idx="46">
                  <c:v>8</c:v>
                </c:pt>
                <c:pt idx="47">
                  <c:v>8</c:v>
                </c:pt>
                <c:pt idx="48">
                  <c:v>8</c:v>
                </c:pt>
                <c:pt idx="49">
                  <c:v>8</c:v>
                </c:pt>
                <c:pt idx="50">
                  <c:v>8</c:v>
                </c:pt>
                <c:pt idx="51">
                  <c:v>8</c:v>
                </c:pt>
                <c:pt idx="52">
                  <c:v>8</c:v>
                </c:pt>
                <c:pt idx="53">
                  <c:v>8</c:v>
                </c:pt>
                <c:pt idx="54">
                  <c:v>8</c:v>
                </c:pt>
                <c:pt idx="55">
                  <c:v>8</c:v>
                </c:pt>
                <c:pt idx="56">
                  <c:v>8</c:v>
                </c:pt>
                <c:pt idx="57">
                  <c:v>8</c:v>
                </c:pt>
                <c:pt idx="58">
                  <c:v>8</c:v>
                </c:pt>
              </c:numCache>
            </c:numRef>
          </c:val>
          <c:extLst>
            <c:ext xmlns:c16="http://schemas.microsoft.com/office/drawing/2014/chart" uri="{C3380CC4-5D6E-409C-BE32-E72D297353CC}">
              <c16:uniqueId val="{00000000-19ED-498C-9796-7ECA88294358}"/>
            </c:ext>
          </c:extLst>
        </c:ser>
        <c:dLbls>
          <c:showLegendKey val="0"/>
          <c:showVal val="0"/>
          <c:showCatName val="0"/>
          <c:showSerName val="0"/>
          <c:showPercent val="0"/>
          <c:showBubbleSize val="0"/>
        </c:dLbls>
        <c:gapWidth val="150"/>
        <c:axId val="345957712"/>
        <c:axId val="345958104"/>
      </c:barChart>
      <c:lineChart>
        <c:grouping val="standard"/>
        <c:varyColors val="0"/>
        <c:ser>
          <c:idx val="0"/>
          <c:order val="0"/>
          <c:tx>
            <c:strRef>
              <c:f>'Evolució estat defectes'!$I$1</c:f>
              <c:strCache>
                <c:ptCount val="1"/>
                <c:pt idx="0">
                  <c:v>Total</c:v>
                </c:pt>
              </c:strCache>
            </c:strRef>
          </c:tx>
          <c:spPr>
            <a:ln w="28575" cap="rnd">
              <a:solidFill>
                <a:srgbClr val="A40000"/>
              </a:solidFill>
              <a:round/>
            </a:ln>
            <a:effectLst>
              <a:outerShdw blurRad="50800" dist="38100" dir="8100000" algn="tr" rotWithShape="0">
                <a:prstClr val="black">
                  <a:alpha val="40000"/>
                </a:prstClr>
              </a:outerShdw>
            </a:effectLst>
          </c:spPr>
          <c:marker>
            <c:symbol val="none"/>
          </c:marker>
          <c:cat>
            <c:numRef>
              <c:f>'Evolució estat defectes'!$A$2:$A$60</c:f>
              <c:numCache>
                <c:formatCode>m/d/yyyy</c:formatCode>
                <c:ptCount val="59"/>
                <c:pt idx="0">
                  <c:v>43142</c:v>
                </c:pt>
                <c:pt idx="1">
                  <c:v>43143</c:v>
                </c:pt>
                <c:pt idx="2">
                  <c:v>43144</c:v>
                </c:pt>
                <c:pt idx="3">
                  <c:v>43145</c:v>
                </c:pt>
                <c:pt idx="4">
                  <c:v>43146</c:v>
                </c:pt>
                <c:pt idx="5">
                  <c:v>43147</c:v>
                </c:pt>
                <c:pt idx="6">
                  <c:v>43148</c:v>
                </c:pt>
                <c:pt idx="7">
                  <c:v>43149</c:v>
                </c:pt>
                <c:pt idx="8">
                  <c:v>43150</c:v>
                </c:pt>
                <c:pt idx="9">
                  <c:v>43151</c:v>
                </c:pt>
                <c:pt idx="10">
                  <c:v>43152</c:v>
                </c:pt>
                <c:pt idx="11">
                  <c:v>43153</c:v>
                </c:pt>
                <c:pt idx="12">
                  <c:v>43154</c:v>
                </c:pt>
                <c:pt idx="13">
                  <c:v>43155</c:v>
                </c:pt>
                <c:pt idx="14">
                  <c:v>43156</c:v>
                </c:pt>
                <c:pt idx="15">
                  <c:v>43157</c:v>
                </c:pt>
                <c:pt idx="16">
                  <c:v>43158</c:v>
                </c:pt>
                <c:pt idx="17">
                  <c:v>43159</c:v>
                </c:pt>
                <c:pt idx="18">
                  <c:v>43160</c:v>
                </c:pt>
                <c:pt idx="19">
                  <c:v>43161</c:v>
                </c:pt>
                <c:pt idx="20">
                  <c:v>43162</c:v>
                </c:pt>
                <c:pt idx="21">
                  <c:v>43163</c:v>
                </c:pt>
                <c:pt idx="22">
                  <c:v>43164</c:v>
                </c:pt>
                <c:pt idx="23">
                  <c:v>43165</c:v>
                </c:pt>
                <c:pt idx="24">
                  <c:v>43166</c:v>
                </c:pt>
                <c:pt idx="25">
                  <c:v>43167</c:v>
                </c:pt>
                <c:pt idx="26">
                  <c:v>43168</c:v>
                </c:pt>
                <c:pt idx="27">
                  <c:v>43169</c:v>
                </c:pt>
                <c:pt idx="28">
                  <c:v>43170</c:v>
                </c:pt>
                <c:pt idx="29">
                  <c:v>43171</c:v>
                </c:pt>
                <c:pt idx="30">
                  <c:v>43172</c:v>
                </c:pt>
                <c:pt idx="31">
                  <c:v>43173</c:v>
                </c:pt>
                <c:pt idx="32">
                  <c:v>43174</c:v>
                </c:pt>
                <c:pt idx="33">
                  <c:v>43175</c:v>
                </c:pt>
                <c:pt idx="34">
                  <c:v>43176</c:v>
                </c:pt>
                <c:pt idx="35">
                  <c:v>43177</c:v>
                </c:pt>
                <c:pt idx="36">
                  <c:v>43178</c:v>
                </c:pt>
                <c:pt idx="37">
                  <c:v>43179</c:v>
                </c:pt>
                <c:pt idx="38">
                  <c:v>43180</c:v>
                </c:pt>
                <c:pt idx="39">
                  <c:v>43181</c:v>
                </c:pt>
                <c:pt idx="40">
                  <c:v>43182</c:v>
                </c:pt>
                <c:pt idx="41">
                  <c:v>43183</c:v>
                </c:pt>
                <c:pt idx="42">
                  <c:v>43184</c:v>
                </c:pt>
                <c:pt idx="43">
                  <c:v>43185</c:v>
                </c:pt>
                <c:pt idx="44">
                  <c:v>43186</c:v>
                </c:pt>
                <c:pt idx="45">
                  <c:v>43187</c:v>
                </c:pt>
                <c:pt idx="46">
                  <c:v>43188</c:v>
                </c:pt>
                <c:pt idx="47">
                  <c:v>43189</c:v>
                </c:pt>
                <c:pt idx="48">
                  <c:v>43190</c:v>
                </c:pt>
                <c:pt idx="49">
                  <c:v>43191</c:v>
                </c:pt>
                <c:pt idx="50">
                  <c:v>43192</c:v>
                </c:pt>
                <c:pt idx="51">
                  <c:v>43193</c:v>
                </c:pt>
                <c:pt idx="52">
                  <c:v>43194</c:v>
                </c:pt>
                <c:pt idx="53">
                  <c:v>43195</c:v>
                </c:pt>
                <c:pt idx="54">
                  <c:v>43196</c:v>
                </c:pt>
                <c:pt idx="55">
                  <c:v>43197</c:v>
                </c:pt>
                <c:pt idx="56">
                  <c:v>43198</c:v>
                </c:pt>
                <c:pt idx="57">
                  <c:v>43199</c:v>
                </c:pt>
                <c:pt idx="58">
                  <c:v>43200</c:v>
                </c:pt>
              </c:numCache>
            </c:numRef>
          </c:cat>
          <c:val>
            <c:numRef>
              <c:f>'Evolució estat defectes'!$I$2:$I$60</c:f>
              <c:numCache>
                <c:formatCode>General</c:formatCode>
                <c:ptCount val="59"/>
                <c:pt idx="0">
                  <c:v>0</c:v>
                </c:pt>
                <c:pt idx="1">
                  <c:v>7</c:v>
                </c:pt>
                <c:pt idx="2">
                  <c:v>13</c:v>
                </c:pt>
                <c:pt idx="3">
                  <c:v>20</c:v>
                </c:pt>
                <c:pt idx="4">
                  <c:v>27</c:v>
                </c:pt>
                <c:pt idx="5">
                  <c:v>27</c:v>
                </c:pt>
                <c:pt idx="6">
                  <c:v>27</c:v>
                </c:pt>
                <c:pt idx="7">
                  <c:v>27</c:v>
                </c:pt>
                <c:pt idx="8">
                  <c:v>27</c:v>
                </c:pt>
                <c:pt idx="9">
                  <c:v>27</c:v>
                </c:pt>
                <c:pt idx="10">
                  <c:v>27</c:v>
                </c:pt>
                <c:pt idx="11">
                  <c:v>27</c:v>
                </c:pt>
                <c:pt idx="12">
                  <c:v>27</c:v>
                </c:pt>
                <c:pt idx="13">
                  <c:v>27</c:v>
                </c:pt>
                <c:pt idx="14">
                  <c:v>27</c:v>
                </c:pt>
                <c:pt idx="15">
                  <c:v>27</c:v>
                </c:pt>
                <c:pt idx="16">
                  <c:v>27</c:v>
                </c:pt>
                <c:pt idx="17">
                  <c:v>27</c:v>
                </c:pt>
                <c:pt idx="18">
                  <c:v>27</c:v>
                </c:pt>
                <c:pt idx="19">
                  <c:v>27</c:v>
                </c:pt>
                <c:pt idx="20">
                  <c:v>27</c:v>
                </c:pt>
                <c:pt idx="21">
                  <c:v>27</c:v>
                </c:pt>
                <c:pt idx="22">
                  <c:v>27</c:v>
                </c:pt>
                <c:pt idx="23">
                  <c:v>27</c:v>
                </c:pt>
                <c:pt idx="24">
                  <c:v>27</c:v>
                </c:pt>
                <c:pt idx="25">
                  <c:v>27</c:v>
                </c:pt>
                <c:pt idx="26">
                  <c:v>27</c:v>
                </c:pt>
                <c:pt idx="27">
                  <c:v>27</c:v>
                </c:pt>
                <c:pt idx="28">
                  <c:v>27</c:v>
                </c:pt>
                <c:pt idx="29">
                  <c:v>27</c:v>
                </c:pt>
                <c:pt idx="30">
                  <c:v>28</c:v>
                </c:pt>
                <c:pt idx="31">
                  <c:v>31</c:v>
                </c:pt>
                <c:pt idx="32">
                  <c:v>31</c:v>
                </c:pt>
                <c:pt idx="33">
                  <c:v>31</c:v>
                </c:pt>
                <c:pt idx="34">
                  <c:v>31</c:v>
                </c:pt>
                <c:pt idx="35">
                  <c:v>31</c:v>
                </c:pt>
                <c:pt idx="36">
                  <c:v>31</c:v>
                </c:pt>
                <c:pt idx="37">
                  <c:v>34</c:v>
                </c:pt>
                <c:pt idx="38">
                  <c:v>36</c:v>
                </c:pt>
                <c:pt idx="39">
                  <c:v>36</c:v>
                </c:pt>
                <c:pt idx="40">
                  <c:v>36</c:v>
                </c:pt>
                <c:pt idx="41">
                  <c:v>36</c:v>
                </c:pt>
                <c:pt idx="42">
                  <c:v>36</c:v>
                </c:pt>
                <c:pt idx="43">
                  <c:v>36</c:v>
                </c:pt>
                <c:pt idx="44">
                  <c:v>36</c:v>
                </c:pt>
                <c:pt idx="45">
                  <c:v>37</c:v>
                </c:pt>
                <c:pt idx="46">
                  <c:v>37</c:v>
                </c:pt>
                <c:pt idx="47">
                  <c:v>37</c:v>
                </c:pt>
                <c:pt idx="48">
                  <c:v>37</c:v>
                </c:pt>
                <c:pt idx="49">
                  <c:v>37</c:v>
                </c:pt>
                <c:pt idx="50">
                  <c:v>37</c:v>
                </c:pt>
                <c:pt idx="51">
                  <c:v>37</c:v>
                </c:pt>
                <c:pt idx="52">
                  <c:v>37</c:v>
                </c:pt>
                <c:pt idx="53">
                  <c:v>37</c:v>
                </c:pt>
                <c:pt idx="54">
                  <c:v>37</c:v>
                </c:pt>
                <c:pt idx="55">
                  <c:v>37</c:v>
                </c:pt>
                <c:pt idx="56">
                  <c:v>37</c:v>
                </c:pt>
                <c:pt idx="57">
                  <c:v>40</c:v>
                </c:pt>
                <c:pt idx="58">
                  <c:v>42</c:v>
                </c:pt>
              </c:numCache>
            </c:numRef>
          </c:val>
          <c:smooth val="0"/>
          <c:extLst>
            <c:ext xmlns:c16="http://schemas.microsoft.com/office/drawing/2014/chart" uri="{C3380CC4-5D6E-409C-BE32-E72D297353CC}">
              <c16:uniqueId val="{00000001-19ED-498C-9796-7ECA88294358}"/>
            </c:ext>
          </c:extLst>
        </c:ser>
        <c:ser>
          <c:idx val="1"/>
          <c:order val="1"/>
          <c:tx>
            <c:strRef>
              <c:f>'Evolució estat defectes'!$J$1</c:f>
              <c:strCache>
                <c:ptCount val="1"/>
                <c:pt idx="0">
                  <c:v>Total Closed</c:v>
                </c:pt>
              </c:strCache>
            </c:strRef>
          </c:tx>
          <c:spPr>
            <a:ln w="28575" cap="rnd">
              <a:solidFill>
                <a:schemeClr val="accent6">
                  <a:lumMod val="75000"/>
                </a:schemeClr>
              </a:solidFill>
              <a:round/>
            </a:ln>
            <a:effectLst>
              <a:outerShdw blurRad="50800" dist="38100" dir="8100000" algn="tr" rotWithShape="0">
                <a:prstClr val="black">
                  <a:alpha val="40000"/>
                </a:prstClr>
              </a:outerShdw>
            </a:effectLst>
          </c:spPr>
          <c:marker>
            <c:symbol val="none"/>
          </c:marker>
          <c:cat>
            <c:numRef>
              <c:f>'Evolució estat defectes'!$A$2:$A$60</c:f>
              <c:numCache>
                <c:formatCode>m/d/yyyy</c:formatCode>
                <c:ptCount val="59"/>
                <c:pt idx="0">
                  <c:v>43142</c:v>
                </c:pt>
                <c:pt idx="1">
                  <c:v>43143</c:v>
                </c:pt>
                <c:pt idx="2">
                  <c:v>43144</c:v>
                </c:pt>
                <c:pt idx="3">
                  <c:v>43145</c:v>
                </c:pt>
                <c:pt idx="4">
                  <c:v>43146</c:v>
                </c:pt>
                <c:pt idx="5">
                  <c:v>43147</c:v>
                </c:pt>
                <c:pt idx="6">
                  <c:v>43148</c:v>
                </c:pt>
                <c:pt idx="7">
                  <c:v>43149</c:v>
                </c:pt>
                <c:pt idx="8">
                  <c:v>43150</c:v>
                </c:pt>
                <c:pt idx="9">
                  <c:v>43151</c:v>
                </c:pt>
                <c:pt idx="10">
                  <c:v>43152</c:v>
                </c:pt>
                <c:pt idx="11">
                  <c:v>43153</c:v>
                </c:pt>
                <c:pt idx="12">
                  <c:v>43154</c:v>
                </c:pt>
                <c:pt idx="13">
                  <c:v>43155</c:v>
                </c:pt>
                <c:pt idx="14">
                  <c:v>43156</c:v>
                </c:pt>
                <c:pt idx="15">
                  <c:v>43157</c:v>
                </c:pt>
                <c:pt idx="16">
                  <c:v>43158</c:v>
                </c:pt>
                <c:pt idx="17">
                  <c:v>43159</c:v>
                </c:pt>
                <c:pt idx="18">
                  <c:v>43160</c:v>
                </c:pt>
                <c:pt idx="19">
                  <c:v>43161</c:v>
                </c:pt>
                <c:pt idx="20">
                  <c:v>43162</c:v>
                </c:pt>
                <c:pt idx="21">
                  <c:v>43163</c:v>
                </c:pt>
                <c:pt idx="22">
                  <c:v>43164</c:v>
                </c:pt>
                <c:pt idx="23">
                  <c:v>43165</c:v>
                </c:pt>
                <c:pt idx="24">
                  <c:v>43166</c:v>
                </c:pt>
                <c:pt idx="25">
                  <c:v>43167</c:v>
                </c:pt>
                <c:pt idx="26">
                  <c:v>43168</c:v>
                </c:pt>
                <c:pt idx="27">
                  <c:v>43169</c:v>
                </c:pt>
                <c:pt idx="28">
                  <c:v>43170</c:v>
                </c:pt>
                <c:pt idx="29">
                  <c:v>43171</c:v>
                </c:pt>
                <c:pt idx="30">
                  <c:v>43172</c:v>
                </c:pt>
                <c:pt idx="31">
                  <c:v>43173</c:v>
                </c:pt>
                <c:pt idx="32">
                  <c:v>43174</c:v>
                </c:pt>
                <c:pt idx="33">
                  <c:v>43175</c:v>
                </c:pt>
                <c:pt idx="34">
                  <c:v>43176</c:v>
                </c:pt>
                <c:pt idx="35">
                  <c:v>43177</c:v>
                </c:pt>
                <c:pt idx="36">
                  <c:v>43178</c:v>
                </c:pt>
                <c:pt idx="37">
                  <c:v>43179</c:v>
                </c:pt>
                <c:pt idx="38">
                  <c:v>43180</c:v>
                </c:pt>
                <c:pt idx="39">
                  <c:v>43181</c:v>
                </c:pt>
                <c:pt idx="40">
                  <c:v>43182</c:v>
                </c:pt>
                <c:pt idx="41">
                  <c:v>43183</c:v>
                </c:pt>
                <c:pt idx="42">
                  <c:v>43184</c:v>
                </c:pt>
                <c:pt idx="43">
                  <c:v>43185</c:v>
                </c:pt>
                <c:pt idx="44">
                  <c:v>43186</c:v>
                </c:pt>
                <c:pt idx="45">
                  <c:v>43187</c:v>
                </c:pt>
                <c:pt idx="46">
                  <c:v>43188</c:v>
                </c:pt>
                <c:pt idx="47">
                  <c:v>43189</c:v>
                </c:pt>
                <c:pt idx="48">
                  <c:v>43190</c:v>
                </c:pt>
                <c:pt idx="49">
                  <c:v>43191</c:v>
                </c:pt>
                <c:pt idx="50">
                  <c:v>43192</c:v>
                </c:pt>
                <c:pt idx="51">
                  <c:v>43193</c:v>
                </c:pt>
                <c:pt idx="52">
                  <c:v>43194</c:v>
                </c:pt>
                <c:pt idx="53">
                  <c:v>43195</c:v>
                </c:pt>
                <c:pt idx="54">
                  <c:v>43196</c:v>
                </c:pt>
                <c:pt idx="55">
                  <c:v>43197</c:v>
                </c:pt>
                <c:pt idx="56">
                  <c:v>43198</c:v>
                </c:pt>
                <c:pt idx="57">
                  <c:v>43199</c:v>
                </c:pt>
                <c:pt idx="58">
                  <c:v>43200</c:v>
                </c:pt>
              </c:numCache>
            </c:numRef>
          </c:cat>
          <c:val>
            <c:numRef>
              <c:f>'Evolució estat defectes'!$J$2:$J$60</c:f>
              <c:numCache>
                <c:formatCode>General</c:formatCode>
                <c:ptCount val="59"/>
                <c:pt idx="0">
                  <c:v>0</c:v>
                </c:pt>
                <c:pt idx="1">
                  <c:v>0</c:v>
                </c:pt>
                <c:pt idx="2">
                  <c:v>0</c:v>
                </c:pt>
                <c:pt idx="3">
                  <c:v>3</c:v>
                </c:pt>
                <c:pt idx="4">
                  <c:v>4</c:v>
                </c:pt>
                <c:pt idx="5">
                  <c:v>4</c:v>
                </c:pt>
                <c:pt idx="6">
                  <c:v>4</c:v>
                </c:pt>
                <c:pt idx="7">
                  <c:v>4</c:v>
                </c:pt>
                <c:pt idx="8">
                  <c:v>4</c:v>
                </c:pt>
                <c:pt idx="9">
                  <c:v>9</c:v>
                </c:pt>
                <c:pt idx="10">
                  <c:v>21</c:v>
                </c:pt>
                <c:pt idx="11">
                  <c:v>25</c:v>
                </c:pt>
                <c:pt idx="12">
                  <c:v>26</c:v>
                </c:pt>
                <c:pt idx="13">
                  <c:v>26</c:v>
                </c:pt>
                <c:pt idx="14">
                  <c:v>26</c:v>
                </c:pt>
                <c:pt idx="15">
                  <c:v>26</c:v>
                </c:pt>
                <c:pt idx="16">
                  <c:v>26</c:v>
                </c:pt>
                <c:pt idx="17">
                  <c:v>25</c:v>
                </c:pt>
                <c:pt idx="18">
                  <c:v>25</c:v>
                </c:pt>
                <c:pt idx="19">
                  <c:v>25</c:v>
                </c:pt>
                <c:pt idx="20">
                  <c:v>25</c:v>
                </c:pt>
                <c:pt idx="21">
                  <c:v>25</c:v>
                </c:pt>
                <c:pt idx="22">
                  <c:v>25</c:v>
                </c:pt>
                <c:pt idx="23">
                  <c:v>26</c:v>
                </c:pt>
                <c:pt idx="24">
                  <c:v>27</c:v>
                </c:pt>
                <c:pt idx="25">
                  <c:v>27</c:v>
                </c:pt>
                <c:pt idx="26">
                  <c:v>27</c:v>
                </c:pt>
                <c:pt idx="27">
                  <c:v>27</c:v>
                </c:pt>
                <c:pt idx="28">
                  <c:v>27</c:v>
                </c:pt>
                <c:pt idx="29">
                  <c:v>27</c:v>
                </c:pt>
                <c:pt idx="30">
                  <c:v>27</c:v>
                </c:pt>
                <c:pt idx="31">
                  <c:v>27</c:v>
                </c:pt>
                <c:pt idx="32">
                  <c:v>27</c:v>
                </c:pt>
                <c:pt idx="33">
                  <c:v>27</c:v>
                </c:pt>
                <c:pt idx="34">
                  <c:v>27</c:v>
                </c:pt>
                <c:pt idx="35">
                  <c:v>27</c:v>
                </c:pt>
                <c:pt idx="36">
                  <c:v>27</c:v>
                </c:pt>
                <c:pt idx="37">
                  <c:v>30</c:v>
                </c:pt>
                <c:pt idx="38">
                  <c:v>31</c:v>
                </c:pt>
                <c:pt idx="39">
                  <c:v>31</c:v>
                </c:pt>
                <c:pt idx="40">
                  <c:v>31</c:v>
                </c:pt>
                <c:pt idx="41">
                  <c:v>31</c:v>
                </c:pt>
                <c:pt idx="42">
                  <c:v>31</c:v>
                </c:pt>
                <c:pt idx="43">
                  <c:v>32</c:v>
                </c:pt>
                <c:pt idx="44">
                  <c:v>33</c:v>
                </c:pt>
                <c:pt idx="45">
                  <c:v>33</c:v>
                </c:pt>
                <c:pt idx="46">
                  <c:v>33</c:v>
                </c:pt>
                <c:pt idx="47">
                  <c:v>33</c:v>
                </c:pt>
                <c:pt idx="48">
                  <c:v>33</c:v>
                </c:pt>
                <c:pt idx="49">
                  <c:v>33</c:v>
                </c:pt>
                <c:pt idx="50">
                  <c:v>33</c:v>
                </c:pt>
                <c:pt idx="51">
                  <c:v>33</c:v>
                </c:pt>
                <c:pt idx="52">
                  <c:v>33</c:v>
                </c:pt>
                <c:pt idx="53">
                  <c:v>33</c:v>
                </c:pt>
                <c:pt idx="54">
                  <c:v>33</c:v>
                </c:pt>
                <c:pt idx="55">
                  <c:v>33</c:v>
                </c:pt>
                <c:pt idx="56">
                  <c:v>33</c:v>
                </c:pt>
                <c:pt idx="57">
                  <c:v>33</c:v>
                </c:pt>
                <c:pt idx="58">
                  <c:v>33</c:v>
                </c:pt>
              </c:numCache>
            </c:numRef>
          </c:val>
          <c:smooth val="0"/>
          <c:extLst>
            <c:ext xmlns:c16="http://schemas.microsoft.com/office/drawing/2014/chart" uri="{C3380CC4-5D6E-409C-BE32-E72D297353CC}">
              <c16:uniqueId val="{00000002-19ED-498C-9796-7ECA88294358}"/>
            </c:ext>
          </c:extLst>
        </c:ser>
        <c:dLbls>
          <c:showLegendKey val="0"/>
          <c:showVal val="0"/>
          <c:showCatName val="0"/>
          <c:showSerName val="0"/>
          <c:showPercent val="0"/>
          <c:showBubbleSize val="0"/>
        </c:dLbls>
        <c:marker val="1"/>
        <c:smooth val="0"/>
        <c:axId val="345957712"/>
        <c:axId val="345958104"/>
      </c:lineChart>
      <c:dateAx>
        <c:axId val="345957712"/>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222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345958104"/>
        <c:crosses val="autoZero"/>
        <c:auto val="1"/>
        <c:lblOffset val="100"/>
        <c:baseTimeUnit val="days"/>
        <c:majorUnit val="2"/>
        <c:majorTimeUnit val="days"/>
      </c:dateAx>
      <c:valAx>
        <c:axId val="3459581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ca-ES"/>
                  <a:t>Número</a:t>
                </a:r>
                <a:r>
                  <a:rPr lang="ca-ES" baseline="0"/>
                  <a:t> de defectes</a:t>
                </a:r>
                <a:endParaRPr lang="ca-E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3459577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s-E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9.3419467829910396E-2"/>
          <c:y val="9.3419467829910396E-2"/>
          <c:w val="0.81066165805553769"/>
          <c:h val="0.81066165805553769"/>
        </c:manualLayout>
      </c:layout>
      <c:pieChart>
        <c:varyColors val="0"/>
        <c:ser>
          <c:idx val="0"/>
          <c:order val="0"/>
          <c:tx>
            <c:strRef>
              <c:f>Sheet1!$A$2</c:f>
              <c:strCache>
                <c:ptCount val="1"/>
                <c:pt idx="0">
                  <c:v>Region 1</c:v>
                </c:pt>
              </c:strCache>
            </c:strRef>
          </c:tx>
          <c:spPr>
            <a:solidFill>
              <a:srgbClr val="3484C9"/>
            </a:solidFill>
            <a:ln w="12700" cap="flat">
              <a:noFill/>
              <a:miter lim="400000"/>
            </a:ln>
            <a:effectLst>
              <a:outerShdw blurRad="50800" dist="38100" dir="5400000" algn="t" rotWithShape="0">
                <a:prstClr val="black">
                  <a:alpha val="40000"/>
                </a:prstClr>
              </a:outerShdw>
            </a:effectLst>
          </c:spPr>
          <c:dPt>
            <c:idx val="0"/>
            <c:bubble3D val="0"/>
            <c:spPr>
              <a:solidFill>
                <a:srgbClr val="9E0000"/>
              </a:solidFill>
              <a:ln w="12700" cap="flat">
                <a:noFill/>
                <a:miter lim="400000"/>
              </a:ln>
              <a:effectLst>
                <a:outerShdw blurRad="50800" dist="38100" dir="5400000" algn="t" rotWithShape="0">
                  <a:prstClr val="black">
                    <a:alpha val="40000"/>
                  </a:prstClr>
                </a:outerShdw>
              </a:effectLst>
            </c:spPr>
            <c:extLst>
              <c:ext xmlns:c16="http://schemas.microsoft.com/office/drawing/2014/chart" uri="{C3380CC4-5D6E-409C-BE32-E72D297353CC}">
                <c16:uniqueId val="{00000001-BCA7-4F75-A735-2827BFEA32AA}"/>
              </c:ext>
            </c:extLst>
          </c:dPt>
          <c:dPt>
            <c:idx val="1"/>
            <c:bubble3D val="0"/>
            <c:spPr>
              <a:solidFill>
                <a:schemeClr val="bg1">
                  <a:lumMod val="95000"/>
                </a:schemeClr>
              </a:solidFill>
              <a:ln w="12700" cap="flat">
                <a:noFill/>
                <a:miter lim="400000"/>
              </a:ln>
              <a:effectLst>
                <a:outerShdw blurRad="50800" dist="38100" dir="5400000" algn="t" rotWithShape="0">
                  <a:prstClr val="black">
                    <a:alpha val="40000"/>
                  </a:prstClr>
                </a:outerShdw>
              </a:effectLst>
            </c:spPr>
            <c:extLst>
              <c:ext xmlns:c16="http://schemas.microsoft.com/office/drawing/2014/chart" uri="{C3380CC4-5D6E-409C-BE32-E72D297353CC}">
                <c16:uniqueId val="{00000003-BCA7-4F75-A735-2827BFEA32AA}"/>
              </c:ext>
            </c:extLst>
          </c:dPt>
          <c:cat>
            <c:strRef>
              <c:f>Sheet1!$B$1:$C$1</c:f>
              <c:strCache>
                <c:ptCount val="2"/>
                <c:pt idx="0">
                  <c:v>Part1</c:v>
                </c:pt>
                <c:pt idx="1">
                  <c:v>Part2</c:v>
                </c:pt>
              </c:strCache>
            </c:strRef>
          </c:cat>
          <c:val>
            <c:numRef>
              <c:f>Sheet1!$B$2:$C$2</c:f>
              <c:numCache>
                <c:formatCode>General</c:formatCode>
                <c:ptCount val="2"/>
                <c:pt idx="0">
                  <c:v>19</c:v>
                </c:pt>
                <c:pt idx="1">
                  <c:v>81</c:v>
                </c:pt>
              </c:numCache>
            </c:numRef>
          </c:val>
          <c:extLst>
            <c:ext xmlns:c16="http://schemas.microsoft.com/office/drawing/2014/chart" uri="{C3380CC4-5D6E-409C-BE32-E72D297353CC}">
              <c16:uniqueId val="{00000006-BCA7-4F75-A735-2827BFEA32AA}"/>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zero"/>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0324381317653575"/>
          <c:y val="0.10324381317653575"/>
          <c:w val="0.7910129673622871"/>
          <c:h val="0.7910129673622871"/>
        </c:manualLayout>
      </c:layout>
      <c:pieChart>
        <c:varyColors val="0"/>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zero"/>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1306815852316109"/>
          <c:y val="0.11306815852316109"/>
          <c:w val="0.7713642766690364"/>
          <c:h val="0.7713642766690364"/>
        </c:manualLayout>
      </c:layout>
      <c:pieChart>
        <c:varyColors val="0"/>
        <c:ser>
          <c:idx val="0"/>
          <c:order val="0"/>
          <c:tx>
            <c:strRef>
              <c:f>Sheet1!$A$2</c:f>
              <c:strCache>
                <c:ptCount val="1"/>
                <c:pt idx="0">
                  <c:v>Region 1</c:v>
                </c:pt>
              </c:strCache>
            </c:strRef>
          </c:tx>
          <c:spPr>
            <a:solidFill>
              <a:srgbClr val="3484C9"/>
            </a:solidFill>
            <a:ln w="12700" cap="flat">
              <a:noFill/>
              <a:miter lim="400000"/>
            </a:ln>
            <a:effectLst>
              <a:outerShdw blurRad="50800" dist="38100" dir="2700000" algn="tl" rotWithShape="0">
                <a:prstClr val="black">
                  <a:alpha val="40000"/>
                </a:prstClr>
              </a:outerShdw>
            </a:effectLst>
          </c:spPr>
          <c:dPt>
            <c:idx val="0"/>
            <c:bubble3D val="0"/>
            <c:spPr>
              <a:solidFill>
                <a:srgbClr val="752911"/>
              </a:solidFill>
              <a:ln w="12700" cap="flat">
                <a:noFill/>
                <a:miter lim="400000"/>
              </a:ln>
              <a:effectLst>
                <a:outerShdw blurRad="50800" dist="38100" dir="2700000" algn="tl" rotWithShape="0">
                  <a:prstClr val="black">
                    <a:alpha val="40000"/>
                  </a:prstClr>
                </a:outerShdw>
              </a:effectLst>
            </c:spPr>
            <c:extLst>
              <c:ext xmlns:c16="http://schemas.microsoft.com/office/drawing/2014/chart" uri="{C3380CC4-5D6E-409C-BE32-E72D297353CC}">
                <c16:uniqueId val="{00000000-1EF7-49E6-B3F1-EAC15770F2D3}"/>
              </c:ext>
            </c:extLst>
          </c:dPt>
          <c:dPt>
            <c:idx val="1"/>
            <c:bubble3D val="0"/>
            <c:spPr>
              <a:solidFill>
                <a:schemeClr val="bg1">
                  <a:lumMod val="95000"/>
                </a:schemeClr>
              </a:solidFill>
              <a:ln w="12700" cap="flat">
                <a:noFill/>
                <a:miter lim="400000"/>
              </a:ln>
              <a:effectLst>
                <a:outerShdw blurRad="50800" dist="38100" dir="2700000" algn="tl" rotWithShape="0">
                  <a:prstClr val="black">
                    <a:alpha val="40000"/>
                  </a:prstClr>
                </a:outerShdw>
              </a:effectLst>
            </c:spPr>
            <c:extLst>
              <c:ext xmlns:c16="http://schemas.microsoft.com/office/drawing/2014/chart" uri="{C3380CC4-5D6E-409C-BE32-E72D297353CC}">
                <c16:uniqueId val="{00000002-1EF7-49E6-B3F1-EAC15770F2D3}"/>
              </c:ext>
            </c:extLst>
          </c:dPt>
          <c:dPt>
            <c:idx val="2"/>
            <c:bubble3D val="0"/>
            <c:spPr>
              <a:solidFill>
                <a:schemeClr val="bg1">
                  <a:lumMod val="95000"/>
                </a:schemeClr>
              </a:solidFill>
              <a:ln w="12700" cap="flat">
                <a:noFill/>
                <a:miter lim="400000"/>
              </a:ln>
              <a:effectLst>
                <a:outerShdw blurRad="50800" dist="38100" dir="2700000" algn="tl" rotWithShape="0">
                  <a:prstClr val="black">
                    <a:alpha val="40000"/>
                  </a:prstClr>
                </a:outerShdw>
              </a:effectLst>
            </c:spPr>
            <c:extLst>
              <c:ext xmlns:c16="http://schemas.microsoft.com/office/drawing/2014/chart" uri="{C3380CC4-5D6E-409C-BE32-E72D297353CC}">
                <c16:uniqueId val="{00000005-118B-4315-B4C6-F099034492DE}"/>
              </c:ext>
            </c:extLst>
          </c:dPt>
          <c:cat>
            <c:strRef>
              <c:f>Sheet1!$B$1:$C$1</c:f>
              <c:strCache>
                <c:ptCount val="2"/>
                <c:pt idx="0">
                  <c:v>Resultat</c:v>
                </c:pt>
                <c:pt idx="1">
                  <c:v>Llindar</c:v>
                </c:pt>
              </c:strCache>
            </c:strRef>
          </c:cat>
          <c:val>
            <c:numRef>
              <c:f>Sheet1!$B$2:$C$2</c:f>
              <c:numCache>
                <c:formatCode>General</c:formatCode>
                <c:ptCount val="2"/>
                <c:pt idx="0">
                  <c:v>64</c:v>
                </c:pt>
                <c:pt idx="1">
                  <c:v>36</c:v>
                </c:pt>
              </c:numCache>
            </c:numRef>
          </c:val>
          <c:extLst>
            <c:ext xmlns:c16="http://schemas.microsoft.com/office/drawing/2014/chart" uri="{C3380CC4-5D6E-409C-BE32-E72D297353CC}">
              <c16:uniqueId val="{00000005-1EF7-49E6-B3F1-EAC15770F2D3}"/>
            </c:ext>
          </c:extLst>
        </c:ser>
        <c:dLbls>
          <c:showLegendKey val="0"/>
          <c:showVal val="0"/>
          <c:showCatName val="0"/>
          <c:showSerName val="0"/>
          <c:showPercent val="0"/>
          <c:showBubbleSize val="0"/>
          <c:showLeaderLines val="1"/>
        </c:dLbls>
        <c:firstSliceAng val="0"/>
      </c:pieChart>
      <c:spPr>
        <a:noFill/>
        <a:ln w="12700" cap="flat">
          <a:noFill/>
          <a:miter lim="400000"/>
        </a:ln>
        <a:effectLst/>
      </c:spPr>
    </c:plotArea>
    <c:plotVisOnly val="1"/>
    <c:dispBlanksAs val="zero"/>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9.3419467829910396E-2"/>
          <c:y val="9.3419467829910396E-2"/>
          <c:w val="0.81066165805553769"/>
          <c:h val="0.81066165805553769"/>
        </c:manualLayout>
      </c:layout>
      <c:pieChart>
        <c:varyColors val="0"/>
        <c:ser>
          <c:idx val="0"/>
          <c:order val="0"/>
          <c:tx>
            <c:strRef>
              <c:f>Sheet1!$A$2</c:f>
              <c:strCache>
                <c:ptCount val="1"/>
                <c:pt idx="0">
                  <c:v>Region 1</c:v>
                </c:pt>
              </c:strCache>
            </c:strRef>
          </c:tx>
          <c:spPr>
            <a:solidFill>
              <a:srgbClr val="3484C9"/>
            </a:solidFill>
            <a:ln w="12700" cap="flat">
              <a:noFill/>
              <a:miter lim="400000"/>
            </a:ln>
            <a:effectLst>
              <a:outerShdw blurRad="50800" dist="38100" dir="5400000" algn="t" rotWithShape="0">
                <a:prstClr val="black">
                  <a:alpha val="40000"/>
                </a:prstClr>
              </a:outerShdw>
            </a:effectLst>
          </c:spPr>
          <c:dPt>
            <c:idx val="0"/>
            <c:bubble3D val="0"/>
            <c:spPr>
              <a:solidFill>
                <a:srgbClr val="9E0000"/>
              </a:solidFill>
              <a:ln w="12700" cap="flat">
                <a:noFill/>
                <a:miter lim="400000"/>
              </a:ln>
              <a:effectLst>
                <a:outerShdw blurRad="50800" dist="38100" dir="5400000" algn="t" rotWithShape="0">
                  <a:prstClr val="black">
                    <a:alpha val="40000"/>
                  </a:prstClr>
                </a:outerShdw>
              </a:effectLst>
            </c:spPr>
            <c:extLst>
              <c:ext xmlns:c16="http://schemas.microsoft.com/office/drawing/2014/chart" uri="{C3380CC4-5D6E-409C-BE32-E72D297353CC}">
                <c16:uniqueId val="{00000001-BCA7-4F75-A735-2827BFEA32AA}"/>
              </c:ext>
            </c:extLst>
          </c:dPt>
          <c:dPt>
            <c:idx val="1"/>
            <c:bubble3D val="0"/>
            <c:spPr>
              <a:solidFill>
                <a:schemeClr val="bg1">
                  <a:lumMod val="95000"/>
                </a:schemeClr>
              </a:solidFill>
              <a:ln w="12700" cap="flat">
                <a:noFill/>
                <a:miter lim="400000"/>
              </a:ln>
              <a:effectLst>
                <a:outerShdw blurRad="50800" dist="38100" dir="5400000" algn="t" rotWithShape="0">
                  <a:prstClr val="black">
                    <a:alpha val="40000"/>
                  </a:prstClr>
                </a:outerShdw>
              </a:effectLst>
            </c:spPr>
            <c:extLst>
              <c:ext xmlns:c16="http://schemas.microsoft.com/office/drawing/2014/chart" uri="{C3380CC4-5D6E-409C-BE32-E72D297353CC}">
                <c16:uniqueId val="{00000003-BCA7-4F75-A735-2827BFEA32AA}"/>
              </c:ext>
            </c:extLst>
          </c:dPt>
          <c:cat>
            <c:strRef>
              <c:f>Sheet1!$B$1:$C$1</c:f>
              <c:strCache>
                <c:ptCount val="2"/>
                <c:pt idx="0">
                  <c:v>Part1</c:v>
                </c:pt>
                <c:pt idx="1">
                  <c:v>Part2</c:v>
                </c:pt>
              </c:strCache>
            </c:strRef>
          </c:cat>
          <c:val>
            <c:numRef>
              <c:f>Sheet1!$B$2:$C$2</c:f>
              <c:numCache>
                <c:formatCode>General</c:formatCode>
                <c:ptCount val="2"/>
                <c:pt idx="0">
                  <c:v>3.5</c:v>
                </c:pt>
                <c:pt idx="1">
                  <c:v>96.5</c:v>
                </c:pt>
              </c:numCache>
            </c:numRef>
          </c:val>
          <c:extLst>
            <c:ext xmlns:c16="http://schemas.microsoft.com/office/drawing/2014/chart" uri="{C3380CC4-5D6E-409C-BE32-E72D297353CC}">
              <c16:uniqueId val="{00000006-BCA7-4F75-A735-2827BFEA32AA}"/>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zero"/>
    <c:showDLblsOverMax val="1"/>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0324381317653575"/>
          <c:y val="0.10324381317653575"/>
          <c:w val="0.7910129673622871"/>
          <c:h val="0.7910129673622871"/>
        </c:manualLayout>
      </c:layout>
      <c:pieChart>
        <c:varyColors val="0"/>
        <c:ser>
          <c:idx val="0"/>
          <c:order val="0"/>
          <c:tx>
            <c:strRef>
              <c:f>Sheet1!$A$2</c:f>
              <c:strCache>
                <c:ptCount val="1"/>
                <c:pt idx="0">
                  <c:v>Region 1</c:v>
                </c:pt>
              </c:strCache>
            </c:strRef>
          </c:tx>
          <c:spPr>
            <a:solidFill>
              <a:srgbClr val="3484C9"/>
            </a:solidFill>
            <a:ln w="12700" cap="flat">
              <a:noFill/>
              <a:miter lim="400000"/>
            </a:ln>
            <a:effectLst>
              <a:outerShdw blurRad="50800" dist="38100" dir="2700000" algn="tl" rotWithShape="0">
                <a:prstClr val="black">
                  <a:alpha val="40000"/>
                </a:prstClr>
              </a:outerShdw>
            </a:effectLst>
          </c:spPr>
          <c:dPt>
            <c:idx val="0"/>
            <c:bubble3D val="0"/>
            <c:spPr>
              <a:solidFill>
                <a:srgbClr val="752911"/>
              </a:solidFill>
              <a:ln w="12700" cap="flat">
                <a:noFill/>
                <a:miter lim="400000"/>
              </a:ln>
              <a:effectLst>
                <a:outerShdw blurRad="50800" dist="38100" dir="2700000" algn="tl" rotWithShape="0">
                  <a:prstClr val="black">
                    <a:alpha val="40000"/>
                  </a:prstClr>
                </a:outerShdw>
              </a:effectLst>
            </c:spPr>
            <c:extLst>
              <c:ext xmlns:c16="http://schemas.microsoft.com/office/drawing/2014/chart" uri="{C3380CC4-5D6E-409C-BE32-E72D297353CC}">
                <c16:uniqueId val="{00000001-9272-450C-964F-A056BF96A506}"/>
              </c:ext>
            </c:extLst>
          </c:dPt>
          <c:dPt>
            <c:idx val="1"/>
            <c:bubble3D val="0"/>
            <c:spPr>
              <a:solidFill>
                <a:schemeClr val="bg2"/>
              </a:solidFill>
              <a:ln w="12700" cap="flat">
                <a:noFill/>
                <a:miter lim="400000"/>
              </a:ln>
              <a:effectLst>
                <a:outerShdw blurRad="50800" dist="38100" dir="2700000" algn="tl" rotWithShape="0">
                  <a:prstClr val="black">
                    <a:alpha val="40000"/>
                  </a:prstClr>
                </a:outerShdw>
              </a:effectLst>
            </c:spPr>
            <c:extLst>
              <c:ext xmlns:c16="http://schemas.microsoft.com/office/drawing/2014/chart" uri="{C3380CC4-5D6E-409C-BE32-E72D297353CC}">
                <c16:uniqueId val="{00000003-9272-450C-964F-A056BF96A506}"/>
              </c:ext>
            </c:extLst>
          </c:dPt>
          <c:dPt>
            <c:idx val="2"/>
            <c:bubble3D val="0"/>
            <c:spPr>
              <a:solidFill>
                <a:schemeClr val="bg1">
                  <a:lumMod val="95000"/>
                </a:schemeClr>
              </a:solidFill>
              <a:ln w="12700" cap="flat">
                <a:noFill/>
                <a:miter lim="400000"/>
              </a:ln>
              <a:effectLst>
                <a:outerShdw blurRad="50800" dist="38100" dir="2700000" algn="tl" rotWithShape="0">
                  <a:prstClr val="black">
                    <a:alpha val="40000"/>
                  </a:prstClr>
                </a:outerShdw>
              </a:effectLst>
            </c:spPr>
            <c:extLst>
              <c:ext xmlns:c16="http://schemas.microsoft.com/office/drawing/2014/chart" uri="{C3380CC4-5D6E-409C-BE32-E72D297353CC}">
                <c16:uniqueId val="{00000005-8778-4301-AFD0-18E88ADB924D}"/>
              </c:ext>
            </c:extLst>
          </c:dPt>
          <c:cat>
            <c:strRef>
              <c:f>Sheet1!$B$1:$D$1</c:f>
              <c:strCache>
                <c:ptCount val="3"/>
                <c:pt idx="0">
                  <c:v>Resultat</c:v>
                </c:pt>
                <c:pt idx="1">
                  <c:v>Restant fins llindar</c:v>
                </c:pt>
                <c:pt idx="2">
                  <c:v>Llindar</c:v>
                </c:pt>
              </c:strCache>
            </c:strRef>
          </c:cat>
          <c:val>
            <c:numRef>
              <c:f>Sheet1!$B$2:$D$2</c:f>
              <c:numCache>
                <c:formatCode>General</c:formatCode>
                <c:ptCount val="3"/>
                <c:pt idx="0">
                  <c:v>95.2</c:v>
                </c:pt>
                <c:pt idx="1">
                  <c:v>0</c:v>
                </c:pt>
                <c:pt idx="2">
                  <c:v>4.8</c:v>
                </c:pt>
              </c:numCache>
            </c:numRef>
          </c:val>
          <c:extLst>
            <c:ext xmlns:c16="http://schemas.microsoft.com/office/drawing/2014/chart" uri="{C3380CC4-5D6E-409C-BE32-E72D297353CC}">
              <c16:uniqueId val="{00000006-9272-450C-964F-A056BF96A506}"/>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zero"/>
    <c:showDLblsOverMax val="1"/>
  </c:chart>
  <c:spPr>
    <a:noFill/>
    <a:ln>
      <a:noFill/>
    </a:ln>
    <a:effectLst/>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0324381317653575"/>
          <c:y val="0.10324381317653575"/>
          <c:w val="0.7910129673622871"/>
          <c:h val="0.7910129673622871"/>
        </c:manualLayout>
      </c:layout>
      <c:pieChart>
        <c:varyColors val="0"/>
        <c:ser>
          <c:idx val="0"/>
          <c:order val="0"/>
          <c:tx>
            <c:strRef>
              <c:f>Sheet1!$A$2</c:f>
              <c:strCache>
                <c:ptCount val="1"/>
                <c:pt idx="0">
                  <c:v>Region 1</c:v>
                </c:pt>
              </c:strCache>
            </c:strRef>
          </c:tx>
          <c:spPr>
            <a:solidFill>
              <a:srgbClr val="3484C9"/>
            </a:solidFill>
            <a:ln w="12700" cap="flat">
              <a:noFill/>
              <a:miter lim="400000"/>
            </a:ln>
            <a:effectLst>
              <a:outerShdw blurRad="50800" dist="38100" dir="8100000" algn="tr" rotWithShape="0">
                <a:prstClr val="black">
                  <a:alpha val="40000"/>
                </a:prstClr>
              </a:outerShdw>
            </a:effectLst>
          </c:spPr>
          <c:dPt>
            <c:idx val="0"/>
            <c:bubble3D val="0"/>
            <c:spPr>
              <a:solidFill>
                <a:srgbClr val="C00000"/>
              </a:solidFill>
              <a:ln w="12700" cap="flat">
                <a:noFill/>
                <a:miter lim="400000"/>
              </a:ln>
              <a:effectLst>
                <a:outerShdw blurRad="50800" dist="38100" dir="8100000" algn="tr" rotWithShape="0">
                  <a:prstClr val="black">
                    <a:alpha val="40000"/>
                  </a:prstClr>
                </a:outerShdw>
              </a:effectLst>
            </c:spPr>
            <c:extLst>
              <c:ext xmlns:c16="http://schemas.microsoft.com/office/drawing/2014/chart" uri="{C3380CC4-5D6E-409C-BE32-E72D297353CC}">
                <c16:uniqueId val="{00000001-3850-46F9-9BCB-9299D26610F8}"/>
              </c:ext>
            </c:extLst>
          </c:dPt>
          <c:dPt>
            <c:idx val="1"/>
            <c:bubble3D val="0"/>
            <c:spPr>
              <a:solidFill>
                <a:schemeClr val="bg1">
                  <a:lumMod val="95000"/>
                </a:schemeClr>
              </a:solidFill>
              <a:ln w="12700" cap="flat">
                <a:noFill/>
                <a:miter lim="400000"/>
              </a:ln>
              <a:effectLst>
                <a:outerShdw blurRad="50800" dist="38100" dir="8100000" algn="tr" rotWithShape="0">
                  <a:prstClr val="black">
                    <a:alpha val="40000"/>
                  </a:prstClr>
                </a:outerShdw>
              </a:effectLst>
            </c:spPr>
            <c:extLst>
              <c:ext xmlns:c16="http://schemas.microsoft.com/office/drawing/2014/chart" uri="{C3380CC4-5D6E-409C-BE32-E72D297353CC}">
                <c16:uniqueId val="{00000003-3850-46F9-9BCB-9299D26610F8}"/>
              </c:ext>
            </c:extLst>
          </c:dPt>
          <c:dPt>
            <c:idx val="2"/>
            <c:bubble3D val="0"/>
            <c:spPr>
              <a:solidFill>
                <a:schemeClr val="bg1">
                  <a:lumMod val="95000"/>
                </a:schemeClr>
              </a:solidFill>
              <a:ln w="12700" cap="flat">
                <a:noFill/>
                <a:miter lim="400000"/>
              </a:ln>
              <a:effectLst>
                <a:outerShdw blurRad="50800" dist="38100" dir="8100000" algn="tr" rotWithShape="0">
                  <a:prstClr val="black">
                    <a:alpha val="40000"/>
                  </a:prstClr>
                </a:outerShdw>
              </a:effectLst>
            </c:spPr>
            <c:extLst>
              <c:ext xmlns:c16="http://schemas.microsoft.com/office/drawing/2014/chart" uri="{C3380CC4-5D6E-409C-BE32-E72D297353CC}">
                <c16:uniqueId val="{00000005-8940-4D99-B8E5-A1223B5405D7}"/>
              </c:ext>
            </c:extLst>
          </c:dPt>
          <c:cat>
            <c:strRef>
              <c:f>Sheet1!$B$1:$C$1</c:f>
              <c:strCache>
                <c:ptCount val="2"/>
                <c:pt idx="0">
                  <c:v>Part1</c:v>
                </c:pt>
                <c:pt idx="1">
                  <c:v>Llindar</c:v>
                </c:pt>
              </c:strCache>
            </c:strRef>
          </c:cat>
          <c:val>
            <c:numRef>
              <c:f>Sheet1!$B$2:$C$2</c:f>
              <c:numCache>
                <c:formatCode>General</c:formatCode>
                <c:ptCount val="2"/>
                <c:pt idx="0">
                  <c:v>3.4</c:v>
                </c:pt>
                <c:pt idx="1">
                  <c:v>0.60000000000000009</c:v>
                </c:pt>
              </c:numCache>
            </c:numRef>
          </c:val>
          <c:extLst>
            <c:ext xmlns:c16="http://schemas.microsoft.com/office/drawing/2014/chart" uri="{C3380CC4-5D6E-409C-BE32-E72D297353CC}">
              <c16:uniqueId val="{00000006-3850-46F9-9BCB-9299D26610F8}"/>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zero"/>
    <c:showDLblsOverMax val="1"/>
  </c:chart>
  <c:spPr>
    <a:noFill/>
    <a:ln>
      <a:noFill/>
    </a:ln>
    <a:effectLst/>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0324381317653575"/>
          <c:y val="0.10324381317653575"/>
          <c:w val="0.7910129673622871"/>
          <c:h val="0.7910129673622871"/>
        </c:manualLayout>
      </c:layout>
      <c:pieChart>
        <c:varyColors val="0"/>
        <c:ser>
          <c:idx val="0"/>
          <c:order val="0"/>
          <c:tx>
            <c:strRef>
              <c:f>Sheet1!$A$2</c:f>
              <c:strCache>
                <c:ptCount val="1"/>
                <c:pt idx="0">
                  <c:v>Region 1</c:v>
                </c:pt>
              </c:strCache>
            </c:strRef>
          </c:tx>
          <c:spPr>
            <a:solidFill>
              <a:srgbClr val="3484C9"/>
            </a:solidFill>
            <a:ln w="12700" cap="flat">
              <a:noFill/>
              <a:miter lim="400000"/>
            </a:ln>
            <a:effectLst>
              <a:outerShdw blurRad="50800" dist="38100" dir="5400000" algn="t" rotWithShape="0">
                <a:prstClr val="black">
                  <a:alpha val="40000"/>
                </a:prstClr>
              </a:outerShdw>
            </a:effectLst>
          </c:spPr>
          <c:dPt>
            <c:idx val="0"/>
            <c:bubble3D val="0"/>
            <c:spPr>
              <a:solidFill>
                <a:srgbClr val="9E0000"/>
              </a:solidFill>
              <a:ln w="12700" cap="flat">
                <a:noFill/>
                <a:miter lim="400000"/>
              </a:ln>
              <a:effectLst>
                <a:outerShdw blurRad="50800" dist="38100" dir="5400000" algn="t" rotWithShape="0">
                  <a:prstClr val="black">
                    <a:alpha val="40000"/>
                  </a:prstClr>
                </a:outerShdw>
              </a:effectLst>
            </c:spPr>
            <c:extLst>
              <c:ext xmlns:c16="http://schemas.microsoft.com/office/drawing/2014/chart" uri="{C3380CC4-5D6E-409C-BE32-E72D297353CC}">
                <c16:uniqueId val="{00000001-1C5C-48E7-858E-11BCD6898BDC}"/>
              </c:ext>
            </c:extLst>
          </c:dPt>
          <c:dPt>
            <c:idx val="1"/>
            <c:bubble3D val="0"/>
            <c:spPr>
              <a:solidFill>
                <a:schemeClr val="bg1">
                  <a:lumMod val="95000"/>
                </a:schemeClr>
              </a:solidFill>
              <a:ln w="12700" cap="flat">
                <a:noFill/>
                <a:miter lim="400000"/>
              </a:ln>
              <a:effectLst>
                <a:outerShdw blurRad="50800" dist="38100" dir="5400000" algn="t" rotWithShape="0">
                  <a:prstClr val="black">
                    <a:alpha val="40000"/>
                  </a:prstClr>
                </a:outerShdw>
              </a:effectLst>
            </c:spPr>
            <c:extLst>
              <c:ext xmlns:c16="http://schemas.microsoft.com/office/drawing/2014/chart" uri="{C3380CC4-5D6E-409C-BE32-E72D297353CC}">
                <c16:uniqueId val="{00000003-1C5C-48E7-858E-11BCD6898BDC}"/>
              </c:ext>
            </c:extLst>
          </c:dPt>
          <c:cat>
            <c:strRef>
              <c:f>Sheet1!$B$1:$D$1</c:f>
              <c:strCache>
                <c:ptCount val="3"/>
                <c:pt idx="0">
                  <c:v>Part1</c:v>
                </c:pt>
                <c:pt idx="1">
                  <c:v>Part2</c:v>
                </c:pt>
                <c:pt idx="2">
                  <c:v>Llindar</c:v>
                </c:pt>
              </c:strCache>
            </c:strRef>
          </c:cat>
          <c:val>
            <c:numRef>
              <c:f>Sheet1!$B$2:$D$2</c:f>
              <c:numCache>
                <c:formatCode>General</c:formatCode>
                <c:ptCount val="3"/>
                <c:pt idx="0">
                  <c:v>0</c:v>
                </c:pt>
                <c:pt idx="1">
                  <c:v>100</c:v>
                </c:pt>
              </c:numCache>
            </c:numRef>
          </c:val>
          <c:extLst>
            <c:ext xmlns:c16="http://schemas.microsoft.com/office/drawing/2014/chart" uri="{C3380CC4-5D6E-409C-BE32-E72D297353CC}">
              <c16:uniqueId val="{00000006-1C5C-48E7-858E-11BCD6898BDC}"/>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zero"/>
    <c:showDLblsOverMax val="1"/>
  </c:chart>
  <c:spPr>
    <a:noFill/>
    <a:ln>
      <a:noFill/>
    </a:ln>
    <a:effectLst/>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0324381317653575"/>
          <c:y val="0.10324381317653575"/>
          <c:w val="0.7910129673622871"/>
          <c:h val="0.7910129673622871"/>
        </c:manualLayout>
      </c:layout>
      <c:pieChart>
        <c:varyColors val="0"/>
        <c:ser>
          <c:idx val="0"/>
          <c:order val="0"/>
          <c:tx>
            <c:strRef>
              <c:f>Sheet1!$A$2</c:f>
              <c:strCache>
                <c:ptCount val="1"/>
                <c:pt idx="0">
                  <c:v>Region 1</c:v>
                </c:pt>
              </c:strCache>
            </c:strRef>
          </c:tx>
          <c:spPr>
            <a:solidFill>
              <a:srgbClr val="3484C9"/>
            </a:solidFill>
            <a:ln w="12700" cap="flat">
              <a:noFill/>
              <a:miter lim="400000"/>
            </a:ln>
            <a:effectLst>
              <a:outerShdw blurRad="50800" dist="38100" dir="8100000" algn="tr" rotWithShape="0">
                <a:prstClr val="black">
                  <a:alpha val="40000"/>
                </a:prstClr>
              </a:outerShdw>
            </a:effectLst>
          </c:spPr>
          <c:dPt>
            <c:idx val="0"/>
            <c:bubble3D val="0"/>
            <c:spPr>
              <a:solidFill>
                <a:srgbClr val="C00000"/>
              </a:solidFill>
              <a:ln w="12700" cap="flat">
                <a:noFill/>
                <a:miter lim="400000"/>
              </a:ln>
              <a:effectLst>
                <a:outerShdw blurRad="50800" dist="38100" dir="8100000" algn="tr" rotWithShape="0">
                  <a:prstClr val="black">
                    <a:alpha val="40000"/>
                  </a:prstClr>
                </a:outerShdw>
              </a:effectLst>
            </c:spPr>
            <c:extLst>
              <c:ext xmlns:c16="http://schemas.microsoft.com/office/drawing/2014/chart" uri="{C3380CC4-5D6E-409C-BE32-E72D297353CC}">
                <c16:uniqueId val="{00000001-CEAB-4861-8BF0-786940515228}"/>
              </c:ext>
            </c:extLst>
          </c:dPt>
          <c:dPt>
            <c:idx val="1"/>
            <c:bubble3D val="0"/>
            <c:spPr>
              <a:solidFill>
                <a:schemeClr val="bg1">
                  <a:lumMod val="95000"/>
                </a:schemeClr>
              </a:solidFill>
              <a:ln w="12700" cap="flat">
                <a:noFill/>
                <a:miter lim="400000"/>
              </a:ln>
              <a:effectLst>
                <a:outerShdw blurRad="50800" dist="38100" dir="8100000" algn="tr" rotWithShape="0">
                  <a:prstClr val="black">
                    <a:alpha val="40000"/>
                  </a:prstClr>
                </a:outerShdw>
              </a:effectLst>
            </c:spPr>
            <c:extLst>
              <c:ext xmlns:c16="http://schemas.microsoft.com/office/drawing/2014/chart" uri="{C3380CC4-5D6E-409C-BE32-E72D297353CC}">
                <c16:uniqueId val="{00000003-CEAB-4861-8BF0-786940515228}"/>
              </c:ext>
            </c:extLst>
          </c:dPt>
          <c:cat>
            <c:strRef>
              <c:f>Sheet1!$B$1:$C$1</c:f>
              <c:strCache>
                <c:ptCount val="2"/>
                <c:pt idx="0">
                  <c:v>Part1</c:v>
                </c:pt>
                <c:pt idx="1">
                  <c:v>Part2</c:v>
                </c:pt>
              </c:strCache>
            </c:strRef>
          </c:cat>
          <c:val>
            <c:numRef>
              <c:f>Sheet1!$B$2:$C$2</c:f>
              <c:numCache>
                <c:formatCode>General</c:formatCode>
                <c:ptCount val="2"/>
                <c:pt idx="0">
                  <c:v>100</c:v>
                </c:pt>
                <c:pt idx="1">
                  <c:v>0</c:v>
                </c:pt>
              </c:numCache>
            </c:numRef>
          </c:val>
          <c:extLst>
            <c:ext xmlns:c16="http://schemas.microsoft.com/office/drawing/2014/chart" uri="{C3380CC4-5D6E-409C-BE32-E72D297353CC}">
              <c16:uniqueId val="{00000006-CEAB-4861-8BF0-786940515228}"/>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zero"/>
    <c:showDLblsOverMax val="1"/>
  </c:chart>
  <c:spPr>
    <a:noFill/>
    <a:ln>
      <a:noFill/>
    </a:ln>
    <a:effectLst/>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17996227827892"/>
          <c:y val="6.3647111619356558E-2"/>
          <c:w val="0.77165466965238094"/>
          <c:h val="0.6838765965880228"/>
        </c:manualLayout>
      </c:layout>
      <c:lineChart>
        <c:grouping val="standard"/>
        <c:varyColors val="0"/>
        <c:ser>
          <c:idx val="0"/>
          <c:order val="0"/>
          <c:spPr>
            <a:ln w="28575" cap="rnd">
              <a:solidFill>
                <a:srgbClr val="C00000"/>
              </a:solidFill>
              <a:round/>
            </a:ln>
            <a:effectLst/>
          </c:spPr>
          <c:marker>
            <c:symbol val="circle"/>
            <c:size val="5"/>
            <c:spPr>
              <a:solidFill>
                <a:srgbClr val="FF0000"/>
              </a:solidFill>
              <a:ln w="31750">
                <a:solidFill>
                  <a:srgbClr val="C00000"/>
                </a:solidFill>
              </a:ln>
              <a:effectLst/>
            </c:spPr>
          </c:marker>
          <c:cat>
            <c:strRef>
              <c:f>Disponibilitat!$U$4:$AH$4</c:f>
              <c:strCache>
                <c:ptCount val="14"/>
                <c:pt idx="0">
                  <c:v>8/11/2017</c:v>
                </c:pt>
                <c:pt idx="1">
                  <c:v>13/11/2017</c:v>
                </c:pt>
                <c:pt idx="2">
                  <c:v>20/11/2017</c:v>
                </c:pt>
                <c:pt idx="3">
                  <c:v>27/11/2017</c:v>
                </c:pt>
                <c:pt idx="4">
                  <c:v>4/12/2017</c:v>
                </c:pt>
                <c:pt idx="5">
                  <c:v>11/12/2017</c:v>
                </c:pt>
                <c:pt idx="6">
                  <c:v>18/12/2017</c:v>
                </c:pt>
                <c:pt idx="7">
                  <c:v>25/12/2017</c:v>
                </c:pt>
                <c:pt idx="8">
                  <c:v>1/1/2018</c:v>
                </c:pt>
                <c:pt idx="9">
                  <c:v>8/1/2018</c:v>
                </c:pt>
                <c:pt idx="10">
                  <c:v>15/1/2018</c:v>
                </c:pt>
                <c:pt idx="11">
                  <c:v>22/1/2018</c:v>
                </c:pt>
                <c:pt idx="12">
                  <c:v>29/1/2018</c:v>
                </c:pt>
                <c:pt idx="13">
                  <c:v>5/2/2018</c:v>
                </c:pt>
              </c:strCache>
            </c:strRef>
          </c:cat>
          <c:val>
            <c:numRef>
              <c:f>Disponibilitat!$U$6:$AH$6</c:f>
              <c:numCache>
                <c:formatCode>0.00%</c:formatCode>
                <c:ptCount val="14"/>
                <c:pt idx="0">
                  <c:v>0.99870370370370365</c:v>
                </c:pt>
                <c:pt idx="1">
                  <c:v>0.99447037037037023</c:v>
                </c:pt>
                <c:pt idx="2">
                  <c:v>0.99535925925925939</c:v>
                </c:pt>
                <c:pt idx="3">
                  <c:v>0.99955555555555575</c:v>
                </c:pt>
                <c:pt idx="4">
                  <c:v>0.99937037037037024</c:v>
                </c:pt>
                <c:pt idx="5">
                  <c:v>0.99315555555555579</c:v>
                </c:pt>
                <c:pt idx="6">
                  <c:v>0.99896666666666689</c:v>
                </c:pt>
                <c:pt idx="7">
                  <c:v>0.9995222222222222</c:v>
                </c:pt>
                <c:pt idx="8">
                  <c:v>0.99967037037037043</c:v>
                </c:pt>
                <c:pt idx="9">
                  <c:v>0.99892592592592588</c:v>
                </c:pt>
                <c:pt idx="10">
                  <c:v>0.99794074074074079</c:v>
                </c:pt>
                <c:pt idx="11">
                  <c:v>0.99929629629629646</c:v>
                </c:pt>
                <c:pt idx="12">
                  <c:v>0.99566296296296319</c:v>
                </c:pt>
                <c:pt idx="13">
                  <c:v>0.99796296296296316</c:v>
                </c:pt>
              </c:numCache>
            </c:numRef>
          </c:val>
          <c:smooth val="0"/>
          <c:extLst>
            <c:ext xmlns:c16="http://schemas.microsoft.com/office/drawing/2014/chart" uri="{C3380CC4-5D6E-409C-BE32-E72D297353CC}">
              <c16:uniqueId val="{00000000-46C4-43E9-808A-F968E3E5EC81}"/>
            </c:ext>
          </c:extLst>
        </c:ser>
        <c:dLbls>
          <c:showLegendKey val="0"/>
          <c:showVal val="0"/>
          <c:showCatName val="0"/>
          <c:showSerName val="0"/>
          <c:showPercent val="0"/>
          <c:showBubbleSize val="0"/>
        </c:dLbls>
        <c:marker val="1"/>
        <c:smooth val="0"/>
        <c:axId val="247906672"/>
        <c:axId val="247907456"/>
      </c:lineChart>
      <c:catAx>
        <c:axId val="247906672"/>
        <c:scaling>
          <c:orientation val="minMax"/>
        </c:scaling>
        <c:delete val="0"/>
        <c:axPos val="b"/>
        <c:numFmt formatCode="m/d/yyyy" sourceLinked="0"/>
        <c:majorTickMark val="none"/>
        <c:minorTickMark val="none"/>
        <c:tickLblPos val="nextTo"/>
        <c:spPr>
          <a:noFill/>
          <a:ln w="9525" cap="flat" cmpd="sng" algn="ctr">
            <a:solidFill>
              <a:schemeClr val="tx1">
                <a:lumMod val="15000"/>
                <a:lumOff val="85000"/>
              </a:schemeClr>
            </a:solidFill>
            <a:round/>
          </a:ln>
          <a:effectLst/>
        </c:spPr>
        <c:txPr>
          <a:bodyPr rot="-2040000" spcFirstLastPara="1" vertOverflow="ellipsis"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s-ES"/>
          </a:p>
        </c:txPr>
        <c:crossAx val="247907456"/>
        <c:crosses val="autoZero"/>
        <c:auto val="1"/>
        <c:lblAlgn val="ctr"/>
        <c:lblOffset val="100"/>
        <c:tickLblSkip val="2"/>
        <c:tickMarkSkip val="1"/>
        <c:noMultiLvlLbl val="0"/>
      </c:catAx>
      <c:valAx>
        <c:axId val="247907456"/>
        <c:scaling>
          <c:orientation val="minMax"/>
          <c:max val="1"/>
          <c:min val="0.95000000000000007"/>
        </c:scaling>
        <c:delete val="0"/>
        <c:axPos val="l"/>
        <c:majorGridlines>
          <c:spPr>
            <a:ln w="9525" cap="flat" cmpd="sng" algn="ctr">
              <a:solidFill>
                <a:schemeClr val="tx1">
                  <a:lumMod val="15000"/>
                  <a:lumOff val="85000"/>
                </a:schemeClr>
              </a:solidFill>
              <a:round/>
              <a:tailEnd w="sm" len="me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247906672"/>
        <c:crosses val="autoZero"/>
        <c:crossBetween val="between"/>
      </c:valAx>
      <c:spPr>
        <a:solidFill>
          <a:schemeClr val="bg1">
            <a:alpha val="99000"/>
          </a:schemeClr>
        </a:solidFill>
        <a:ln>
          <a:noFill/>
        </a:ln>
        <a:effectLst/>
      </c:spPr>
    </c:plotArea>
    <c:plotVisOnly val="1"/>
    <c:dispBlanksAs val="gap"/>
    <c:showDLblsOverMax val="0"/>
  </c:chart>
  <c:spPr>
    <a:solidFill>
      <a:schemeClr val="bg1"/>
    </a:solidFill>
    <a:ln w="9525" cap="flat" cmpd="sng" algn="ctr">
      <a:solidFill>
        <a:schemeClr val="bg1">
          <a:lumMod val="50000"/>
        </a:schemeClr>
      </a:solidFill>
      <a:round/>
    </a:ln>
    <a:effectLst/>
  </c:spPr>
  <c:txPr>
    <a:bodyPr/>
    <a:lstStyle/>
    <a:p>
      <a:pPr>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idor de capçalera 1"/>
          <p:cNvSpPr>
            <a:spLocks noGrp="1"/>
          </p:cNvSpPr>
          <p:nvPr>
            <p:ph type="hdr" sz="quarter"/>
          </p:nvPr>
        </p:nvSpPr>
        <p:spPr>
          <a:xfrm>
            <a:off x="0" y="0"/>
            <a:ext cx="2946400"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ca-ES"/>
          </a:p>
        </p:txBody>
      </p:sp>
      <p:sp>
        <p:nvSpPr>
          <p:cNvPr id="3" name="Contenidor de data 2"/>
          <p:cNvSpPr>
            <a:spLocks noGrp="1"/>
          </p:cNvSpPr>
          <p:nvPr>
            <p:ph type="dt" idx="1"/>
          </p:nvPr>
        </p:nvSpPr>
        <p:spPr>
          <a:xfrm>
            <a:off x="3849688" y="0"/>
            <a:ext cx="2946400"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6658BE17-8848-447A-88DB-A1ACE19B02A0}" type="datetimeFigureOut">
              <a:rPr lang="ca-ES"/>
              <a:pPr>
                <a:defRPr/>
              </a:pPr>
              <a:t>20/12/2019</a:t>
            </a:fld>
            <a:endParaRPr lang="ca-ES"/>
          </a:p>
        </p:txBody>
      </p:sp>
      <p:sp>
        <p:nvSpPr>
          <p:cNvPr id="4" name="Contenidor d'imatge de diapositiva 3"/>
          <p:cNvSpPr>
            <a:spLocks noGrp="1" noRot="1" noChangeAspect="1"/>
          </p:cNvSpPr>
          <p:nvPr>
            <p:ph type="sldImg" idx="2"/>
          </p:nvPr>
        </p:nvSpPr>
        <p:spPr>
          <a:xfrm>
            <a:off x="107950" y="739775"/>
            <a:ext cx="6581775" cy="3703638"/>
          </a:xfrm>
          <a:prstGeom prst="rect">
            <a:avLst/>
          </a:prstGeom>
          <a:noFill/>
          <a:ln w="12700">
            <a:solidFill>
              <a:prstClr val="black"/>
            </a:solidFill>
          </a:ln>
        </p:spPr>
        <p:txBody>
          <a:bodyPr vert="horz" lIns="91440" tIns="45720" rIns="91440" bIns="45720" rtlCol="0" anchor="ctr"/>
          <a:lstStyle/>
          <a:p>
            <a:pPr lvl="0"/>
            <a:endParaRPr lang="ca-ES" noProof="0"/>
          </a:p>
        </p:txBody>
      </p:sp>
      <p:sp>
        <p:nvSpPr>
          <p:cNvPr id="5" name="Contenidor de notes 4"/>
          <p:cNvSpPr>
            <a:spLocks noGrp="1"/>
          </p:cNvSpPr>
          <p:nvPr>
            <p:ph type="body" sz="quarter" idx="3"/>
          </p:nvPr>
        </p:nvSpPr>
        <p:spPr>
          <a:xfrm>
            <a:off x="679450" y="4689475"/>
            <a:ext cx="5438775" cy="4443413"/>
          </a:xfrm>
          <a:prstGeom prst="rect">
            <a:avLst/>
          </a:prstGeom>
        </p:spPr>
        <p:txBody>
          <a:bodyPr vert="horz" lIns="91440" tIns="45720" rIns="91440" bIns="45720" rtlCol="0"/>
          <a:lstStyle/>
          <a:p>
            <a:pPr lvl="0"/>
            <a:r>
              <a:rPr lang="ca-ES" noProof="0"/>
              <a:t>Feu clic aquí per editar estils</a:t>
            </a:r>
          </a:p>
          <a:p>
            <a:pPr lvl="1"/>
            <a:r>
              <a:rPr lang="ca-ES" noProof="0"/>
              <a:t>Segon nivell</a:t>
            </a:r>
          </a:p>
          <a:p>
            <a:pPr lvl="2"/>
            <a:r>
              <a:rPr lang="ca-ES" noProof="0"/>
              <a:t>Tercer nivell</a:t>
            </a:r>
          </a:p>
          <a:p>
            <a:pPr lvl="3"/>
            <a:r>
              <a:rPr lang="ca-ES" noProof="0"/>
              <a:t>Quart nivell</a:t>
            </a:r>
          </a:p>
          <a:p>
            <a:pPr lvl="4"/>
            <a:r>
              <a:rPr lang="ca-ES" noProof="0"/>
              <a:t>Cinquè nivell</a:t>
            </a:r>
          </a:p>
        </p:txBody>
      </p:sp>
      <p:sp>
        <p:nvSpPr>
          <p:cNvPr id="6" name="Contenidor de peu de pàgina 5"/>
          <p:cNvSpPr>
            <a:spLocks noGrp="1"/>
          </p:cNvSpPr>
          <p:nvPr>
            <p:ph type="ftr" sz="quarter" idx="4"/>
          </p:nvPr>
        </p:nvSpPr>
        <p:spPr>
          <a:xfrm>
            <a:off x="0" y="9377363"/>
            <a:ext cx="2946400"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ca-ES"/>
          </a:p>
        </p:txBody>
      </p:sp>
      <p:sp>
        <p:nvSpPr>
          <p:cNvPr id="7" name="Contenidor de número de diapositiva 6"/>
          <p:cNvSpPr>
            <a:spLocks noGrp="1"/>
          </p:cNvSpPr>
          <p:nvPr>
            <p:ph type="sldNum" sz="quarter" idx="5"/>
          </p:nvPr>
        </p:nvSpPr>
        <p:spPr>
          <a:xfrm>
            <a:off x="3849688" y="9377363"/>
            <a:ext cx="2946400"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2C669EE-928C-4186-BF37-77E02C44E413}" type="slidenum">
              <a:rPr lang="ca-ES" altLang="ca-ES"/>
              <a:pPr>
                <a:defRPr/>
              </a:pPr>
              <a:t>‹Nº›</a:t>
            </a:fld>
            <a:endParaRPr lang="ca-ES" altLang="ca-ES"/>
          </a:p>
        </p:txBody>
      </p:sp>
    </p:spTree>
    <p:extLst>
      <p:ext uri="{BB962C8B-B14F-4D97-AF65-F5344CB8AC3E}">
        <p14:creationId xmlns:p14="http://schemas.microsoft.com/office/powerpoint/2010/main" val="16295022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90488" y="744538"/>
            <a:ext cx="6627812" cy="3729037"/>
          </a:xfrm>
        </p:spPr>
      </p:sp>
      <p:sp>
        <p:nvSpPr>
          <p:cNvPr id="3" name="Marcador de notas 2"/>
          <p:cNvSpPr>
            <a:spLocks noGrp="1"/>
          </p:cNvSpPr>
          <p:nvPr>
            <p:ph type="body" idx="1"/>
          </p:nvPr>
        </p:nvSpPr>
        <p:spPr/>
        <p:txBody>
          <a:bodyPr/>
          <a:lstStyle/>
          <a:p>
            <a:endParaRPr lang="ca-ES" dirty="0"/>
          </a:p>
        </p:txBody>
      </p:sp>
      <p:sp>
        <p:nvSpPr>
          <p:cNvPr id="4" name="Marcador de número de diapositiva 3"/>
          <p:cNvSpPr>
            <a:spLocks noGrp="1"/>
          </p:cNvSpPr>
          <p:nvPr>
            <p:ph type="sldNum" sz="quarter" idx="10"/>
          </p:nvPr>
        </p:nvSpPr>
        <p:spPr/>
        <p:txBody>
          <a:bodyPr/>
          <a:lstStyle/>
          <a:p>
            <a:pPr>
              <a:defRPr/>
            </a:pPr>
            <a:fld id="{65D261DF-5B5F-4183-AE16-5EDE8E9366F0}" type="slidenum">
              <a:rPr lang="ca-ES" smtClean="0"/>
              <a:pPr>
                <a:defRPr/>
              </a:pPr>
              <a:t>1</a:t>
            </a:fld>
            <a:endParaRPr lang="ca-ES" dirty="0"/>
          </a:p>
        </p:txBody>
      </p:sp>
    </p:spTree>
    <p:extLst>
      <p:ext uri="{BB962C8B-B14F-4D97-AF65-F5344CB8AC3E}">
        <p14:creationId xmlns:p14="http://schemas.microsoft.com/office/powerpoint/2010/main" val="2358298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90488" y="744538"/>
            <a:ext cx="6627812" cy="3729037"/>
          </a:xfrm>
        </p:spPr>
      </p:sp>
      <p:sp>
        <p:nvSpPr>
          <p:cNvPr id="3" name="Marcador de notas 2"/>
          <p:cNvSpPr>
            <a:spLocks noGrp="1"/>
          </p:cNvSpPr>
          <p:nvPr>
            <p:ph type="body" idx="1"/>
          </p:nvPr>
        </p:nvSpPr>
        <p:spPr/>
        <p:txBody>
          <a:bodyPr/>
          <a:lstStyle/>
          <a:p>
            <a:endParaRPr lang="ca-ES" dirty="0"/>
          </a:p>
        </p:txBody>
      </p:sp>
      <p:sp>
        <p:nvSpPr>
          <p:cNvPr id="4" name="Marcador de número de diapositiva 3"/>
          <p:cNvSpPr>
            <a:spLocks noGrp="1"/>
          </p:cNvSpPr>
          <p:nvPr>
            <p:ph type="sldNum" sz="quarter" idx="10"/>
          </p:nvPr>
        </p:nvSpPr>
        <p:spPr/>
        <p:txBody>
          <a:bodyPr/>
          <a:lstStyle/>
          <a:p>
            <a:pPr>
              <a:defRPr/>
            </a:pPr>
            <a:fld id="{65D261DF-5B5F-4183-AE16-5EDE8E9366F0}" type="slidenum">
              <a:rPr lang="ca-ES" smtClean="0"/>
              <a:pPr>
                <a:defRPr/>
              </a:pPr>
              <a:t>2</a:t>
            </a:fld>
            <a:endParaRPr lang="ca-ES" dirty="0"/>
          </a:p>
        </p:txBody>
      </p:sp>
    </p:spTree>
    <p:extLst>
      <p:ext uri="{BB962C8B-B14F-4D97-AF65-F5344CB8AC3E}">
        <p14:creationId xmlns:p14="http://schemas.microsoft.com/office/powerpoint/2010/main" val="3255034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90488" y="744538"/>
            <a:ext cx="6627812" cy="3729037"/>
          </a:xfrm>
        </p:spPr>
      </p:sp>
      <p:sp>
        <p:nvSpPr>
          <p:cNvPr id="3" name="Marcador de notas 2"/>
          <p:cNvSpPr>
            <a:spLocks noGrp="1"/>
          </p:cNvSpPr>
          <p:nvPr>
            <p:ph type="body" idx="1"/>
          </p:nvPr>
        </p:nvSpPr>
        <p:spPr/>
        <p:txBody>
          <a:bodyPr/>
          <a:lstStyle/>
          <a:p>
            <a:endParaRPr lang="ca-ES" noProof="0" dirty="0"/>
          </a:p>
        </p:txBody>
      </p:sp>
      <p:sp>
        <p:nvSpPr>
          <p:cNvPr id="4" name="Marcador de número de diapositiva 3"/>
          <p:cNvSpPr>
            <a:spLocks noGrp="1"/>
          </p:cNvSpPr>
          <p:nvPr>
            <p:ph type="sldNum" sz="quarter" idx="10"/>
          </p:nvPr>
        </p:nvSpPr>
        <p:spPr/>
        <p:txBody>
          <a:bodyPr/>
          <a:lstStyle/>
          <a:p>
            <a:pPr>
              <a:defRPr/>
            </a:pPr>
            <a:fld id="{65D261DF-5B5F-4183-AE16-5EDE8E9366F0}" type="slidenum">
              <a:rPr lang="ca-ES" smtClean="0"/>
              <a:pPr>
                <a:defRPr/>
              </a:pPr>
              <a:t>3</a:t>
            </a:fld>
            <a:endParaRPr lang="ca-ES" dirty="0"/>
          </a:p>
        </p:txBody>
      </p:sp>
    </p:spTree>
    <p:extLst>
      <p:ext uri="{BB962C8B-B14F-4D97-AF65-F5344CB8AC3E}">
        <p14:creationId xmlns:p14="http://schemas.microsoft.com/office/powerpoint/2010/main" val="527510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90488" y="744538"/>
            <a:ext cx="6627812" cy="3729037"/>
          </a:xfrm>
        </p:spPr>
      </p:sp>
      <p:sp>
        <p:nvSpPr>
          <p:cNvPr id="3" name="Marcador de notas 2"/>
          <p:cNvSpPr>
            <a:spLocks noGrp="1"/>
          </p:cNvSpPr>
          <p:nvPr>
            <p:ph type="body" idx="1"/>
          </p:nvPr>
        </p:nvSpPr>
        <p:spPr/>
        <p:txBody>
          <a:bodyPr/>
          <a:lstStyle/>
          <a:p>
            <a:endParaRPr lang="ca-ES" noProof="0" dirty="0"/>
          </a:p>
        </p:txBody>
      </p:sp>
      <p:sp>
        <p:nvSpPr>
          <p:cNvPr id="4" name="Marcador de número de diapositiva 3"/>
          <p:cNvSpPr>
            <a:spLocks noGrp="1"/>
          </p:cNvSpPr>
          <p:nvPr>
            <p:ph type="sldNum" sz="quarter" idx="10"/>
          </p:nvPr>
        </p:nvSpPr>
        <p:spPr/>
        <p:txBody>
          <a:bodyPr/>
          <a:lstStyle/>
          <a:p>
            <a:pPr>
              <a:defRPr/>
            </a:pPr>
            <a:fld id="{65D261DF-5B5F-4183-AE16-5EDE8E9366F0}" type="slidenum">
              <a:rPr lang="ca-ES" smtClean="0"/>
              <a:pPr>
                <a:defRPr/>
              </a:pPr>
              <a:t>4</a:t>
            </a:fld>
            <a:endParaRPr lang="ca-ES" dirty="0"/>
          </a:p>
        </p:txBody>
      </p:sp>
    </p:spTree>
    <p:extLst>
      <p:ext uri="{BB962C8B-B14F-4D97-AF65-F5344CB8AC3E}">
        <p14:creationId xmlns:p14="http://schemas.microsoft.com/office/powerpoint/2010/main" val="655119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90488" y="744538"/>
            <a:ext cx="6627812" cy="3729037"/>
          </a:xfrm>
        </p:spPr>
      </p:sp>
      <p:sp>
        <p:nvSpPr>
          <p:cNvPr id="3" name="Marcador de notas 2"/>
          <p:cNvSpPr>
            <a:spLocks noGrp="1"/>
          </p:cNvSpPr>
          <p:nvPr>
            <p:ph type="body" idx="1"/>
          </p:nvPr>
        </p:nvSpPr>
        <p:spPr/>
        <p:txBody>
          <a:bodyPr/>
          <a:lstStyle/>
          <a:p>
            <a:endParaRPr lang="ca-ES" noProof="0" dirty="0"/>
          </a:p>
        </p:txBody>
      </p:sp>
      <p:sp>
        <p:nvSpPr>
          <p:cNvPr id="4" name="Marcador de número de diapositiva 3"/>
          <p:cNvSpPr>
            <a:spLocks noGrp="1"/>
          </p:cNvSpPr>
          <p:nvPr>
            <p:ph type="sldNum" sz="quarter" idx="10"/>
          </p:nvPr>
        </p:nvSpPr>
        <p:spPr/>
        <p:txBody>
          <a:bodyPr/>
          <a:lstStyle/>
          <a:p>
            <a:pPr>
              <a:defRPr/>
            </a:pPr>
            <a:fld id="{65D261DF-5B5F-4183-AE16-5EDE8E9366F0}" type="slidenum">
              <a:rPr lang="ca-ES" smtClean="0"/>
              <a:pPr>
                <a:defRPr/>
              </a:pPr>
              <a:t>6</a:t>
            </a:fld>
            <a:endParaRPr lang="ca-ES" dirty="0"/>
          </a:p>
        </p:txBody>
      </p:sp>
    </p:spTree>
    <p:extLst>
      <p:ext uri="{BB962C8B-B14F-4D97-AF65-F5344CB8AC3E}">
        <p14:creationId xmlns:p14="http://schemas.microsoft.com/office/powerpoint/2010/main" val="3106639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90488" y="744538"/>
            <a:ext cx="6627812" cy="3729037"/>
          </a:xfrm>
        </p:spPr>
      </p:sp>
      <p:sp>
        <p:nvSpPr>
          <p:cNvPr id="3" name="Marcador de notas 2"/>
          <p:cNvSpPr>
            <a:spLocks noGrp="1"/>
          </p:cNvSpPr>
          <p:nvPr>
            <p:ph type="body" idx="1"/>
          </p:nvPr>
        </p:nvSpPr>
        <p:spPr/>
        <p:txBody>
          <a:bodyPr/>
          <a:lstStyle/>
          <a:p>
            <a:endParaRPr lang="ca-ES" dirty="0"/>
          </a:p>
        </p:txBody>
      </p:sp>
      <p:sp>
        <p:nvSpPr>
          <p:cNvPr id="4" name="Marcador de número de diapositiva 3"/>
          <p:cNvSpPr>
            <a:spLocks noGrp="1"/>
          </p:cNvSpPr>
          <p:nvPr>
            <p:ph type="sldNum" sz="quarter" idx="10"/>
          </p:nvPr>
        </p:nvSpPr>
        <p:spPr/>
        <p:txBody>
          <a:bodyPr/>
          <a:lstStyle/>
          <a:p>
            <a:pPr>
              <a:defRPr/>
            </a:pPr>
            <a:fld id="{65D261DF-5B5F-4183-AE16-5EDE8E9366F0}" type="slidenum">
              <a:rPr lang="ca-ES" smtClean="0"/>
              <a:pPr>
                <a:defRPr/>
              </a:pPr>
              <a:t>10</a:t>
            </a:fld>
            <a:endParaRPr lang="ca-ES" dirty="0"/>
          </a:p>
        </p:txBody>
      </p:sp>
    </p:spTree>
    <p:extLst>
      <p:ext uri="{BB962C8B-B14F-4D97-AF65-F5344CB8AC3E}">
        <p14:creationId xmlns:p14="http://schemas.microsoft.com/office/powerpoint/2010/main" val="37209276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ol i comia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Imagen 6"/>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356100" y="720725"/>
            <a:ext cx="347980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ol 1"/>
          <p:cNvSpPr>
            <a:spLocks noGrp="1"/>
          </p:cNvSpPr>
          <p:nvPr>
            <p:ph type="ctrTitle"/>
          </p:nvPr>
        </p:nvSpPr>
        <p:spPr>
          <a:xfrm>
            <a:off x="914400" y="3290400"/>
            <a:ext cx="10363200" cy="1252800"/>
          </a:xfrm>
        </p:spPr>
        <p:txBody>
          <a:bodyPr>
            <a:normAutofit/>
          </a:bodyPr>
          <a:lstStyle>
            <a:lvl1pPr algn="ctr">
              <a:defRPr sz="3600"/>
            </a:lvl1pPr>
          </a:lstStyle>
          <a:p>
            <a:r>
              <a:rPr lang="ca-ES" dirty="0"/>
              <a:t>Feu clic aquí per editar l'estil</a:t>
            </a:r>
          </a:p>
        </p:txBody>
      </p:sp>
      <p:sp>
        <p:nvSpPr>
          <p:cNvPr id="3" name="Subtítol 2"/>
          <p:cNvSpPr>
            <a:spLocks noGrp="1"/>
          </p:cNvSpPr>
          <p:nvPr>
            <p:ph type="subTitle" idx="1"/>
          </p:nvPr>
        </p:nvSpPr>
        <p:spPr>
          <a:xfrm>
            <a:off x="916800" y="4827600"/>
            <a:ext cx="10363200" cy="763200"/>
          </a:xfrm>
        </p:spPr>
        <p:txBody>
          <a:bodyPr/>
          <a:lstStyle>
            <a:lvl1pPr marL="0" indent="0" algn="ctr">
              <a:buNone/>
              <a:defRPr sz="22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a-ES" dirty="0"/>
              <a:t>Feu clic aquí per editar l'estil de subtítols del patró</a:t>
            </a:r>
          </a:p>
        </p:txBody>
      </p:sp>
      <p:sp>
        <p:nvSpPr>
          <p:cNvPr id="5" name="Contenidor de número de diapositiva 5"/>
          <p:cNvSpPr>
            <a:spLocks noGrp="1"/>
          </p:cNvSpPr>
          <p:nvPr>
            <p:ph type="sldNum" sz="quarter" idx="10"/>
          </p:nvPr>
        </p:nvSpPr>
        <p:spPr/>
        <p:txBody>
          <a:bodyPr/>
          <a:lstStyle>
            <a:lvl1pPr>
              <a:defRPr smtClean="0"/>
            </a:lvl1pPr>
          </a:lstStyle>
          <a:p>
            <a:pPr>
              <a:defRPr/>
            </a:pPr>
            <a:fld id="{91AA767D-8EF4-4E70-9352-FB51EE065EAF}" type="slidenum">
              <a:rPr lang="ca-ES" altLang="ca-ES"/>
              <a:pPr>
                <a:defRPr/>
              </a:pPr>
              <a:t>‹Nº›</a:t>
            </a:fld>
            <a:endParaRPr lang="ca-ES" altLang="ca-ES"/>
          </a:p>
        </p:txBody>
      </p:sp>
    </p:spTree>
    <p:extLst>
      <p:ext uri="{BB962C8B-B14F-4D97-AF65-F5344CB8AC3E}">
        <p14:creationId xmlns:p14="http://schemas.microsoft.com/office/powerpoint/2010/main" val="340540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ol i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p>
        </p:txBody>
      </p:sp>
      <p:sp>
        <p:nvSpPr>
          <p:cNvPr id="3" name="Contenidor de contingut 2"/>
          <p:cNvSpPr>
            <a:spLocks noGrp="1"/>
          </p:cNvSpPr>
          <p:nvPr>
            <p:ph idx="1"/>
          </p:nvPr>
        </p:nvSpPr>
        <p:spPr>
          <a:xfrm>
            <a:off x="475200" y="2059201"/>
            <a:ext cx="11285429" cy="3674056"/>
          </a:xfrm>
        </p:spPr>
        <p:txBody>
          <a:bodyPr/>
          <a:lstStyle/>
          <a:p>
            <a:pPr lvl="0"/>
            <a:r>
              <a:rPr lang="ca-ES" dirty="0"/>
              <a:t>Feu clic aquí per editar estils</a:t>
            </a:r>
          </a:p>
          <a:p>
            <a:pPr lvl="1"/>
            <a:r>
              <a:rPr lang="ca-ES" dirty="0"/>
              <a:t>Segon nivell</a:t>
            </a:r>
          </a:p>
          <a:p>
            <a:pPr lvl="2"/>
            <a:r>
              <a:rPr lang="ca-ES" dirty="0"/>
              <a:t>Tercer nivell</a:t>
            </a:r>
          </a:p>
          <a:p>
            <a:pPr lvl="3"/>
            <a:r>
              <a:rPr lang="ca-ES" dirty="0"/>
              <a:t>Quart nivell</a:t>
            </a:r>
          </a:p>
          <a:p>
            <a:pPr lvl="4"/>
            <a:r>
              <a:rPr lang="ca-ES" dirty="0"/>
              <a:t>Cinquè nivell</a:t>
            </a:r>
          </a:p>
        </p:txBody>
      </p:sp>
      <p:sp>
        <p:nvSpPr>
          <p:cNvPr id="5" name="Contenidor de text 4"/>
          <p:cNvSpPr>
            <a:spLocks noGrp="1"/>
          </p:cNvSpPr>
          <p:nvPr>
            <p:ph type="body" sz="quarter" idx="13"/>
          </p:nvPr>
        </p:nvSpPr>
        <p:spPr>
          <a:xfrm>
            <a:off x="475199" y="1268413"/>
            <a:ext cx="11428800" cy="428400"/>
          </a:xfrm>
        </p:spPr>
        <p:txBody>
          <a:bodyPr>
            <a:normAutofit/>
          </a:bodyPr>
          <a:lstStyle>
            <a:lvl1pPr marL="0" indent="0">
              <a:buFontTx/>
              <a:buNone/>
              <a:defRPr sz="2200" b="1"/>
            </a:lvl1pPr>
          </a:lstStyle>
          <a:p>
            <a:pPr lvl="0"/>
            <a:r>
              <a:rPr lang="ca-ES"/>
              <a:t>Feu clic aquí per editar estils</a:t>
            </a:r>
          </a:p>
        </p:txBody>
      </p:sp>
      <p:sp>
        <p:nvSpPr>
          <p:cNvPr id="6" name="Contenidor de número de diapositiva 5"/>
          <p:cNvSpPr>
            <a:spLocks noGrp="1"/>
          </p:cNvSpPr>
          <p:nvPr>
            <p:ph type="sldNum" sz="quarter" idx="14"/>
          </p:nvPr>
        </p:nvSpPr>
        <p:spPr/>
        <p:txBody>
          <a:bodyPr/>
          <a:lstStyle>
            <a:lvl1pPr>
              <a:defRPr/>
            </a:lvl1pPr>
          </a:lstStyle>
          <a:p>
            <a:pPr>
              <a:defRPr/>
            </a:pPr>
            <a:fld id="{96A10628-3F84-46CA-901F-863DFE091600}" type="slidenum">
              <a:rPr lang="ca-ES" altLang="ca-ES"/>
              <a:pPr>
                <a:defRPr/>
              </a:pPr>
              <a:t>‹Nº›</a:t>
            </a:fld>
            <a:endParaRPr lang="ca-ES" altLang="ca-ES"/>
          </a:p>
        </p:txBody>
      </p:sp>
    </p:spTree>
    <p:extLst>
      <p:ext uri="{BB962C8B-B14F-4D97-AF65-F5344CB8AC3E}">
        <p14:creationId xmlns:p14="http://schemas.microsoft.com/office/powerpoint/2010/main" val="3857113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ítol i objectes sense logo">
    <p:spTree>
      <p:nvGrpSpPr>
        <p:cNvPr id="1" name=""/>
        <p:cNvGrpSpPr/>
        <p:nvPr/>
      </p:nvGrpSpPr>
      <p:grpSpPr>
        <a:xfrm>
          <a:off x="0" y="0"/>
          <a:ext cx="0" cy="0"/>
          <a:chOff x="0" y="0"/>
          <a:chExt cx="0" cy="0"/>
        </a:xfrm>
      </p:grpSpPr>
      <p:cxnSp>
        <p:nvCxnSpPr>
          <p:cNvPr id="5" name="Connector recte 6"/>
          <p:cNvCxnSpPr/>
          <p:nvPr/>
        </p:nvCxnSpPr>
        <p:spPr>
          <a:xfrm>
            <a:off x="623888" y="1073150"/>
            <a:ext cx="11179175"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ítol 1"/>
          <p:cNvSpPr>
            <a:spLocks noGrp="1"/>
          </p:cNvSpPr>
          <p:nvPr>
            <p:ph type="title"/>
          </p:nvPr>
        </p:nvSpPr>
        <p:spPr/>
        <p:txBody>
          <a:bodyPr/>
          <a:lstStyle/>
          <a:p>
            <a:r>
              <a:rPr lang="ca-ES"/>
              <a:t>Feu clic aquí per editar l'estil</a:t>
            </a:r>
          </a:p>
        </p:txBody>
      </p:sp>
      <p:sp>
        <p:nvSpPr>
          <p:cNvPr id="3" name="Contenidor de contingut 2"/>
          <p:cNvSpPr>
            <a:spLocks noGrp="1"/>
          </p:cNvSpPr>
          <p:nvPr>
            <p:ph idx="1"/>
          </p:nvPr>
        </p:nvSpPr>
        <p:spPr>
          <a:xfrm>
            <a:off x="475200" y="2059201"/>
            <a:ext cx="11285429" cy="4106103"/>
          </a:xfrm>
        </p:spPr>
        <p:txBody>
          <a:bodyPr/>
          <a:lstStyle/>
          <a:p>
            <a:pPr lvl="0"/>
            <a:r>
              <a:rPr lang="ca-ES" dirty="0"/>
              <a:t>Feu clic aquí per editar estils</a:t>
            </a:r>
          </a:p>
          <a:p>
            <a:pPr lvl="1"/>
            <a:r>
              <a:rPr lang="ca-ES" dirty="0"/>
              <a:t>Segon nivell</a:t>
            </a:r>
          </a:p>
          <a:p>
            <a:pPr lvl="2"/>
            <a:r>
              <a:rPr lang="ca-ES" dirty="0"/>
              <a:t>Tercer nivell</a:t>
            </a:r>
          </a:p>
          <a:p>
            <a:pPr lvl="3"/>
            <a:r>
              <a:rPr lang="ca-ES" dirty="0"/>
              <a:t>Quart nivell</a:t>
            </a:r>
          </a:p>
          <a:p>
            <a:pPr lvl="4"/>
            <a:r>
              <a:rPr lang="ca-ES" dirty="0"/>
              <a:t>Cinquè nivell</a:t>
            </a:r>
          </a:p>
        </p:txBody>
      </p:sp>
      <p:sp>
        <p:nvSpPr>
          <p:cNvPr id="8" name="Contenidor de text 4"/>
          <p:cNvSpPr>
            <a:spLocks noGrp="1"/>
          </p:cNvSpPr>
          <p:nvPr>
            <p:ph type="body" sz="quarter" idx="13"/>
          </p:nvPr>
        </p:nvSpPr>
        <p:spPr>
          <a:xfrm>
            <a:off x="475199" y="1268413"/>
            <a:ext cx="11428800" cy="428400"/>
          </a:xfrm>
        </p:spPr>
        <p:txBody>
          <a:bodyPr>
            <a:normAutofit/>
          </a:bodyPr>
          <a:lstStyle>
            <a:lvl1pPr marL="0" indent="0">
              <a:buFontTx/>
              <a:buNone/>
              <a:defRPr sz="2200" b="1"/>
            </a:lvl1pPr>
          </a:lstStyle>
          <a:p>
            <a:pPr lvl="0"/>
            <a:r>
              <a:rPr lang="ca-ES"/>
              <a:t>Feu clic aquí per editar estils</a:t>
            </a:r>
          </a:p>
        </p:txBody>
      </p:sp>
      <p:sp>
        <p:nvSpPr>
          <p:cNvPr id="6" name="Contenidor de número de diapositiva 5"/>
          <p:cNvSpPr>
            <a:spLocks noGrp="1"/>
          </p:cNvSpPr>
          <p:nvPr>
            <p:ph type="sldNum" sz="quarter" idx="14"/>
          </p:nvPr>
        </p:nvSpPr>
        <p:spPr/>
        <p:txBody>
          <a:bodyPr/>
          <a:lstStyle>
            <a:lvl1pPr>
              <a:defRPr smtClean="0"/>
            </a:lvl1pPr>
          </a:lstStyle>
          <a:p>
            <a:pPr>
              <a:defRPr/>
            </a:pPr>
            <a:fld id="{3573A6AB-E397-41FD-8E8D-50262EC7DC60}" type="slidenum">
              <a:rPr lang="ca-ES" altLang="ca-ES"/>
              <a:pPr>
                <a:defRPr/>
              </a:pPr>
              <a:t>‹Nº›</a:t>
            </a:fld>
            <a:endParaRPr lang="ca-ES" altLang="ca-ES"/>
          </a:p>
        </p:txBody>
      </p:sp>
    </p:spTree>
    <p:extLst>
      <p:ext uri="{BB962C8B-B14F-4D97-AF65-F5344CB8AC3E}">
        <p14:creationId xmlns:p14="http://schemas.microsoft.com/office/powerpoint/2010/main" val="17061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ol i objectes sense nivell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dirty="0"/>
              <a:t>Feu clic aquí per editar l'estil</a:t>
            </a:r>
          </a:p>
        </p:txBody>
      </p:sp>
      <p:sp>
        <p:nvSpPr>
          <p:cNvPr id="3" name="Contenidor de contingut 2"/>
          <p:cNvSpPr>
            <a:spLocks noGrp="1"/>
          </p:cNvSpPr>
          <p:nvPr>
            <p:ph idx="1"/>
          </p:nvPr>
        </p:nvSpPr>
        <p:spPr>
          <a:xfrm>
            <a:off x="475200" y="2059201"/>
            <a:ext cx="11285429" cy="3530039"/>
          </a:xfrm>
        </p:spPr>
        <p:txBody>
          <a:bodyPr/>
          <a:lstStyle>
            <a:lvl1pPr marL="0" indent="0">
              <a:buNone/>
              <a:defRPr/>
            </a:lvl1pPr>
          </a:lstStyle>
          <a:p>
            <a:pPr lvl="0"/>
            <a:r>
              <a:rPr lang="ca-ES" dirty="0"/>
              <a:t>Feu clic aquí per editar estils</a:t>
            </a:r>
          </a:p>
        </p:txBody>
      </p:sp>
      <p:sp>
        <p:nvSpPr>
          <p:cNvPr id="7" name="Contenidor de text 4"/>
          <p:cNvSpPr>
            <a:spLocks noGrp="1"/>
          </p:cNvSpPr>
          <p:nvPr>
            <p:ph type="body" sz="quarter" idx="13"/>
          </p:nvPr>
        </p:nvSpPr>
        <p:spPr>
          <a:xfrm>
            <a:off x="475199" y="1268413"/>
            <a:ext cx="11428800" cy="428400"/>
          </a:xfrm>
        </p:spPr>
        <p:txBody>
          <a:bodyPr>
            <a:normAutofit/>
          </a:bodyPr>
          <a:lstStyle>
            <a:lvl1pPr marL="0" indent="0">
              <a:buFontTx/>
              <a:buNone/>
              <a:defRPr sz="2200" b="1"/>
            </a:lvl1pPr>
          </a:lstStyle>
          <a:p>
            <a:pPr lvl="0"/>
            <a:r>
              <a:rPr lang="ca-ES"/>
              <a:t>Feu clic aquí per editar estils</a:t>
            </a:r>
          </a:p>
        </p:txBody>
      </p:sp>
      <p:sp>
        <p:nvSpPr>
          <p:cNvPr id="5" name="Contenidor de número de diapositiva 5"/>
          <p:cNvSpPr>
            <a:spLocks noGrp="1"/>
          </p:cNvSpPr>
          <p:nvPr>
            <p:ph type="sldNum" sz="quarter" idx="14"/>
          </p:nvPr>
        </p:nvSpPr>
        <p:spPr/>
        <p:txBody>
          <a:bodyPr/>
          <a:lstStyle>
            <a:lvl1pPr>
              <a:defRPr/>
            </a:lvl1pPr>
          </a:lstStyle>
          <a:p>
            <a:pPr>
              <a:defRPr/>
            </a:pPr>
            <a:fld id="{715AB4B3-3D1E-4095-8858-E3940C806638}" type="slidenum">
              <a:rPr lang="ca-ES" altLang="ca-ES"/>
              <a:pPr>
                <a:defRPr/>
              </a:pPr>
              <a:t>‹Nº›</a:t>
            </a:fld>
            <a:endParaRPr lang="ca-ES" altLang="ca-ES"/>
          </a:p>
        </p:txBody>
      </p:sp>
    </p:spTree>
    <p:extLst>
      <p:ext uri="{BB962C8B-B14F-4D97-AF65-F5344CB8AC3E}">
        <p14:creationId xmlns:p14="http://schemas.microsoft.com/office/powerpoint/2010/main" val="1201376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ues column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p>
        </p:txBody>
      </p:sp>
      <p:sp>
        <p:nvSpPr>
          <p:cNvPr id="3" name="Contenidor de contingut 2"/>
          <p:cNvSpPr>
            <a:spLocks noGrp="1"/>
          </p:cNvSpPr>
          <p:nvPr>
            <p:ph sz="half" idx="1"/>
          </p:nvPr>
        </p:nvSpPr>
        <p:spPr>
          <a:xfrm>
            <a:off x="475200" y="2059201"/>
            <a:ext cx="5384800" cy="3674055"/>
          </a:xfrm>
        </p:spPr>
        <p:txBody>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ca-ES" dirty="0"/>
              <a:t>Feu clic aquí per editar estils</a:t>
            </a:r>
          </a:p>
          <a:p>
            <a:pPr lvl="1"/>
            <a:r>
              <a:rPr lang="ca-ES" dirty="0"/>
              <a:t>Segon nivell</a:t>
            </a:r>
          </a:p>
          <a:p>
            <a:pPr lvl="2"/>
            <a:r>
              <a:rPr lang="ca-ES" dirty="0"/>
              <a:t>Tercer nivell</a:t>
            </a:r>
          </a:p>
          <a:p>
            <a:pPr lvl="3"/>
            <a:r>
              <a:rPr lang="ca-ES" dirty="0"/>
              <a:t>Quart nivell</a:t>
            </a:r>
          </a:p>
          <a:p>
            <a:pPr lvl="4"/>
            <a:r>
              <a:rPr lang="ca-ES" dirty="0"/>
              <a:t>Cinquè nivell</a:t>
            </a:r>
          </a:p>
        </p:txBody>
      </p:sp>
      <p:sp>
        <p:nvSpPr>
          <p:cNvPr id="4" name="Contenidor de contingut 3"/>
          <p:cNvSpPr>
            <a:spLocks noGrp="1"/>
          </p:cNvSpPr>
          <p:nvPr>
            <p:ph sz="half" idx="2"/>
          </p:nvPr>
        </p:nvSpPr>
        <p:spPr>
          <a:xfrm>
            <a:off x="6197600" y="2059201"/>
            <a:ext cx="5384800" cy="3674055"/>
          </a:xfrm>
        </p:spPr>
        <p:txBody>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ca-ES" dirty="0"/>
              <a:t>Feu clic aquí per editar estils</a:t>
            </a:r>
          </a:p>
          <a:p>
            <a:pPr lvl="1"/>
            <a:r>
              <a:rPr lang="ca-ES" dirty="0"/>
              <a:t>Segon nivell</a:t>
            </a:r>
          </a:p>
          <a:p>
            <a:pPr lvl="2"/>
            <a:r>
              <a:rPr lang="ca-ES" dirty="0"/>
              <a:t>Tercer nivell</a:t>
            </a:r>
          </a:p>
          <a:p>
            <a:pPr lvl="3"/>
            <a:r>
              <a:rPr lang="ca-ES" dirty="0"/>
              <a:t>Quart nivell</a:t>
            </a:r>
          </a:p>
          <a:p>
            <a:pPr lvl="4"/>
            <a:r>
              <a:rPr lang="ca-ES" dirty="0"/>
              <a:t>Cinquè nivell</a:t>
            </a:r>
          </a:p>
        </p:txBody>
      </p:sp>
      <p:sp>
        <p:nvSpPr>
          <p:cNvPr id="9" name="Contenidor de text 4"/>
          <p:cNvSpPr>
            <a:spLocks noGrp="1"/>
          </p:cNvSpPr>
          <p:nvPr>
            <p:ph type="body" sz="quarter" idx="13"/>
          </p:nvPr>
        </p:nvSpPr>
        <p:spPr>
          <a:xfrm>
            <a:off x="475199" y="1268413"/>
            <a:ext cx="11428800" cy="428400"/>
          </a:xfrm>
        </p:spPr>
        <p:txBody>
          <a:bodyPr>
            <a:normAutofit/>
          </a:bodyPr>
          <a:lstStyle>
            <a:lvl1pPr marL="0" indent="0">
              <a:buFontTx/>
              <a:buNone/>
              <a:defRPr sz="2200" b="1"/>
            </a:lvl1pPr>
          </a:lstStyle>
          <a:p>
            <a:pPr lvl="0"/>
            <a:r>
              <a:rPr lang="ca-ES"/>
              <a:t>Feu clic aquí per editar estils</a:t>
            </a:r>
          </a:p>
        </p:txBody>
      </p:sp>
      <p:sp>
        <p:nvSpPr>
          <p:cNvPr id="6" name="Contenidor de número de diapositiva 5"/>
          <p:cNvSpPr>
            <a:spLocks noGrp="1"/>
          </p:cNvSpPr>
          <p:nvPr>
            <p:ph type="sldNum" sz="quarter" idx="14"/>
          </p:nvPr>
        </p:nvSpPr>
        <p:spPr/>
        <p:txBody>
          <a:bodyPr/>
          <a:lstStyle>
            <a:lvl1pPr>
              <a:defRPr/>
            </a:lvl1pPr>
          </a:lstStyle>
          <a:p>
            <a:pPr>
              <a:defRPr/>
            </a:pPr>
            <a:fld id="{A3A9F526-6EE8-42F5-8722-82AC972D72B8}" type="slidenum">
              <a:rPr lang="ca-ES" altLang="ca-ES"/>
              <a:pPr>
                <a:defRPr/>
              </a:pPr>
              <a:t>‹Nº›</a:t>
            </a:fld>
            <a:endParaRPr lang="ca-ES" altLang="ca-ES"/>
          </a:p>
        </p:txBody>
      </p:sp>
    </p:spTree>
    <p:extLst>
      <p:ext uri="{BB962C8B-B14F-4D97-AF65-F5344CB8AC3E}">
        <p14:creationId xmlns:p14="http://schemas.microsoft.com/office/powerpoint/2010/main" val="106538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En blanc">
    <p:spTree>
      <p:nvGrpSpPr>
        <p:cNvPr id="1" name=""/>
        <p:cNvGrpSpPr/>
        <p:nvPr/>
      </p:nvGrpSpPr>
      <p:grpSpPr>
        <a:xfrm>
          <a:off x="0" y="0"/>
          <a:ext cx="0" cy="0"/>
          <a:chOff x="0" y="0"/>
          <a:chExt cx="0" cy="0"/>
        </a:xfrm>
      </p:grpSpPr>
      <p:sp>
        <p:nvSpPr>
          <p:cNvPr id="2" name="Contenidor de número de diapositiva 3"/>
          <p:cNvSpPr>
            <a:spLocks noGrp="1"/>
          </p:cNvSpPr>
          <p:nvPr>
            <p:ph type="sldNum" sz="quarter" idx="10"/>
          </p:nvPr>
        </p:nvSpPr>
        <p:spPr/>
        <p:txBody>
          <a:bodyPr/>
          <a:lstStyle>
            <a:lvl1pPr>
              <a:defRPr smtClean="0"/>
            </a:lvl1pPr>
          </a:lstStyle>
          <a:p>
            <a:pPr>
              <a:defRPr/>
            </a:pPr>
            <a:fld id="{28306C41-9773-4E51-AC33-8461241AF15E}" type="slidenum">
              <a:rPr lang="ca-ES" altLang="ca-ES"/>
              <a:pPr>
                <a:defRPr/>
              </a:pPr>
              <a:t>‹Nº›</a:t>
            </a:fld>
            <a:endParaRPr lang="ca-ES" altLang="ca-ES"/>
          </a:p>
        </p:txBody>
      </p:sp>
    </p:spTree>
    <p:extLst>
      <p:ext uri="{BB962C8B-B14F-4D97-AF65-F5344CB8AC3E}">
        <p14:creationId xmlns:p14="http://schemas.microsoft.com/office/powerpoint/2010/main" val="4042469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Diapositiva base">
    <p:bg>
      <p:bgRef idx="1001">
        <a:schemeClr val="bg1"/>
      </p:bgRef>
    </p:bg>
    <p:spTree>
      <p:nvGrpSpPr>
        <p:cNvPr id="1" name=""/>
        <p:cNvGrpSpPr/>
        <p:nvPr/>
      </p:nvGrpSpPr>
      <p:grpSpPr>
        <a:xfrm>
          <a:off x="0" y="0"/>
          <a:ext cx="0" cy="0"/>
          <a:chOff x="0" y="0"/>
          <a:chExt cx="0" cy="0"/>
        </a:xfrm>
      </p:grpSpPr>
      <p:graphicFrame>
        <p:nvGraphicFramePr>
          <p:cNvPr id="7" name="6 Objeto" hidden="1"/>
          <p:cNvGraphicFramePr>
            <a:graphicFrameLocks noChangeAspect="1"/>
          </p:cNvGraphicFramePr>
          <p:nvPr userDrawn="1">
            <p:custDataLst>
              <p:tags r:id="rId2"/>
            </p:custDataLs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1272" name="Diapositiva de think-cell" r:id="rId4" imgW="270" imgH="270" progId="TCLayout.ActiveDocument.1">
                  <p:embed/>
                </p:oleObj>
              </mc:Choice>
              <mc:Fallback>
                <p:oleObj name="Diapositiva de think-cell" r:id="rId4" imgW="270" imgH="270" progId="TCLayout.ActiveDocument.1">
                  <p:embed/>
                  <p:pic>
                    <p:nvPicPr>
                      <p:cNvPr id="7" name="6 Objeto" hidden="1"/>
                      <p:cNvPicPr/>
                      <p:nvPr/>
                    </p:nvPicPr>
                    <p:blipFill>
                      <a:blip r:embed="rId5"/>
                      <a:stretch>
                        <a:fillRect/>
                      </a:stretch>
                    </p:blipFill>
                    <p:spPr>
                      <a:xfrm>
                        <a:off x="1955" y="1589"/>
                        <a:ext cx="1953" cy="1587"/>
                      </a:xfrm>
                      <a:prstGeom prst="rect">
                        <a:avLst/>
                      </a:prstGeom>
                    </p:spPr>
                  </p:pic>
                </p:oleObj>
              </mc:Fallback>
            </mc:AlternateContent>
          </a:graphicData>
        </a:graphic>
      </p:graphicFrame>
      <p:sp>
        <p:nvSpPr>
          <p:cNvPr id="3" name="2 Marcador de contenido"/>
          <p:cNvSpPr>
            <a:spLocks noGrp="1"/>
          </p:cNvSpPr>
          <p:nvPr>
            <p:ph idx="1"/>
          </p:nvPr>
        </p:nvSpPr>
        <p:spPr>
          <a:xfrm>
            <a:off x="605691" y="992169"/>
            <a:ext cx="11093134" cy="307777"/>
          </a:xfrm>
          <a:prstGeom prst="rect">
            <a:avLst/>
          </a:prstGeom>
        </p:spPr>
        <p:txBody>
          <a:bodyPr/>
          <a:lstStyle>
            <a:lvl1pPr marL="0" indent="0">
              <a:buNone/>
              <a:defRPr sz="1477"/>
            </a:lvl1pPr>
            <a:lvl2pPr>
              <a:defRPr sz="1477"/>
            </a:lvl2pPr>
            <a:lvl3pPr>
              <a:defRPr sz="1477"/>
            </a:lvl3pPr>
            <a:lvl4pPr>
              <a:defRPr sz="1477"/>
            </a:lvl4pPr>
            <a:lvl5pPr>
              <a:defRPr sz="1477"/>
            </a:lvl5pPr>
          </a:lstStyle>
          <a:p>
            <a:pPr lvl="0"/>
            <a:r>
              <a:rPr lang="ca-ES" dirty="0" err="1"/>
              <a:t>Haga</a:t>
            </a:r>
            <a:r>
              <a:rPr lang="ca-ES" dirty="0"/>
              <a:t> clic para modificar el estilo de </a:t>
            </a:r>
            <a:r>
              <a:rPr lang="ca-ES" dirty="0" err="1"/>
              <a:t>texto</a:t>
            </a:r>
            <a:r>
              <a:rPr lang="ca-ES" dirty="0"/>
              <a:t> del </a:t>
            </a:r>
            <a:r>
              <a:rPr lang="ca-ES" dirty="0" err="1"/>
              <a:t>patrón</a:t>
            </a:r>
            <a:endParaRPr lang="ca-ES" dirty="0"/>
          </a:p>
        </p:txBody>
      </p:sp>
      <p:sp>
        <p:nvSpPr>
          <p:cNvPr id="8" name="Rectangle 6"/>
          <p:cNvSpPr>
            <a:spLocks noGrp="1" noChangeArrowheads="1"/>
          </p:cNvSpPr>
          <p:nvPr>
            <p:ph type="sldNum" sz="quarter" idx="4"/>
          </p:nvPr>
        </p:nvSpPr>
        <p:spPr>
          <a:xfrm>
            <a:off x="9327796" y="6579315"/>
            <a:ext cx="2844800" cy="268287"/>
          </a:xfrm>
          <a:prstGeom prst="rect">
            <a:avLst/>
          </a:prstGeom>
          <a:ln/>
        </p:spPr>
        <p:txBody>
          <a:bodyPr/>
          <a:lstStyle>
            <a:lvl1pPr algn="r">
              <a:defRPr sz="1108"/>
            </a:lvl1pPr>
          </a:lstStyle>
          <a:p>
            <a:pPr>
              <a:defRPr/>
            </a:pPr>
            <a:fld id="{C7FA838A-C26A-4BE1-93FE-2EFE85DC030B}" type="slidenum">
              <a:rPr lang="ca-ES" smtClean="0"/>
              <a:pPr>
                <a:defRPr/>
              </a:pPr>
              <a:t>‹Nº›</a:t>
            </a:fld>
            <a:endParaRPr lang="ca-ES" dirty="0"/>
          </a:p>
        </p:txBody>
      </p:sp>
      <p:sp>
        <p:nvSpPr>
          <p:cNvPr id="6" name="5 Título"/>
          <p:cNvSpPr>
            <a:spLocks noGrp="1"/>
          </p:cNvSpPr>
          <p:nvPr>
            <p:ph type="title"/>
          </p:nvPr>
        </p:nvSpPr>
        <p:spPr>
          <a:xfrm>
            <a:off x="601816" y="228818"/>
            <a:ext cx="11160338" cy="647700"/>
          </a:xfrm>
        </p:spPr>
        <p:txBody>
          <a:bodyPr anchor="ctr"/>
          <a:lstStyle>
            <a:lvl1pPr>
              <a:defRPr sz="2462"/>
            </a:lvl1pPr>
          </a:lstStyle>
          <a:p>
            <a:r>
              <a:rPr lang="ca-ES" dirty="0" err="1"/>
              <a:t>Haga</a:t>
            </a:r>
            <a:r>
              <a:rPr lang="ca-ES" dirty="0"/>
              <a:t> clic para modificar el estilo de </a:t>
            </a:r>
            <a:r>
              <a:rPr lang="ca-ES" dirty="0" err="1"/>
              <a:t>título</a:t>
            </a:r>
            <a:r>
              <a:rPr lang="ca-ES" dirty="0"/>
              <a:t> del </a:t>
            </a:r>
            <a:r>
              <a:rPr lang="ca-ES" dirty="0" err="1"/>
              <a:t>patrón</a:t>
            </a:r>
            <a:endParaRPr lang="ca-ES" dirty="0"/>
          </a:p>
        </p:txBody>
      </p:sp>
    </p:spTree>
    <p:extLst>
      <p:ext uri="{BB962C8B-B14F-4D97-AF65-F5344CB8AC3E}">
        <p14:creationId xmlns:p14="http://schemas.microsoft.com/office/powerpoint/2010/main" val="326081221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Contenidor de títol 1"/>
          <p:cNvSpPr>
            <a:spLocks noGrp="1"/>
          </p:cNvSpPr>
          <p:nvPr>
            <p:ph type="title"/>
          </p:nvPr>
        </p:nvSpPr>
        <p:spPr bwMode="auto">
          <a:xfrm>
            <a:off x="623888" y="573088"/>
            <a:ext cx="11428412"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a-ES" altLang="ca-ES"/>
              <a:t>Feu clic aquí per editar l'estil</a:t>
            </a:r>
          </a:p>
        </p:txBody>
      </p:sp>
      <p:sp>
        <p:nvSpPr>
          <p:cNvPr id="1027" name="Contenidor de text 2"/>
          <p:cNvSpPr>
            <a:spLocks noGrp="1"/>
          </p:cNvSpPr>
          <p:nvPr>
            <p:ph type="body" idx="1"/>
          </p:nvPr>
        </p:nvSpPr>
        <p:spPr bwMode="auto">
          <a:xfrm>
            <a:off x="623888" y="1573213"/>
            <a:ext cx="11428412" cy="331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a-ES" altLang="ca-ES"/>
              <a:t>Feu clic aquí per editar estils</a:t>
            </a:r>
          </a:p>
          <a:p>
            <a:pPr lvl="1"/>
            <a:r>
              <a:rPr lang="ca-ES" altLang="ca-ES"/>
              <a:t>Segon nivell</a:t>
            </a:r>
          </a:p>
          <a:p>
            <a:pPr lvl="2"/>
            <a:r>
              <a:rPr lang="ca-ES" altLang="ca-ES"/>
              <a:t>Tercer nivell</a:t>
            </a:r>
          </a:p>
          <a:p>
            <a:pPr lvl="3"/>
            <a:r>
              <a:rPr lang="ca-ES" altLang="ca-ES"/>
              <a:t>Quart nivell</a:t>
            </a:r>
          </a:p>
          <a:p>
            <a:pPr lvl="4"/>
            <a:r>
              <a:rPr lang="ca-ES" altLang="ca-ES"/>
              <a:t>Cinquè nivell</a:t>
            </a:r>
          </a:p>
        </p:txBody>
      </p:sp>
      <p:sp>
        <p:nvSpPr>
          <p:cNvPr id="6" name="Contenidor de número de diapositiva 5"/>
          <p:cNvSpPr>
            <a:spLocks noGrp="1"/>
          </p:cNvSpPr>
          <p:nvPr>
            <p:ph type="sldNum" sz="quarter" idx="4"/>
          </p:nvPr>
        </p:nvSpPr>
        <p:spPr>
          <a:xfrm>
            <a:off x="9059863" y="6351588"/>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1" smtClean="0">
                <a:solidFill>
                  <a:srgbClr val="898989"/>
                </a:solidFill>
                <a:latin typeface="Arial" panose="020B0604020202020204" pitchFamily="34" charset="0"/>
              </a:defRPr>
            </a:lvl1pPr>
          </a:lstStyle>
          <a:p>
            <a:pPr>
              <a:defRPr/>
            </a:pPr>
            <a:fld id="{CF66F854-7804-476B-A646-B8A14DFEB6E4}" type="slidenum">
              <a:rPr lang="ca-ES" altLang="ca-ES"/>
              <a:pPr>
                <a:defRPr/>
              </a:pPr>
              <a:t>‹Nº›</a:t>
            </a:fld>
            <a:endParaRPr lang="ca-ES" altLang="ca-ES"/>
          </a:p>
        </p:txBody>
      </p:sp>
      <p:cxnSp>
        <p:nvCxnSpPr>
          <p:cNvPr id="8" name="Connector recte 7"/>
          <p:cNvCxnSpPr/>
          <p:nvPr/>
        </p:nvCxnSpPr>
        <p:spPr>
          <a:xfrm>
            <a:off x="623888" y="1073150"/>
            <a:ext cx="11179175"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pic>
        <p:nvPicPr>
          <p:cNvPr id="1030" name="Imagen 1"/>
          <p:cNvPicPr>
            <a:picLocks noChangeAspect="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623888" y="6118225"/>
            <a:ext cx="25876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0" r:id="rId1"/>
    <p:sldLayoutId id="2147483697" r:id="rId2"/>
    <p:sldLayoutId id="2147483701" r:id="rId3"/>
    <p:sldLayoutId id="2147483698" r:id="rId4"/>
    <p:sldLayoutId id="2147483699" r:id="rId5"/>
    <p:sldLayoutId id="2147483702" r:id="rId6"/>
    <p:sldLayoutId id="2147483703" r:id="rId7"/>
  </p:sldLayoutIdLst>
  <p:hf hdr="0" ftr="0" dt="0"/>
  <p:txStyles>
    <p:titleStyle>
      <a:lvl1pPr algn="l" rtl="0" eaLnBrk="0" fontAlgn="base" hangingPunct="0">
        <a:spcBef>
          <a:spcPct val="0"/>
        </a:spcBef>
        <a:spcAft>
          <a:spcPct val="0"/>
        </a:spcAft>
        <a:defRPr sz="2400" b="1" kern="1200">
          <a:solidFill>
            <a:srgbClr val="C00000"/>
          </a:solidFill>
          <a:latin typeface="Arial" pitchFamily="34" charset="0"/>
          <a:ea typeface="+mj-ea"/>
          <a:cs typeface="Arial" pitchFamily="34" charset="0"/>
        </a:defRPr>
      </a:lvl1pPr>
      <a:lvl2pPr algn="l" rtl="0" eaLnBrk="0" fontAlgn="base" hangingPunct="0">
        <a:spcBef>
          <a:spcPct val="0"/>
        </a:spcBef>
        <a:spcAft>
          <a:spcPct val="0"/>
        </a:spcAft>
        <a:defRPr sz="2400" b="1">
          <a:solidFill>
            <a:srgbClr val="C00000"/>
          </a:solidFill>
          <a:latin typeface="Arial" charset="0"/>
          <a:cs typeface="Arial" charset="0"/>
        </a:defRPr>
      </a:lvl2pPr>
      <a:lvl3pPr algn="l" rtl="0" eaLnBrk="0" fontAlgn="base" hangingPunct="0">
        <a:spcBef>
          <a:spcPct val="0"/>
        </a:spcBef>
        <a:spcAft>
          <a:spcPct val="0"/>
        </a:spcAft>
        <a:defRPr sz="2400" b="1">
          <a:solidFill>
            <a:srgbClr val="C00000"/>
          </a:solidFill>
          <a:latin typeface="Arial" charset="0"/>
          <a:cs typeface="Arial" charset="0"/>
        </a:defRPr>
      </a:lvl3pPr>
      <a:lvl4pPr algn="l" rtl="0" eaLnBrk="0" fontAlgn="base" hangingPunct="0">
        <a:spcBef>
          <a:spcPct val="0"/>
        </a:spcBef>
        <a:spcAft>
          <a:spcPct val="0"/>
        </a:spcAft>
        <a:defRPr sz="2400" b="1">
          <a:solidFill>
            <a:srgbClr val="C00000"/>
          </a:solidFill>
          <a:latin typeface="Arial" charset="0"/>
          <a:cs typeface="Arial" charset="0"/>
        </a:defRPr>
      </a:lvl4pPr>
      <a:lvl5pPr algn="l" rtl="0" eaLnBrk="0" fontAlgn="base" hangingPunct="0">
        <a:spcBef>
          <a:spcPct val="0"/>
        </a:spcBef>
        <a:spcAft>
          <a:spcPct val="0"/>
        </a:spcAft>
        <a:defRPr sz="2400" b="1">
          <a:solidFill>
            <a:srgbClr val="C00000"/>
          </a:solidFill>
          <a:latin typeface="Arial" charset="0"/>
          <a:cs typeface="Arial" charset="0"/>
        </a:defRPr>
      </a:lvl5pPr>
      <a:lvl6pPr marL="457200" algn="l" rtl="0" fontAlgn="base">
        <a:spcBef>
          <a:spcPct val="0"/>
        </a:spcBef>
        <a:spcAft>
          <a:spcPct val="0"/>
        </a:spcAft>
        <a:defRPr sz="2400" b="1">
          <a:solidFill>
            <a:srgbClr val="C00000"/>
          </a:solidFill>
          <a:latin typeface="Arial" charset="0"/>
          <a:cs typeface="Arial" charset="0"/>
        </a:defRPr>
      </a:lvl6pPr>
      <a:lvl7pPr marL="914400" algn="l" rtl="0" fontAlgn="base">
        <a:spcBef>
          <a:spcPct val="0"/>
        </a:spcBef>
        <a:spcAft>
          <a:spcPct val="0"/>
        </a:spcAft>
        <a:defRPr sz="2400" b="1">
          <a:solidFill>
            <a:srgbClr val="C00000"/>
          </a:solidFill>
          <a:latin typeface="Arial" charset="0"/>
          <a:cs typeface="Arial" charset="0"/>
        </a:defRPr>
      </a:lvl7pPr>
      <a:lvl8pPr marL="1371600" algn="l" rtl="0" fontAlgn="base">
        <a:spcBef>
          <a:spcPct val="0"/>
        </a:spcBef>
        <a:spcAft>
          <a:spcPct val="0"/>
        </a:spcAft>
        <a:defRPr sz="2400" b="1">
          <a:solidFill>
            <a:srgbClr val="C00000"/>
          </a:solidFill>
          <a:latin typeface="Arial" charset="0"/>
          <a:cs typeface="Arial" charset="0"/>
        </a:defRPr>
      </a:lvl8pPr>
      <a:lvl9pPr marL="1828800" algn="l" rtl="0" fontAlgn="base">
        <a:spcBef>
          <a:spcPct val="0"/>
        </a:spcBef>
        <a:spcAft>
          <a:spcPct val="0"/>
        </a:spcAft>
        <a:defRPr sz="2400" b="1">
          <a:solidFill>
            <a:srgbClr val="C00000"/>
          </a:solidFill>
          <a:latin typeface="Arial" charset="0"/>
          <a:cs typeface="Arial" charset="0"/>
        </a:defRPr>
      </a:lvl9pPr>
    </p:titleStyle>
    <p:bodyStyle>
      <a:lvl1pPr marL="285750" indent="-285750" algn="l" rtl="0" eaLnBrk="0" fontAlgn="base" hangingPunct="0">
        <a:spcBef>
          <a:spcPct val="20000"/>
        </a:spcBef>
        <a:spcAft>
          <a:spcPct val="0"/>
        </a:spcAft>
        <a:buClr>
          <a:srgbClr val="C00000"/>
        </a:buClr>
        <a:buFont typeface="Wingdings 2" panose="05020102010507070707" pitchFamily="18" charset="2"/>
        <a:buChar char=""/>
        <a:defRPr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16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chart" Target="../charts/chart8.xml"/><Relationship Id="rId18" Type="http://schemas.microsoft.com/office/2007/relationships/hdphoto" Target="../media/hdphoto2.wdp"/><Relationship Id="rId3" Type="http://schemas.openxmlformats.org/officeDocument/2006/relationships/chart" Target="../charts/chart1.xml"/><Relationship Id="rId7" Type="http://schemas.openxmlformats.org/officeDocument/2006/relationships/image" Target="../media/image5.png"/><Relationship Id="rId12" Type="http://schemas.openxmlformats.org/officeDocument/2006/relationships/chart" Target="../charts/chart7.xml"/><Relationship Id="rId17" Type="http://schemas.openxmlformats.org/officeDocument/2006/relationships/image" Target="../media/image10.png"/><Relationship Id="rId2" Type="http://schemas.openxmlformats.org/officeDocument/2006/relationships/notesSlide" Target="../notesSlides/notesSlide3.xml"/><Relationship Id="rId16" Type="http://schemas.microsoft.com/office/2007/relationships/hdphoto" Target="../media/hdphoto1.wdp"/><Relationship Id="rId20"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chart" Target="../charts/chart4.xml"/><Relationship Id="rId11" Type="http://schemas.openxmlformats.org/officeDocument/2006/relationships/chart" Target="../charts/chart6.xml"/><Relationship Id="rId5" Type="http://schemas.openxmlformats.org/officeDocument/2006/relationships/chart" Target="../charts/chart3.xml"/><Relationship Id="rId15" Type="http://schemas.openxmlformats.org/officeDocument/2006/relationships/image" Target="../media/image9.png"/><Relationship Id="rId10" Type="http://schemas.openxmlformats.org/officeDocument/2006/relationships/chart" Target="../charts/chart5.xml"/><Relationship Id="rId19" Type="http://schemas.openxmlformats.org/officeDocument/2006/relationships/slide" Target="slide9.xml"/><Relationship Id="rId4" Type="http://schemas.openxmlformats.org/officeDocument/2006/relationships/chart" Target="../charts/chart2.xml"/><Relationship Id="rId9" Type="http://schemas.openxmlformats.org/officeDocument/2006/relationships/image" Target="../media/image7.png"/><Relationship Id="rId1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chart" Target="../charts/chart10.xml"/><Relationship Id="rId5" Type="http://schemas.openxmlformats.org/officeDocument/2006/relationships/image" Target="../media/image11.png"/><Relationship Id="rId4" Type="http://schemas.openxmlformats.org/officeDocument/2006/relationships/slide" Target="slide9.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slide" Target="slide9.xml"/><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9.png"/><Relationship Id="rId7" Type="http://schemas.openxmlformats.org/officeDocument/2006/relationships/slide" Target="slide9.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10.png"/><Relationship Id="rId10" Type="http://schemas.openxmlformats.org/officeDocument/2006/relationships/image" Target="../media/image17.png"/><Relationship Id="rId4" Type="http://schemas.microsoft.com/office/2007/relationships/hdphoto" Target="../media/hdphoto1.wdp"/><Relationship Id="rId9" Type="http://schemas.openxmlformats.org/officeDocument/2006/relationships/image" Target="../media/image16.emf"/></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8.png"/><Relationship Id="rId7" Type="http://schemas.microsoft.com/office/2007/relationships/hdphoto" Target="../media/hdphoto2.wdp"/><Relationship Id="rId2" Type="http://schemas.openxmlformats.org/officeDocument/2006/relationships/chart" Target="../charts/chart11.xml"/><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11.png"/><Relationship Id="rId5" Type="http://schemas.openxmlformats.org/officeDocument/2006/relationships/chart" Target="../charts/chart12.xml"/><Relationship Id="rId10" Type="http://schemas.openxmlformats.org/officeDocument/2006/relationships/slide" Target="slide9.xml"/><Relationship Id="rId4" Type="http://schemas.openxmlformats.org/officeDocument/2006/relationships/image" Target="../media/image19.png"/><Relationship Id="rId9" Type="http://schemas.microsoft.com/office/2007/relationships/hdphoto" Target="../media/hdphoto1.wdp"/></Relationships>
</file>

<file path=ppt/slides/_rels/slide8.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image" Target="../media/image21.png"/><Relationship Id="rId7" Type="http://schemas.microsoft.com/office/2007/relationships/hdphoto" Target="../media/hdphoto2.wdp"/><Relationship Id="rId2"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23.png"/><Relationship Id="rId4" Type="http://schemas.openxmlformats.org/officeDocument/2006/relationships/image" Target="../media/image22.png"/><Relationship Id="rId9"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 y="3384779"/>
            <a:ext cx="12192000" cy="1484381"/>
          </a:xfrm>
        </p:spPr>
        <p:txBody>
          <a:bodyPr/>
          <a:lstStyle/>
          <a:p>
            <a:pPr>
              <a:spcBef>
                <a:spcPts val="600"/>
              </a:spcBef>
              <a:spcAft>
                <a:spcPts val="1200"/>
              </a:spcAft>
            </a:pPr>
            <a:r>
              <a:rPr lang="ca-ES" sz="3446" dirty="0"/>
              <a:t>Informe de Qualitat</a:t>
            </a:r>
            <a:r>
              <a:rPr lang="ca-ES" dirty="0"/>
              <a:t/>
            </a:r>
            <a:br>
              <a:rPr lang="ca-ES" dirty="0"/>
            </a:br>
            <a:r>
              <a:rPr lang="ca-ES" sz="2800" dirty="0"/>
              <a:t>Resum Executiu</a:t>
            </a:r>
            <a:r>
              <a:rPr lang="ca-ES" sz="2462" dirty="0"/>
              <a:t/>
            </a:r>
            <a:br>
              <a:rPr lang="ca-ES" sz="2462" dirty="0"/>
            </a:br>
            <a:r>
              <a:rPr lang="ca-ES" sz="2800" dirty="0" err="1">
                <a:solidFill>
                  <a:schemeClr val="tx1"/>
                </a:solidFill>
              </a:rPr>
              <a:t>xxxx</a:t>
            </a:r>
            <a:r>
              <a:rPr lang="ca-ES" sz="2800" dirty="0">
                <a:solidFill>
                  <a:schemeClr val="tx1"/>
                </a:solidFill>
              </a:rPr>
              <a:t> - </a:t>
            </a:r>
            <a:r>
              <a:rPr lang="ca-ES" sz="2800" dirty="0" err="1">
                <a:solidFill>
                  <a:schemeClr val="tx1"/>
                </a:solidFill>
              </a:rPr>
              <a:t>xxxxxxx</a:t>
            </a:r>
            <a:endParaRPr lang="ca-ES" sz="2462" dirty="0">
              <a:solidFill>
                <a:schemeClr val="tx1"/>
              </a:solidFill>
            </a:endParaRPr>
          </a:p>
        </p:txBody>
      </p:sp>
      <p:sp>
        <p:nvSpPr>
          <p:cNvPr id="4" name="Subtítulo 3"/>
          <p:cNvSpPr>
            <a:spLocks noGrp="1"/>
          </p:cNvSpPr>
          <p:nvPr>
            <p:ph type="subTitle" idx="1"/>
          </p:nvPr>
        </p:nvSpPr>
        <p:spPr>
          <a:xfrm>
            <a:off x="916800" y="5577765"/>
            <a:ext cx="10363200" cy="763200"/>
          </a:xfrm>
        </p:spPr>
        <p:txBody>
          <a:bodyPr/>
          <a:lstStyle/>
          <a:p>
            <a:r>
              <a:rPr lang="ca-ES" dirty="0"/>
              <a:t>Data</a:t>
            </a:r>
          </a:p>
        </p:txBody>
      </p:sp>
    </p:spTree>
    <p:extLst>
      <p:ext uri="{BB962C8B-B14F-4D97-AF65-F5344CB8AC3E}">
        <p14:creationId xmlns:p14="http://schemas.microsoft.com/office/powerpoint/2010/main" val="231935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4"/>
          </p:nvPr>
        </p:nvSpPr>
        <p:spPr/>
        <p:txBody>
          <a:bodyPr/>
          <a:lstStyle/>
          <a:p>
            <a:pPr>
              <a:defRPr/>
            </a:pPr>
            <a:fld id="{C7FA838A-C26A-4BE1-93FE-2EFE85DC030B}" type="slidenum">
              <a:rPr lang="ca-ES" smtClean="0"/>
              <a:pPr>
                <a:defRPr/>
              </a:pPr>
              <a:t>10</a:t>
            </a:fld>
            <a:endParaRPr lang="ca-ES" dirty="0"/>
          </a:p>
        </p:txBody>
      </p:sp>
      <p:sp>
        <p:nvSpPr>
          <p:cNvPr id="4" name="Título 3"/>
          <p:cNvSpPr>
            <a:spLocks noGrp="1"/>
          </p:cNvSpPr>
          <p:nvPr>
            <p:ph type="title"/>
          </p:nvPr>
        </p:nvSpPr>
        <p:spPr>
          <a:xfrm>
            <a:off x="601816" y="188640"/>
            <a:ext cx="11160338" cy="647700"/>
          </a:xfrm>
        </p:spPr>
        <p:txBody>
          <a:bodyPr/>
          <a:lstStyle/>
          <a:p>
            <a:r>
              <a:rPr lang="ca-ES" dirty="0"/>
              <a:t>Annex: Matriu de Probabilitat per Impacte</a:t>
            </a:r>
          </a:p>
        </p:txBody>
      </p:sp>
      <p:graphicFrame>
        <p:nvGraphicFramePr>
          <p:cNvPr id="47" name="Tabla 46"/>
          <p:cNvGraphicFramePr>
            <a:graphicFrameLocks noGrp="1"/>
          </p:cNvGraphicFramePr>
          <p:nvPr>
            <p:extLst/>
          </p:nvPr>
        </p:nvGraphicFramePr>
        <p:xfrm>
          <a:off x="1591607" y="2277574"/>
          <a:ext cx="4190999" cy="3272867"/>
        </p:xfrm>
        <a:graphic>
          <a:graphicData uri="http://schemas.openxmlformats.org/drawingml/2006/table">
            <a:tbl>
              <a:tblPr firstRow="1">
                <a:tableStyleId>{5C22544A-7EE6-4342-B048-85BDC9FD1C3A}</a:tableStyleId>
              </a:tblPr>
              <a:tblGrid>
                <a:gridCol w="755747">
                  <a:extLst>
                    <a:ext uri="{9D8B030D-6E8A-4147-A177-3AD203B41FA5}">
                      <a16:colId xmlns:a16="http://schemas.microsoft.com/office/drawing/2014/main" val="20000"/>
                    </a:ext>
                  </a:extLst>
                </a:gridCol>
                <a:gridCol w="449580">
                  <a:extLst>
                    <a:ext uri="{9D8B030D-6E8A-4147-A177-3AD203B41FA5}">
                      <a16:colId xmlns:a16="http://schemas.microsoft.com/office/drawing/2014/main" val="20001"/>
                    </a:ext>
                  </a:extLst>
                </a:gridCol>
                <a:gridCol w="995224">
                  <a:extLst>
                    <a:ext uri="{9D8B030D-6E8A-4147-A177-3AD203B41FA5}">
                      <a16:colId xmlns:a16="http://schemas.microsoft.com/office/drawing/2014/main" val="20002"/>
                    </a:ext>
                  </a:extLst>
                </a:gridCol>
                <a:gridCol w="995224">
                  <a:extLst>
                    <a:ext uri="{9D8B030D-6E8A-4147-A177-3AD203B41FA5}">
                      <a16:colId xmlns:a16="http://schemas.microsoft.com/office/drawing/2014/main" val="20003"/>
                    </a:ext>
                  </a:extLst>
                </a:gridCol>
                <a:gridCol w="995224">
                  <a:extLst>
                    <a:ext uri="{9D8B030D-6E8A-4147-A177-3AD203B41FA5}">
                      <a16:colId xmlns:a16="http://schemas.microsoft.com/office/drawing/2014/main" val="20004"/>
                    </a:ext>
                  </a:extLst>
                </a:gridCol>
              </a:tblGrid>
              <a:tr h="352425">
                <a:tc gridSpan="5">
                  <a:txBody>
                    <a:bodyPr/>
                    <a:lstStyle/>
                    <a:p>
                      <a:pPr algn="ctr" fontAlgn="ctr"/>
                      <a:r>
                        <a:rPr lang="ca-ES" sz="1600" u="none" strike="noStrike" noProof="0" dirty="0">
                          <a:effectLst/>
                        </a:rPr>
                        <a:t>Matriu de probabilitat i Impacte</a:t>
                      </a:r>
                      <a:endParaRPr lang="ca-ES" sz="1600" b="1" i="0" u="none" strike="noStrike" noProof="0" dirty="0">
                        <a:solidFill>
                          <a:srgbClr val="000000"/>
                        </a:solidFill>
                        <a:effectLst/>
                        <a:latin typeface="Calibri" panose="020F0502020204030204" pitchFamily="34" charset="0"/>
                      </a:endParaRPr>
                    </a:p>
                  </a:txBody>
                  <a:tcPr marL="0" marR="0"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697865">
                <a:tc rowSpan="3">
                  <a:txBody>
                    <a:bodyPr/>
                    <a:lstStyle/>
                    <a:p>
                      <a:pPr algn="ctr" fontAlgn="ctr"/>
                      <a:r>
                        <a:rPr lang="ca-ES" sz="1600" u="none" strike="noStrike" noProof="0" dirty="0">
                          <a:solidFill>
                            <a:schemeClr val="bg1"/>
                          </a:solidFill>
                          <a:effectLst/>
                        </a:rPr>
                        <a:t>Probabilitat</a:t>
                      </a:r>
                      <a:endParaRPr lang="ca-ES" sz="1600" b="0" i="0" u="none" strike="noStrike" noProof="0" dirty="0">
                        <a:solidFill>
                          <a:schemeClr val="bg1"/>
                        </a:solidFill>
                        <a:effectLst/>
                        <a:latin typeface="Calibri" panose="020F0502020204030204" pitchFamily="34" charset="0"/>
                      </a:endParaRPr>
                    </a:p>
                  </a:txBody>
                  <a:tcPr marL="0" marR="0" marT="0" marB="0" vert="vert270" anchor="ctr">
                    <a:solidFill>
                      <a:srgbClr val="9E0000"/>
                    </a:solidFill>
                  </a:tcPr>
                </a:tc>
                <a:tc>
                  <a:txBody>
                    <a:bodyPr/>
                    <a:lstStyle/>
                    <a:p>
                      <a:pPr algn="ctr" fontAlgn="ctr"/>
                      <a:r>
                        <a:rPr lang="ca-ES" sz="1100" u="none" strike="noStrike" noProof="0" dirty="0">
                          <a:solidFill>
                            <a:schemeClr val="bg1"/>
                          </a:solidFill>
                          <a:effectLst/>
                        </a:rPr>
                        <a:t>Alta</a:t>
                      </a:r>
                      <a:endParaRPr lang="ca-ES" sz="1100" b="0" i="0" u="none" strike="noStrike" noProof="0" dirty="0">
                        <a:solidFill>
                          <a:schemeClr val="bg1"/>
                        </a:solidFill>
                        <a:effectLst/>
                        <a:latin typeface="Calibri" panose="020F0502020204030204" pitchFamily="34" charset="0"/>
                      </a:endParaRPr>
                    </a:p>
                  </a:txBody>
                  <a:tcPr marL="0" marR="0" marT="0" marB="0" anchor="ctr">
                    <a:solidFill>
                      <a:srgbClr val="C00000"/>
                    </a:solidFill>
                  </a:tcPr>
                </a:tc>
                <a:tc>
                  <a:txBody>
                    <a:bodyPr/>
                    <a:lstStyle/>
                    <a:p>
                      <a:pPr algn="ctr" fontAlgn="b"/>
                      <a:endParaRPr lang="ca-ES" sz="1100" b="0" i="0" u="none" strike="noStrike" noProof="0" dirty="0">
                        <a:solidFill>
                          <a:srgbClr val="000000"/>
                        </a:solidFill>
                        <a:effectLst/>
                        <a:latin typeface="Calibri" panose="020F0502020204030204" pitchFamily="34" charset="0"/>
                      </a:endParaRPr>
                    </a:p>
                  </a:txBody>
                  <a:tcPr marL="0" marR="0" marT="0" marB="0" anchor="ctr">
                    <a:solidFill>
                      <a:schemeClr val="bg1">
                        <a:lumMod val="75000"/>
                      </a:schemeClr>
                    </a:solidFill>
                  </a:tcPr>
                </a:tc>
                <a:tc>
                  <a:txBody>
                    <a:bodyPr/>
                    <a:lstStyle/>
                    <a:p>
                      <a:pPr algn="ctr" fontAlgn="b"/>
                      <a:endParaRPr lang="ca-ES" sz="1100" b="0" i="0" u="none" strike="noStrike" noProof="0" dirty="0">
                        <a:solidFill>
                          <a:srgbClr val="000000"/>
                        </a:solidFill>
                        <a:effectLst/>
                        <a:latin typeface="Calibri" panose="020F0502020204030204" pitchFamily="34" charset="0"/>
                      </a:endParaRPr>
                    </a:p>
                  </a:txBody>
                  <a:tcPr marL="0" marR="0" marT="0" marB="0" anchor="ctr">
                    <a:solidFill>
                      <a:schemeClr val="bg1">
                        <a:lumMod val="75000"/>
                      </a:schemeClr>
                    </a:solidFill>
                  </a:tcPr>
                </a:tc>
                <a:tc>
                  <a:txBody>
                    <a:bodyPr/>
                    <a:lstStyle/>
                    <a:p>
                      <a:pPr algn="ctr" fontAlgn="b"/>
                      <a:endParaRPr lang="ca-ES" sz="1100" b="0" i="0" u="none" strike="noStrike" noProof="0" dirty="0">
                        <a:solidFill>
                          <a:srgbClr val="000000"/>
                        </a:solidFill>
                        <a:effectLst/>
                        <a:latin typeface="Calibri" panose="020F0502020204030204" pitchFamily="34" charset="0"/>
                      </a:endParaRPr>
                    </a:p>
                  </a:txBody>
                  <a:tcPr marL="0" marR="0" marT="0" marB="0" anchor="ctr">
                    <a:solidFill>
                      <a:schemeClr val="bg1">
                        <a:lumMod val="75000"/>
                      </a:schemeClr>
                    </a:solidFill>
                  </a:tcPr>
                </a:tc>
                <a:extLst>
                  <a:ext uri="{0D108BD9-81ED-4DB2-BD59-A6C34878D82A}">
                    <a16:rowId xmlns:a16="http://schemas.microsoft.com/office/drawing/2014/main" val="10001"/>
                  </a:ext>
                </a:extLst>
              </a:tr>
              <a:tr h="697865">
                <a:tc vMerge="1">
                  <a:txBody>
                    <a:bodyPr/>
                    <a:lstStyle/>
                    <a:p>
                      <a:endParaRPr lang="es-ES"/>
                    </a:p>
                  </a:txBody>
                  <a:tcPr/>
                </a:tc>
                <a:tc>
                  <a:txBody>
                    <a:bodyPr/>
                    <a:lstStyle/>
                    <a:p>
                      <a:pPr algn="ctr" fontAlgn="ctr"/>
                      <a:r>
                        <a:rPr lang="ca-ES" sz="1100" u="none" strike="noStrike" noProof="0" dirty="0">
                          <a:solidFill>
                            <a:schemeClr val="bg1"/>
                          </a:solidFill>
                          <a:effectLst/>
                        </a:rPr>
                        <a:t>Mitja</a:t>
                      </a:r>
                      <a:endParaRPr lang="ca-ES" sz="1100" b="0" i="0" u="none" strike="noStrike" noProof="0" dirty="0">
                        <a:solidFill>
                          <a:schemeClr val="bg1"/>
                        </a:solidFill>
                        <a:effectLst/>
                        <a:latin typeface="Calibri" panose="020F0502020204030204" pitchFamily="34" charset="0"/>
                      </a:endParaRPr>
                    </a:p>
                  </a:txBody>
                  <a:tcPr marL="0" marR="0" marT="0" marB="0" anchor="ctr">
                    <a:solidFill>
                      <a:srgbClr val="C00000"/>
                    </a:solidFill>
                  </a:tcPr>
                </a:tc>
                <a:tc>
                  <a:txBody>
                    <a:bodyPr/>
                    <a:lstStyle/>
                    <a:p>
                      <a:pPr algn="ctr" fontAlgn="b"/>
                      <a:endParaRPr lang="ca-ES" sz="1100" b="0" i="0" u="none" strike="noStrike" noProof="0" dirty="0">
                        <a:solidFill>
                          <a:srgbClr val="000000"/>
                        </a:solidFill>
                        <a:effectLst/>
                        <a:latin typeface="Calibri" panose="020F0502020204030204" pitchFamily="34" charset="0"/>
                      </a:endParaRPr>
                    </a:p>
                  </a:txBody>
                  <a:tcPr marL="0" marR="0" marT="0" marB="0" anchor="ctr">
                    <a:solidFill>
                      <a:schemeClr val="bg1">
                        <a:lumMod val="75000"/>
                      </a:schemeClr>
                    </a:solidFill>
                  </a:tcPr>
                </a:tc>
                <a:tc>
                  <a:txBody>
                    <a:bodyPr/>
                    <a:lstStyle/>
                    <a:p>
                      <a:pPr algn="ctr" fontAlgn="b"/>
                      <a:endParaRPr lang="ca-ES" sz="1100" b="0" i="0" u="none" strike="noStrike" noProof="0" dirty="0">
                        <a:solidFill>
                          <a:srgbClr val="000000"/>
                        </a:solidFill>
                        <a:effectLst/>
                        <a:latin typeface="Calibri" panose="020F0502020204030204" pitchFamily="34" charset="0"/>
                      </a:endParaRPr>
                    </a:p>
                  </a:txBody>
                  <a:tcPr marL="0" marR="0" marT="0" marB="0" anchor="ctr">
                    <a:solidFill>
                      <a:schemeClr val="bg1">
                        <a:lumMod val="75000"/>
                      </a:schemeClr>
                    </a:solidFill>
                  </a:tcPr>
                </a:tc>
                <a:tc>
                  <a:txBody>
                    <a:bodyPr/>
                    <a:lstStyle/>
                    <a:p>
                      <a:pPr algn="ctr" fontAlgn="b"/>
                      <a:endParaRPr lang="ca-ES" sz="1100" b="0" i="0" u="none" strike="noStrike" noProof="0" dirty="0">
                        <a:solidFill>
                          <a:srgbClr val="000000"/>
                        </a:solidFill>
                        <a:effectLst/>
                        <a:latin typeface="Calibri" panose="020F0502020204030204" pitchFamily="34" charset="0"/>
                      </a:endParaRPr>
                    </a:p>
                  </a:txBody>
                  <a:tcPr marL="0" marR="0" marT="0" marB="0" anchor="ctr">
                    <a:solidFill>
                      <a:schemeClr val="bg1">
                        <a:lumMod val="75000"/>
                      </a:schemeClr>
                    </a:solidFill>
                  </a:tcPr>
                </a:tc>
                <a:extLst>
                  <a:ext uri="{0D108BD9-81ED-4DB2-BD59-A6C34878D82A}">
                    <a16:rowId xmlns:a16="http://schemas.microsoft.com/office/drawing/2014/main" val="10002"/>
                  </a:ext>
                </a:extLst>
              </a:tr>
              <a:tr h="673495">
                <a:tc vMerge="1">
                  <a:txBody>
                    <a:bodyPr/>
                    <a:lstStyle/>
                    <a:p>
                      <a:endParaRPr lang="es-ES"/>
                    </a:p>
                  </a:txBody>
                  <a:tcPr/>
                </a:tc>
                <a:tc>
                  <a:txBody>
                    <a:bodyPr/>
                    <a:lstStyle/>
                    <a:p>
                      <a:pPr algn="ctr" fontAlgn="ctr"/>
                      <a:r>
                        <a:rPr lang="ca-ES" sz="1100" u="none" strike="noStrike" noProof="0" dirty="0">
                          <a:solidFill>
                            <a:schemeClr val="bg1"/>
                          </a:solidFill>
                          <a:effectLst/>
                        </a:rPr>
                        <a:t>Baixa</a:t>
                      </a:r>
                      <a:endParaRPr lang="ca-ES" sz="1100" b="0" i="0" u="none" strike="noStrike" noProof="0" dirty="0">
                        <a:solidFill>
                          <a:schemeClr val="bg1"/>
                        </a:solidFill>
                        <a:effectLst/>
                        <a:latin typeface="Calibri" panose="020F0502020204030204" pitchFamily="34" charset="0"/>
                      </a:endParaRPr>
                    </a:p>
                  </a:txBody>
                  <a:tcPr marL="0" marR="0" marT="0" marB="0" anchor="ctr">
                    <a:solidFill>
                      <a:srgbClr val="C00000"/>
                    </a:solidFill>
                  </a:tcPr>
                </a:tc>
                <a:tc>
                  <a:txBody>
                    <a:bodyPr/>
                    <a:lstStyle/>
                    <a:p>
                      <a:pPr algn="ctr" fontAlgn="b"/>
                      <a:endParaRPr lang="ca-ES" sz="1100" b="0" i="0" u="none" strike="noStrike" noProof="0" dirty="0">
                        <a:solidFill>
                          <a:srgbClr val="000000"/>
                        </a:solidFill>
                        <a:effectLst/>
                        <a:latin typeface="Calibri" panose="020F0502020204030204" pitchFamily="34" charset="0"/>
                      </a:endParaRPr>
                    </a:p>
                  </a:txBody>
                  <a:tcPr marL="0" marR="0" marT="0" marB="0" anchor="ctr">
                    <a:solidFill>
                      <a:schemeClr val="bg1">
                        <a:lumMod val="75000"/>
                      </a:schemeClr>
                    </a:solidFill>
                  </a:tcPr>
                </a:tc>
                <a:tc>
                  <a:txBody>
                    <a:bodyPr/>
                    <a:lstStyle/>
                    <a:p>
                      <a:pPr algn="ctr" fontAlgn="b"/>
                      <a:endParaRPr lang="ca-ES" sz="1100" b="0" i="0" u="none" strike="noStrike" noProof="0" dirty="0">
                        <a:solidFill>
                          <a:srgbClr val="000000"/>
                        </a:solidFill>
                        <a:effectLst/>
                        <a:latin typeface="Calibri" panose="020F0502020204030204" pitchFamily="34" charset="0"/>
                      </a:endParaRPr>
                    </a:p>
                  </a:txBody>
                  <a:tcPr marL="0" marR="0" marT="0" marB="0" anchor="ctr">
                    <a:solidFill>
                      <a:schemeClr val="bg1">
                        <a:lumMod val="75000"/>
                      </a:schemeClr>
                    </a:solidFill>
                  </a:tcPr>
                </a:tc>
                <a:tc>
                  <a:txBody>
                    <a:bodyPr/>
                    <a:lstStyle/>
                    <a:p>
                      <a:pPr algn="ctr" fontAlgn="b"/>
                      <a:endParaRPr lang="ca-ES" sz="1100" b="0" i="0" u="none" strike="noStrike" noProof="0" dirty="0">
                        <a:solidFill>
                          <a:srgbClr val="000000"/>
                        </a:solidFill>
                        <a:effectLst/>
                        <a:latin typeface="Calibri" panose="020F0502020204030204" pitchFamily="34" charset="0"/>
                      </a:endParaRPr>
                    </a:p>
                  </a:txBody>
                  <a:tcPr marL="0" marR="0" marT="0" marB="0" anchor="ctr">
                    <a:solidFill>
                      <a:schemeClr val="bg1">
                        <a:lumMod val="75000"/>
                      </a:schemeClr>
                    </a:solidFill>
                  </a:tcPr>
                </a:tc>
                <a:extLst>
                  <a:ext uri="{0D108BD9-81ED-4DB2-BD59-A6C34878D82A}">
                    <a16:rowId xmlns:a16="http://schemas.microsoft.com/office/drawing/2014/main" val="10003"/>
                  </a:ext>
                </a:extLst>
              </a:tr>
              <a:tr h="451167">
                <a:tc rowSpan="2" gridSpan="2">
                  <a:txBody>
                    <a:bodyPr/>
                    <a:lstStyle/>
                    <a:p>
                      <a:pPr algn="ctr" fontAlgn="ctr"/>
                      <a:endParaRPr lang="ca-ES" sz="1600" b="0" i="0" u="none" strike="noStrike" noProof="0" dirty="0">
                        <a:solidFill>
                          <a:schemeClr val="bg1"/>
                        </a:solidFill>
                        <a:effectLst/>
                        <a:latin typeface="Calibri" panose="020F0502020204030204" pitchFamily="34" charset="0"/>
                      </a:endParaRPr>
                    </a:p>
                  </a:txBody>
                  <a:tcPr marL="0" marR="0" marT="0" marB="0" vert="vert270" anchor="ctr">
                    <a:solidFill>
                      <a:srgbClr val="9E0000"/>
                    </a:solidFill>
                  </a:tcPr>
                </a:tc>
                <a:tc rowSpan="2" hMerge="1">
                  <a:txBody>
                    <a:bodyPr/>
                    <a:lstStyle/>
                    <a:p>
                      <a:pPr algn="ctr" fontAlgn="ctr"/>
                      <a:endParaRPr lang="es-ES" sz="1100" b="0" i="0" u="none" strike="noStrike" dirty="0">
                        <a:solidFill>
                          <a:schemeClr val="bg1"/>
                        </a:solidFill>
                        <a:effectLst/>
                        <a:latin typeface="Calibri" panose="020F0502020204030204" pitchFamily="34" charset="0"/>
                      </a:endParaRPr>
                    </a:p>
                  </a:txBody>
                  <a:tcPr marL="0" marR="0" marT="0" marB="0" anchor="ctr">
                    <a:solidFill>
                      <a:srgbClr val="C00000"/>
                    </a:solidFill>
                  </a:tcPr>
                </a:tc>
                <a:tc>
                  <a:txBody>
                    <a:bodyPr/>
                    <a:lstStyle/>
                    <a:p>
                      <a:pPr algn="ctr" fontAlgn="b"/>
                      <a:r>
                        <a:rPr lang="ca-ES" sz="1100" u="none" strike="noStrike" noProof="0" dirty="0">
                          <a:solidFill>
                            <a:schemeClr val="bg1"/>
                          </a:solidFill>
                          <a:effectLst/>
                        </a:rPr>
                        <a:t>Baix</a:t>
                      </a:r>
                      <a:endParaRPr lang="ca-ES" sz="1100" b="0" i="0" u="none" strike="noStrike" noProof="0" dirty="0">
                        <a:solidFill>
                          <a:schemeClr val="bg1"/>
                        </a:solidFill>
                        <a:effectLst/>
                        <a:latin typeface="Calibri" panose="020F0502020204030204" pitchFamily="34" charset="0"/>
                      </a:endParaRPr>
                    </a:p>
                  </a:txBody>
                  <a:tcPr marL="0" marR="0" marT="0" marB="0" anchor="ctr">
                    <a:solidFill>
                      <a:srgbClr val="C00000"/>
                    </a:solidFill>
                  </a:tcPr>
                </a:tc>
                <a:tc>
                  <a:txBody>
                    <a:bodyPr/>
                    <a:lstStyle/>
                    <a:p>
                      <a:pPr algn="ctr" fontAlgn="b"/>
                      <a:r>
                        <a:rPr lang="ca-ES" sz="1100" u="none" strike="noStrike" noProof="0" dirty="0">
                          <a:solidFill>
                            <a:schemeClr val="bg1"/>
                          </a:solidFill>
                          <a:effectLst/>
                        </a:rPr>
                        <a:t>Mig</a:t>
                      </a:r>
                      <a:endParaRPr lang="ca-ES" sz="1100" b="0" i="0" u="none" strike="noStrike" noProof="0" dirty="0">
                        <a:solidFill>
                          <a:schemeClr val="bg1"/>
                        </a:solidFill>
                        <a:effectLst/>
                        <a:latin typeface="Calibri" panose="020F0502020204030204" pitchFamily="34" charset="0"/>
                      </a:endParaRPr>
                    </a:p>
                  </a:txBody>
                  <a:tcPr marL="0" marR="0" marT="0" marB="0" anchor="ctr">
                    <a:solidFill>
                      <a:srgbClr val="C00000"/>
                    </a:solidFill>
                  </a:tcPr>
                </a:tc>
                <a:tc>
                  <a:txBody>
                    <a:bodyPr/>
                    <a:lstStyle/>
                    <a:p>
                      <a:pPr algn="ctr" fontAlgn="b"/>
                      <a:r>
                        <a:rPr lang="ca-ES" sz="1100" u="none" strike="noStrike" noProof="0" dirty="0">
                          <a:solidFill>
                            <a:schemeClr val="bg1"/>
                          </a:solidFill>
                          <a:effectLst/>
                        </a:rPr>
                        <a:t>Alt</a:t>
                      </a:r>
                      <a:endParaRPr lang="ca-ES" sz="1100" b="0" i="0" u="none" strike="noStrike" noProof="0" dirty="0">
                        <a:solidFill>
                          <a:schemeClr val="bg1"/>
                        </a:solidFill>
                        <a:effectLst/>
                        <a:latin typeface="Calibri" panose="020F0502020204030204" pitchFamily="34" charset="0"/>
                      </a:endParaRPr>
                    </a:p>
                  </a:txBody>
                  <a:tcPr marL="0" marR="0" marT="0" marB="0" anchor="ctr">
                    <a:solidFill>
                      <a:srgbClr val="C00000"/>
                    </a:solidFill>
                  </a:tcPr>
                </a:tc>
                <a:extLst>
                  <a:ext uri="{0D108BD9-81ED-4DB2-BD59-A6C34878D82A}">
                    <a16:rowId xmlns:a16="http://schemas.microsoft.com/office/drawing/2014/main" val="10004"/>
                  </a:ext>
                </a:extLst>
              </a:tr>
              <a:tr h="400050">
                <a:tc gridSpan="2" vMerge="1">
                  <a:txBody>
                    <a:bodyPr/>
                    <a:lstStyle/>
                    <a:p>
                      <a:pPr algn="ctr" fontAlgn="ctr"/>
                      <a:endParaRPr lang="es-ES" sz="1600" b="0" i="0" u="none" strike="noStrike">
                        <a:solidFill>
                          <a:schemeClr val="bg1"/>
                        </a:solidFill>
                        <a:effectLst/>
                        <a:latin typeface="Calibri" panose="020F0502020204030204" pitchFamily="34" charset="0"/>
                      </a:endParaRPr>
                    </a:p>
                  </a:txBody>
                  <a:tcPr marL="0" marR="0" marT="0" marB="0" vert="vert270" anchor="ctr">
                    <a:solidFill>
                      <a:srgbClr val="9E0000"/>
                    </a:solidFill>
                  </a:tcPr>
                </a:tc>
                <a:tc hMerge="1" vMerge="1">
                  <a:txBody>
                    <a:bodyPr/>
                    <a:lstStyle/>
                    <a:p>
                      <a:pPr algn="ctr" fontAlgn="ctr"/>
                      <a:endParaRPr lang="es-ES" sz="1100" b="0" i="0" u="none" strike="noStrike" dirty="0">
                        <a:solidFill>
                          <a:schemeClr val="bg1"/>
                        </a:solidFill>
                        <a:effectLst/>
                        <a:latin typeface="Calibri" panose="020F0502020204030204" pitchFamily="34" charset="0"/>
                      </a:endParaRPr>
                    </a:p>
                  </a:txBody>
                  <a:tcPr marL="0" marR="0" marT="0" marB="0" anchor="ctr">
                    <a:solidFill>
                      <a:srgbClr val="C00000"/>
                    </a:solidFill>
                  </a:tcPr>
                </a:tc>
                <a:tc gridSpan="3">
                  <a:txBody>
                    <a:bodyPr/>
                    <a:lstStyle/>
                    <a:p>
                      <a:pPr marL="0" marR="0" indent="0" algn="ctr" defTabSz="1125444" rtl="0" eaLnBrk="1" fontAlgn="ctr" latinLnBrk="0" hangingPunct="1">
                        <a:lnSpc>
                          <a:spcPct val="100000"/>
                        </a:lnSpc>
                        <a:spcBef>
                          <a:spcPts val="0"/>
                        </a:spcBef>
                        <a:spcAft>
                          <a:spcPts val="0"/>
                        </a:spcAft>
                        <a:buClrTx/>
                        <a:buSzTx/>
                        <a:buFontTx/>
                        <a:buNone/>
                        <a:tabLst/>
                        <a:defRPr/>
                      </a:pPr>
                      <a:r>
                        <a:rPr lang="ca-ES" sz="1600" b="0" u="none" strike="noStrike" noProof="0" dirty="0">
                          <a:solidFill>
                            <a:schemeClr val="bg1"/>
                          </a:solidFill>
                          <a:effectLst/>
                        </a:rPr>
                        <a:t>Impacte</a:t>
                      </a:r>
                      <a:endParaRPr lang="ca-ES" sz="1600" b="0" i="0" u="none" strike="noStrike" noProof="0" dirty="0">
                        <a:solidFill>
                          <a:schemeClr val="bg1"/>
                        </a:solidFill>
                        <a:effectLst/>
                        <a:latin typeface="Calibri" panose="020F0502020204030204" pitchFamily="34" charset="0"/>
                      </a:endParaRPr>
                    </a:p>
                  </a:txBody>
                  <a:tcPr marL="0" marR="0" marT="0" marB="0" anchor="ctr">
                    <a:solidFill>
                      <a:srgbClr val="9E0000"/>
                    </a:solidFill>
                  </a:tcPr>
                </a:tc>
                <a:tc hMerge="1">
                  <a:txBody>
                    <a:bodyPr/>
                    <a:lstStyle/>
                    <a:p>
                      <a:pPr marL="0" algn="ctr" defTabSz="1125444" rtl="0" eaLnBrk="1" fontAlgn="ctr" latinLnBrk="0" hangingPunct="1"/>
                      <a:endParaRPr lang="es-ES" sz="1600" b="0" i="0" u="none" strike="noStrike" kern="1200">
                        <a:solidFill>
                          <a:schemeClr val="bg1"/>
                        </a:solidFill>
                        <a:effectLst/>
                        <a:latin typeface="Calibri" panose="020F0502020204030204" pitchFamily="34" charset="0"/>
                        <a:ea typeface="+mn-ea"/>
                        <a:cs typeface="+mn-cs"/>
                      </a:endParaRPr>
                    </a:p>
                  </a:txBody>
                  <a:tcPr marL="0" marR="0" marT="0" marB="0" anchor="ctr">
                    <a:solidFill>
                      <a:srgbClr val="9E0000"/>
                    </a:solidFill>
                  </a:tcPr>
                </a:tc>
                <a:tc hMerge="1">
                  <a:txBody>
                    <a:bodyPr/>
                    <a:lstStyle/>
                    <a:p>
                      <a:pPr marL="0" algn="ctr" defTabSz="1125444" rtl="0" eaLnBrk="1" fontAlgn="ctr" latinLnBrk="0" hangingPunct="1"/>
                      <a:endParaRPr lang="es-ES" sz="1600" b="0" i="0" u="none" strike="noStrike" kern="1200" dirty="0">
                        <a:solidFill>
                          <a:schemeClr val="bg1"/>
                        </a:solidFill>
                        <a:effectLst/>
                        <a:latin typeface="Calibri" panose="020F0502020204030204" pitchFamily="34" charset="0"/>
                        <a:ea typeface="+mn-ea"/>
                        <a:cs typeface="+mn-cs"/>
                      </a:endParaRPr>
                    </a:p>
                  </a:txBody>
                  <a:tcPr marL="0" marR="0" marT="0" marB="0" anchor="ctr">
                    <a:solidFill>
                      <a:srgbClr val="9E0000"/>
                    </a:solidFill>
                  </a:tcPr>
                </a:tc>
                <a:extLst>
                  <a:ext uri="{0D108BD9-81ED-4DB2-BD59-A6C34878D82A}">
                    <a16:rowId xmlns:a16="http://schemas.microsoft.com/office/drawing/2014/main" val="10005"/>
                  </a:ext>
                </a:extLst>
              </a:tr>
            </a:tbl>
          </a:graphicData>
        </a:graphic>
      </p:graphicFrame>
      <p:sp>
        <p:nvSpPr>
          <p:cNvPr id="76" name="Oval 21"/>
          <p:cNvSpPr/>
          <p:nvPr/>
        </p:nvSpPr>
        <p:spPr bwMode="auto">
          <a:xfrm>
            <a:off x="3212243" y="2897135"/>
            <a:ext cx="187200" cy="172800"/>
          </a:xfrm>
          <a:prstGeom prst="ellipse">
            <a:avLst/>
          </a:prstGeom>
          <a:solidFill>
            <a:srgbClr val="FFFF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0" tIns="0" rIns="0" bIns="0" numCol="1" rtlCol="0" anchor="ctr" anchorCtr="0" compatLnSpc="1">
            <a:prstTxWarp prst="textNoShape">
              <a:avLst/>
            </a:prstTxWarp>
          </a:bodyPr>
          <a:lstStyle/>
          <a:p>
            <a:pPr algn="ctr"/>
            <a:endParaRPr lang="ca-ES" sz="900" dirty="0">
              <a:solidFill>
                <a:schemeClr val="tx1"/>
              </a:solidFill>
              <a:latin typeface="+mj-lt"/>
            </a:endParaRPr>
          </a:p>
        </p:txBody>
      </p:sp>
      <p:sp>
        <p:nvSpPr>
          <p:cNvPr id="77" name="Oval 21"/>
          <p:cNvSpPr/>
          <p:nvPr/>
        </p:nvSpPr>
        <p:spPr bwMode="auto">
          <a:xfrm>
            <a:off x="4187085" y="2893720"/>
            <a:ext cx="170182" cy="172800"/>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0" tIns="0" rIns="0" bIns="0" numCol="1" rtlCol="0" anchor="ctr" anchorCtr="0" compatLnSpc="1">
            <a:prstTxWarp prst="textNoShape">
              <a:avLst/>
            </a:prstTxWarp>
          </a:bodyPr>
          <a:lstStyle/>
          <a:p>
            <a:pPr algn="ctr"/>
            <a:endParaRPr lang="ca-ES" sz="900" dirty="0">
              <a:solidFill>
                <a:schemeClr val="bg1"/>
              </a:solidFill>
              <a:latin typeface="+mj-lt"/>
            </a:endParaRPr>
          </a:p>
        </p:txBody>
      </p:sp>
      <p:sp>
        <p:nvSpPr>
          <p:cNvPr id="78" name="Oval 21"/>
          <p:cNvSpPr/>
          <p:nvPr/>
        </p:nvSpPr>
        <p:spPr bwMode="auto">
          <a:xfrm>
            <a:off x="4192865" y="4289212"/>
            <a:ext cx="187200" cy="172800"/>
          </a:xfrm>
          <a:prstGeom prst="ellipse">
            <a:avLst/>
          </a:prstGeom>
          <a:solidFill>
            <a:srgbClr val="00B05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0" tIns="0" rIns="0" bIns="0" numCol="1" rtlCol="0" anchor="ctr" anchorCtr="0" compatLnSpc="1">
            <a:prstTxWarp prst="textNoShape">
              <a:avLst/>
            </a:prstTxWarp>
          </a:bodyPr>
          <a:lstStyle/>
          <a:p>
            <a:pPr algn="ctr"/>
            <a:endParaRPr lang="ca-ES" sz="900" dirty="0">
              <a:solidFill>
                <a:schemeClr val="tx1"/>
              </a:solidFill>
              <a:latin typeface="+mj-lt"/>
            </a:endParaRPr>
          </a:p>
        </p:txBody>
      </p:sp>
      <p:sp>
        <p:nvSpPr>
          <p:cNvPr id="79" name="Oval 21"/>
          <p:cNvSpPr/>
          <p:nvPr/>
        </p:nvSpPr>
        <p:spPr bwMode="auto">
          <a:xfrm>
            <a:off x="5197230" y="2896065"/>
            <a:ext cx="170182" cy="172800"/>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0" tIns="0" rIns="0" bIns="0" numCol="1" rtlCol="0" anchor="ctr" anchorCtr="0" compatLnSpc="1">
            <a:prstTxWarp prst="textNoShape">
              <a:avLst/>
            </a:prstTxWarp>
          </a:bodyPr>
          <a:lstStyle/>
          <a:p>
            <a:pPr algn="ctr"/>
            <a:endParaRPr lang="ca-ES" sz="900" dirty="0">
              <a:solidFill>
                <a:schemeClr val="bg1"/>
              </a:solidFill>
              <a:latin typeface="+mj-lt"/>
            </a:endParaRPr>
          </a:p>
        </p:txBody>
      </p:sp>
      <p:sp>
        <p:nvSpPr>
          <p:cNvPr id="80" name="Oval 21"/>
          <p:cNvSpPr/>
          <p:nvPr/>
        </p:nvSpPr>
        <p:spPr bwMode="auto">
          <a:xfrm>
            <a:off x="5197230" y="3600678"/>
            <a:ext cx="170182" cy="172800"/>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0" tIns="0" rIns="0" bIns="0" numCol="1" rtlCol="0" anchor="ctr" anchorCtr="0" compatLnSpc="1">
            <a:prstTxWarp prst="textNoShape">
              <a:avLst/>
            </a:prstTxWarp>
          </a:bodyPr>
          <a:lstStyle/>
          <a:p>
            <a:pPr algn="ctr"/>
            <a:endParaRPr lang="ca-ES" sz="900" dirty="0">
              <a:solidFill>
                <a:schemeClr val="bg1"/>
              </a:solidFill>
              <a:latin typeface="+mj-lt"/>
            </a:endParaRPr>
          </a:p>
        </p:txBody>
      </p:sp>
      <p:sp>
        <p:nvSpPr>
          <p:cNvPr id="81" name="Oval 21"/>
          <p:cNvSpPr/>
          <p:nvPr/>
        </p:nvSpPr>
        <p:spPr bwMode="auto">
          <a:xfrm>
            <a:off x="4188102" y="3579558"/>
            <a:ext cx="187200" cy="172800"/>
          </a:xfrm>
          <a:prstGeom prst="ellipse">
            <a:avLst/>
          </a:prstGeom>
          <a:solidFill>
            <a:srgbClr val="FFFF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0" tIns="0" rIns="0" bIns="0" numCol="1" rtlCol="0" anchor="ctr" anchorCtr="0" compatLnSpc="1">
            <a:prstTxWarp prst="textNoShape">
              <a:avLst/>
            </a:prstTxWarp>
          </a:bodyPr>
          <a:lstStyle/>
          <a:p>
            <a:pPr algn="ctr"/>
            <a:endParaRPr lang="ca-ES" sz="900" dirty="0">
              <a:solidFill>
                <a:schemeClr val="tx1"/>
              </a:solidFill>
              <a:latin typeface="+mj-lt"/>
            </a:endParaRPr>
          </a:p>
        </p:txBody>
      </p:sp>
      <p:sp>
        <p:nvSpPr>
          <p:cNvPr id="82" name="Oval 21"/>
          <p:cNvSpPr/>
          <p:nvPr/>
        </p:nvSpPr>
        <p:spPr bwMode="auto">
          <a:xfrm>
            <a:off x="5183958" y="4284965"/>
            <a:ext cx="187200" cy="172800"/>
          </a:xfrm>
          <a:prstGeom prst="ellipse">
            <a:avLst/>
          </a:prstGeom>
          <a:solidFill>
            <a:srgbClr val="FFFF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0" tIns="0" rIns="0" bIns="0" numCol="1" rtlCol="0" anchor="ctr" anchorCtr="0" compatLnSpc="1">
            <a:prstTxWarp prst="textNoShape">
              <a:avLst/>
            </a:prstTxWarp>
          </a:bodyPr>
          <a:lstStyle/>
          <a:p>
            <a:pPr algn="ctr"/>
            <a:endParaRPr lang="ca-ES" sz="900" dirty="0">
              <a:solidFill>
                <a:schemeClr val="tx1"/>
              </a:solidFill>
              <a:latin typeface="+mj-lt"/>
            </a:endParaRPr>
          </a:p>
        </p:txBody>
      </p:sp>
      <p:sp>
        <p:nvSpPr>
          <p:cNvPr id="83" name="Oval 21"/>
          <p:cNvSpPr/>
          <p:nvPr/>
        </p:nvSpPr>
        <p:spPr bwMode="auto">
          <a:xfrm>
            <a:off x="3207480" y="3604165"/>
            <a:ext cx="187200" cy="172800"/>
          </a:xfrm>
          <a:prstGeom prst="ellipse">
            <a:avLst/>
          </a:prstGeom>
          <a:solidFill>
            <a:srgbClr val="00B05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0" tIns="0" rIns="0" bIns="0" numCol="1" rtlCol="0" anchor="ctr" anchorCtr="0" compatLnSpc="1">
            <a:prstTxWarp prst="textNoShape">
              <a:avLst/>
            </a:prstTxWarp>
          </a:bodyPr>
          <a:lstStyle/>
          <a:p>
            <a:pPr algn="ctr"/>
            <a:endParaRPr lang="ca-ES" sz="900" dirty="0">
              <a:solidFill>
                <a:schemeClr val="tx1"/>
              </a:solidFill>
              <a:latin typeface="+mj-lt"/>
            </a:endParaRPr>
          </a:p>
        </p:txBody>
      </p:sp>
      <p:sp>
        <p:nvSpPr>
          <p:cNvPr id="84" name="Oval 21"/>
          <p:cNvSpPr/>
          <p:nvPr/>
        </p:nvSpPr>
        <p:spPr bwMode="auto">
          <a:xfrm>
            <a:off x="3212243" y="4287709"/>
            <a:ext cx="187200" cy="172800"/>
          </a:xfrm>
          <a:prstGeom prst="ellipse">
            <a:avLst/>
          </a:prstGeom>
          <a:solidFill>
            <a:srgbClr val="00B05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0" tIns="0" rIns="0" bIns="0" numCol="1" rtlCol="0" anchor="ctr" anchorCtr="0" compatLnSpc="1">
            <a:prstTxWarp prst="textNoShape">
              <a:avLst/>
            </a:prstTxWarp>
          </a:bodyPr>
          <a:lstStyle/>
          <a:p>
            <a:pPr algn="ctr"/>
            <a:endParaRPr lang="ca-ES" sz="900" dirty="0">
              <a:solidFill>
                <a:schemeClr val="tx1"/>
              </a:solidFill>
              <a:latin typeface="+mj-lt"/>
            </a:endParaRPr>
          </a:p>
        </p:txBody>
      </p:sp>
      <p:sp>
        <p:nvSpPr>
          <p:cNvPr id="7" name="Rectángulo 6"/>
          <p:cNvSpPr/>
          <p:nvPr/>
        </p:nvSpPr>
        <p:spPr>
          <a:xfrm>
            <a:off x="601816" y="1071736"/>
            <a:ext cx="11160338" cy="738664"/>
          </a:xfrm>
          <a:prstGeom prst="rect">
            <a:avLst/>
          </a:prstGeom>
        </p:spPr>
        <p:txBody>
          <a:bodyPr wrap="square">
            <a:spAutoFit/>
          </a:bodyPr>
          <a:lstStyle/>
          <a:p>
            <a:pPr marL="285750" indent="-285750" algn="just">
              <a:spcBef>
                <a:spcPts val="500"/>
              </a:spcBef>
              <a:buBlip>
                <a:blip r:embed="rId3"/>
              </a:buBlip>
            </a:pPr>
            <a:r>
              <a:rPr lang="ca-ES" sz="1400" b="0" kern="0" dirty="0">
                <a:solidFill>
                  <a:srgbClr val="000000"/>
                </a:solidFill>
                <a:latin typeface="Arial" panose="020B0604020202020204" pitchFamily="34" charset="0"/>
              </a:rPr>
              <a:t> </a:t>
            </a:r>
            <a:r>
              <a:rPr lang="ca-ES" sz="1400" b="0" dirty="0">
                <a:latin typeface="Arial" panose="020B0604020202020204" pitchFamily="34" charset="0"/>
              </a:rPr>
              <a:t>La matriu de </a:t>
            </a:r>
            <a:r>
              <a:rPr lang="ca-ES" sz="1400" dirty="0">
                <a:solidFill>
                  <a:srgbClr val="C00000"/>
                </a:solidFill>
                <a:latin typeface="Arial" panose="020B0604020202020204" pitchFamily="34" charset="0"/>
              </a:rPr>
              <a:t>Probabilitat - Impacte </a:t>
            </a:r>
            <a:r>
              <a:rPr lang="ca-ES" sz="1400" b="0" dirty="0">
                <a:latin typeface="Arial" panose="020B0604020202020204" pitchFamily="34" charset="0"/>
              </a:rPr>
              <a:t>és una eina d'anàlisi qualitativa de riscos que permet establir prioritats pel que fa als possibles riscos d'un projecte en funció tant de la probabilitat que succeeixin com de les repercussions que podrien tenir sobre el nostre projecte en cas de que succeïssin.</a:t>
            </a:r>
            <a:endParaRPr lang="ca-ES" sz="1400" dirty="0">
              <a:latin typeface="Arial" panose="020B0604020202020204" pitchFamily="34" charset="0"/>
            </a:endParaRPr>
          </a:p>
        </p:txBody>
      </p:sp>
      <p:pic>
        <p:nvPicPr>
          <p:cNvPr id="8" name="Imagen 7"/>
          <p:cNvPicPr>
            <a:picLocks noChangeAspect="1"/>
          </p:cNvPicPr>
          <p:nvPr/>
        </p:nvPicPr>
        <p:blipFill>
          <a:blip r:embed="rId4"/>
          <a:stretch>
            <a:fillRect/>
          </a:stretch>
        </p:blipFill>
        <p:spPr>
          <a:xfrm>
            <a:off x="1569958" y="1857703"/>
            <a:ext cx="5246122" cy="4133308"/>
          </a:xfrm>
          <a:prstGeom prst="rect">
            <a:avLst/>
          </a:prstGeom>
        </p:spPr>
      </p:pic>
    </p:spTree>
    <p:extLst>
      <p:ext uri="{BB962C8B-B14F-4D97-AF65-F5344CB8AC3E}">
        <p14:creationId xmlns:p14="http://schemas.microsoft.com/office/powerpoint/2010/main" val="368318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4"/>
          </p:nvPr>
        </p:nvSpPr>
        <p:spPr/>
        <p:txBody>
          <a:bodyPr/>
          <a:lstStyle/>
          <a:p>
            <a:pPr>
              <a:defRPr/>
            </a:pPr>
            <a:fld id="{C7FA838A-C26A-4BE1-93FE-2EFE85DC030B}" type="slidenum">
              <a:rPr lang="ca-ES" smtClean="0"/>
              <a:pPr>
                <a:defRPr/>
              </a:pPr>
              <a:t>2</a:t>
            </a:fld>
            <a:endParaRPr lang="ca-ES" dirty="0"/>
          </a:p>
        </p:txBody>
      </p:sp>
      <p:sp>
        <p:nvSpPr>
          <p:cNvPr id="4" name="Título 3"/>
          <p:cNvSpPr>
            <a:spLocks noGrp="1"/>
          </p:cNvSpPr>
          <p:nvPr>
            <p:ph type="title"/>
          </p:nvPr>
        </p:nvSpPr>
        <p:spPr>
          <a:xfrm>
            <a:off x="601816" y="405036"/>
            <a:ext cx="11160338" cy="647700"/>
          </a:xfrm>
        </p:spPr>
        <p:txBody>
          <a:bodyPr/>
          <a:lstStyle/>
          <a:p>
            <a:r>
              <a:rPr lang="ca-ES" dirty="0"/>
              <a:t>Índex</a:t>
            </a:r>
          </a:p>
        </p:txBody>
      </p:sp>
      <p:sp>
        <p:nvSpPr>
          <p:cNvPr id="5" name="Rectángulo 4"/>
          <p:cNvSpPr/>
          <p:nvPr/>
        </p:nvSpPr>
        <p:spPr bwMode="auto">
          <a:xfrm>
            <a:off x="1199456" y="1196752"/>
            <a:ext cx="8542505" cy="5235270"/>
          </a:xfrm>
          <a:prstGeom prst="rect">
            <a:avLst/>
          </a:prstGeom>
          <a:noFill/>
          <a:ln w="9525" cap="flat" cmpd="sng" algn="ctr">
            <a:noFill/>
            <a:prstDash val="solid"/>
            <a:round/>
            <a:headEnd type="none" w="med" len="med"/>
            <a:tailEnd type="none" w="med" len="med"/>
          </a:ln>
          <a:effectLst/>
        </p:spPr>
        <p:txBody>
          <a:bodyPr vert="horz" wrap="square" lIns="44308" tIns="56271" rIns="44308" bIns="56271" numCol="1" rtlCol="0" anchor="t" anchorCtr="0" compatLnSpc="1">
            <a:prstTxWarp prst="textNoShape">
              <a:avLst/>
            </a:prstTxWarp>
          </a:bodyPr>
          <a:lstStyle/>
          <a:p>
            <a:pPr marL="422041" indent="-422041">
              <a:spcBef>
                <a:spcPts val="738"/>
              </a:spcBef>
              <a:spcAft>
                <a:spcPts val="738"/>
              </a:spcAft>
              <a:buFontTx/>
              <a:buAutoNum type="arabicPeriod"/>
            </a:pPr>
            <a:r>
              <a:rPr lang="ca-ES" sz="2000" b="1" kern="0" dirty="0">
                <a:solidFill>
                  <a:srgbClr val="C00000"/>
                </a:solidFill>
                <a:latin typeface="Arial"/>
                <a:ea typeface="+mj-ea"/>
                <a:cs typeface="+mj-cs"/>
              </a:rPr>
              <a:t>Qualitat de la nova versió a publicar</a:t>
            </a:r>
          </a:p>
          <a:p>
            <a:pPr marL="984763" lvl="1" indent="-422041">
              <a:spcBef>
                <a:spcPts val="738"/>
              </a:spcBef>
              <a:spcAft>
                <a:spcPts val="738"/>
              </a:spcAft>
              <a:buFont typeface="Arial" panose="020B0604020202020204" pitchFamily="34" charset="0"/>
              <a:buChar char="•"/>
            </a:pPr>
            <a:r>
              <a:rPr lang="ca-ES" sz="1600" dirty="0">
                <a:solidFill>
                  <a:schemeClr val="tx1">
                    <a:lumMod val="65000"/>
                    <a:lumOff val="35000"/>
                  </a:schemeClr>
                </a:solidFill>
                <a:latin typeface="Arial" charset="0"/>
              </a:rPr>
              <a:t>Resum executiu</a:t>
            </a:r>
          </a:p>
          <a:p>
            <a:pPr marL="422041" indent="-422041">
              <a:spcBef>
                <a:spcPts val="738"/>
              </a:spcBef>
              <a:spcAft>
                <a:spcPts val="738"/>
              </a:spcAft>
              <a:buFontTx/>
              <a:buAutoNum type="arabicPeriod"/>
            </a:pPr>
            <a:r>
              <a:rPr lang="ca-ES" sz="2000" b="1" kern="0" dirty="0">
                <a:solidFill>
                  <a:srgbClr val="C00000"/>
                </a:solidFill>
                <a:latin typeface="Arial"/>
                <a:ea typeface="+mj-ea"/>
                <a:cs typeface="+mj-cs"/>
              </a:rPr>
              <a:t> Qualitat de l’aplicació en producció</a:t>
            </a:r>
          </a:p>
          <a:p>
            <a:pPr marL="984763" lvl="1" indent="-422041">
              <a:spcBef>
                <a:spcPts val="738"/>
              </a:spcBef>
              <a:spcAft>
                <a:spcPts val="738"/>
              </a:spcAft>
              <a:buFont typeface="Arial" panose="020B0604020202020204" pitchFamily="34" charset="0"/>
              <a:buChar char="•"/>
            </a:pPr>
            <a:r>
              <a:rPr lang="ca-ES" sz="1600" dirty="0">
                <a:solidFill>
                  <a:schemeClr val="tx1">
                    <a:lumMod val="65000"/>
                    <a:lumOff val="35000"/>
                  </a:schemeClr>
                </a:solidFill>
                <a:latin typeface="Arial" charset="0"/>
              </a:rPr>
              <a:t>Resum executiu</a:t>
            </a:r>
          </a:p>
          <a:p>
            <a:pPr marL="422041" indent="-422041">
              <a:spcBef>
                <a:spcPts val="738"/>
              </a:spcBef>
              <a:spcAft>
                <a:spcPts val="738"/>
              </a:spcAft>
              <a:buFontTx/>
              <a:buAutoNum type="arabicPeriod"/>
            </a:pPr>
            <a:r>
              <a:rPr lang="ca-ES" sz="2000" b="1" kern="0" dirty="0">
                <a:solidFill>
                  <a:srgbClr val="C00000"/>
                </a:solidFill>
                <a:latin typeface="Arial"/>
                <a:ea typeface="+mj-ea"/>
                <a:cs typeface="+mj-cs"/>
              </a:rPr>
              <a:t>Riscos i accions de millora</a:t>
            </a:r>
          </a:p>
          <a:p>
            <a:pPr marL="422041" indent="-422041">
              <a:spcBef>
                <a:spcPts val="738"/>
              </a:spcBef>
              <a:spcAft>
                <a:spcPts val="738"/>
              </a:spcAft>
              <a:buFontTx/>
              <a:buAutoNum type="arabicPeriod"/>
            </a:pPr>
            <a:r>
              <a:rPr lang="ca-ES" sz="2000" b="1" kern="0" dirty="0">
                <a:solidFill>
                  <a:srgbClr val="C00000"/>
                </a:solidFill>
                <a:latin typeface="Arial"/>
                <a:ea typeface="+mj-ea"/>
                <a:cs typeface="+mj-cs"/>
              </a:rPr>
              <a:t>Detall estat qualitat nova versió a publicar</a:t>
            </a:r>
          </a:p>
          <a:p>
            <a:pPr marL="984763" lvl="1" indent="-422041">
              <a:spcBef>
                <a:spcPts val="738"/>
              </a:spcBef>
              <a:spcAft>
                <a:spcPts val="738"/>
              </a:spcAft>
              <a:buFont typeface="Arial" panose="020B0604020202020204" pitchFamily="34" charset="0"/>
              <a:buChar char="•"/>
            </a:pPr>
            <a:r>
              <a:rPr lang="ca-ES" sz="1600" dirty="0">
                <a:solidFill>
                  <a:schemeClr val="tx1">
                    <a:lumMod val="65000"/>
                    <a:lumOff val="35000"/>
                  </a:schemeClr>
                </a:solidFill>
                <a:latin typeface="Arial" charset="0"/>
              </a:rPr>
              <a:t>Defectes oberts més importants</a:t>
            </a:r>
          </a:p>
          <a:p>
            <a:pPr marL="984763" lvl="1" indent="-422041">
              <a:spcBef>
                <a:spcPts val="738"/>
              </a:spcBef>
              <a:spcAft>
                <a:spcPts val="738"/>
              </a:spcAft>
              <a:buFont typeface="Arial" panose="020B0604020202020204" pitchFamily="34" charset="0"/>
              <a:buChar char="•"/>
            </a:pPr>
            <a:r>
              <a:rPr lang="ca-ES" sz="1600" dirty="0">
                <a:solidFill>
                  <a:schemeClr val="tx1">
                    <a:lumMod val="65000"/>
                    <a:lumOff val="35000"/>
                  </a:schemeClr>
                </a:solidFill>
                <a:latin typeface="Arial" charset="0"/>
              </a:rPr>
              <a:t>Evolució de l’estat dels defectes </a:t>
            </a:r>
          </a:p>
          <a:p>
            <a:pPr marL="984763" lvl="1" indent="-422041">
              <a:spcBef>
                <a:spcPts val="738"/>
              </a:spcBef>
              <a:spcAft>
                <a:spcPts val="738"/>
              </a:spcAft>
              <a:buFont typeface="Arial" panose="020B0604020202020204" pitchFamily="34" charset="0"/>
              <a:buChar char="•"/>
            </a:pPr>
            <a:r>
              <a:rPr lang="ca-ES" sz="1600" dirty="0">
                <a:solidFill>
                  <a:schemeClr val="tx1">
                    <a:lumMod val="65000"/>
                    <a:lumOff val="35000"/>
                  </a:schemeClr>
                </a:solidFill>
                <a:latin typeface="Arial" charset="0"/>
              </a:rPr>
              <a:t>Transaccions menys eficients en rendiment</a:t>
            </a:r>
          </a:p>
          <a:p>
            <a:pPr marL="422041" lvl="0" indent="-422041">
              <a:spcBef>
                <a:spcPts val="738"/>
              </a:spcBef>
              <a:spcAft>
                <a:spcPts val="738"/>
              </a:spcAft>
              <a:buFontTx/>
              <a:buAutoNum type="arabicPeriod"/>
            </a:pPr>
            <a:r>
              <a:rPr lang="ca-ES" sz="2000" b="1" kern="0" dirty="0">
                <a:solidFill>
                  <a:srgbClr val="C00000"/>
                </a:solidFill>
                <a:latin typeface="Arial"/>
              </a:rPr>
              <a:t>Risc de posada a Producció</a:t>
            </a:r>
          </a:p>
          <a:p>
            <a:pPr marL="527563" indent="-422041">
              <a:spcBef>
                <a:spcPts val="738"/>
              </a:spcBef>
              <a:spcAft>
                <a:spcPts val="738"/>
              </a:spcAft>
              <a:buFont typeface="Arial" panose="020B0604020202020204" pitchFamily="34" charset="0"/>
              <a:buChar char="•"/>
            </a:pPr>
            <a:endParaRPr lang="ca-ES" sz="1600" b="0" dirty="0">
              <a:solidFill>
                <a:schemeClr val="tx1">
                  <a:lumMod val="65000"/>
                  <a:lumOff val="35000"/>
                </a:schemeClr>
              </a:solidFill>
              <a:latin typeface="Arial" charset="0"/>
            </a:endParaRPr>
          </a:p>
        </p:txBody>
      </p:sp>
    </p:spTree>
    <p:extLst>
      <p:ext uri="{BB962C8B-B14F-4D97-AF65-F5344CB8AC3E}">
        <p14:creationId xmlns:p14="http://schemas.microsoft.com/office/powerpoint/2010/main" val="1896693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7" name="27 Gráfico"/>
          <p:cNvGraphicFramePr>
            <a:graphicFrameLocks noChangeAspect="1"/>
          </p:cNvGraphicFramePr>
          <p:nvPr>
            <p:extLst>
              <p:ext uri="{D42A27DB-BD31-4B8C-83A1-F6EECF244321}">
                <p14:modId xmlns:p14="http://schemas.microsoft.com/office/powerpoint/2010/main" val="2515067967"/>
              </p:ext>
            </p:extLst>
          </p:nvPr>
        </p:nvGraphicFramePr>
        <p:xfrm>
          <a:off x="9916468" y="5087681"/>
          <a:ext cx="1438274" cy="1219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5" name="Chart 169"/>
          <p:cNvGraphicFramePr/>
          <p:nvPr>
            <p:extLst>
              <p:ext uri="{D42A27DB-BD31-4B8C-83A1-F6EECF244321}">
                <p14:modId xmlns:p14="http://schemas.microsoft.com/office/powerpoint/2010/main" val="1742921778"/>
              </p:ext>
            </p:extLst>
          </p:nvPr>
        </p:nvGraphicFramePr>
        <p:xfrm>
          <a:off x="2472420" y="1614778"/>
          <a:ext cx="1584000" cy="1584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8" name="Chart 169"/>
          <p:cNvGraphicFramePr/>
          <p:nvPr>
            <p:extLst>
              <p:ext uri="{D42A27DB-BD31-4B8C-83A1-F6EECF244321}">
                <p14:modId xmlns:p14="http://schemas.microsoft.com/office/powerpoint/2010/main" val="567631183"/>
              </p:ext>
            </p:extLst>
          </p:nvPr>
        </p:nvGraphicFramePr>
        <p:xfrm>
          <a:off x="651967" y="1587039"/>
          <a:ext cx="1639714" cy="163971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9" name="Chart 169"/>
          <p:cNvGraphicFramePr/>
          <p:nvPr>
            <p:extLst>
              <p:ext uri="{D42A27DB-BD31-4B8C-83A1-F6EECF244321}">
                <p14:modId xmlns:p14="http://schemas.microsoft.com/office/powerpoint/2010/main" val="1188276992"/>
              </p:ext>
            </p:extLst>
          </p:nvPr>
        </p:nvGraphicFramePr>
        <p:xfrm>
          <a:off x="6301177" y="1614896"/>
          <a:ext cx="1584000" cy="1584000"/>
        </p:xfrm>
        <a:graphic>
          <a:graphicData uri="http://schemas.openxmlformats.org/drawingml/2006/chart">
            <c:chart xmlns:c="http://schemas.openxmlformats.org/drawingml/2006/chart" xmlns:r="http://schemas.openxmlformats.org/officeDocument/2006/relationships" r:id="rId6"/>
          </a:graphicData>
        </a:graphic>
      </p:graphicFrame>
      <p:sp>
        <p:nvSpPr>
          <p:cNvPr id="41" name="Rectangle 8"/>
          <p:cNvSpPr/>
          <p:nvPr/>
        </p:nvSpPr>
        <p:spPr>
          <a:xfrm>
            <a:off x="4838427" y="1158981"/>
            <a:ext cx="2926360" cy="486000"/>
          </a:xfrm>
          <a:prstGeom prst="rect">
            <a:avLst/>
          </a:prstGeom>
          <a:solidFill>
            <a:srgbClr val="9E0000"/>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bIns="0" rtlCol="0" anchor="b" anchorCtr="0"/>
          <a:lstStyle/>
          <a:p>
            <a:pPr lvl="0" algn="ctr"/>
            <a:r>
              <a:rPr lang="ca-ES" sz="1400" b="1" dirty="0">
                <a:solidFill>
                  <a:srgbClr val="FFFFFF"/>
                </a:solidFill>
                <a:latin typeface="Arial" panose="020B0604020202020204" pitchFamily="34" charset="0"/>
              </a:rPr>
              <a:t>5</a:t>
            </a:r>
            <a:r>
              <a:rPr lang="ca-ES" sz="1400" dirty="0">
                <a:solidFill>
                  <a:srgbClr val="FFFFFF"/>
                </a:solidFill>
                <a:latin typeface="Arial" panose="020B0604020202020204" pitchFamily="34" charset="0"/>
              </a:rPr>
              <a:t> </a:t>
            </a:r>
            <a:r>
              <a:rPr lang="ca-ES" sz="1050" b="1" dirty="0">
                <a:solidFill>
                  <a:srgbClr val="FFFFFF"/>
                </a:solidFill>
                <a:latin typeface="Arial" panose="020B0604020202020204" pitchFamily="34" charset="0"/>
              </a:rPr>
              <a:t>defectes pendents de correcció</a:t>
            </a:r>
            <a:endParaRPr lang="ca-ES" sz="1400" b="1" dirty="0">
              <a:solidFill>
                <a:srgbClr val="FFFFFF"/>
              </a:solidFill>
              <a:latin typeface="Arial" panose="020B0604020202020204" pitchFamily="34" charset="0"/>
            </a:endParaRPr>
          </a:p>
          <a:p>
            <a:pPr lvl="0" algn="ctr">
              <a:spcBef>
                <a:spcPts val="0"/>
              </a:spcBef>
            </a:pPr>
            <a:r>
              <a:rPr lang="ca-ES" sz="1050" b="1" dirty="0">
                <a:solidFill>
                  <a:srgbClr val="FFFFFF"/>
                </a:solidFill>
                <a:latin typeface="Arial" panose="020B0604020202020204" pitchFamily="34" charset="0"/>
              </a:rPr>
              <a:t>28 defectes detectats</a:t>
            </a:r>
          </a:p>
          <a:p>
            <a:pPr lvl="0" algn="r">
              <a:spcBef>
                <a:spcPts val="0"/>
              </a:spcBef>
              <a:spcAft>
                <a:spcPts val="0"/>
              </a:spcAft>
            </a:pPr>
            <a:r>
              <a:rPr lang="ca-ES" sz="700" b="0" dirty="0">
                <a:solidFill>
                  <a:srgbClr val="FFFFFF"/>
                </a:solidFill>
                <a:latin typeface="Arial" panose="020B0604020202020204" pitchFamily="34" charset="0"/>
              </a:rPr>
              <a:t>Darrera actualització: 04/04/2018</a:t>
            </a:r>
          </a:p>
        </p:txBody>
      </p:sp>
      <p:sp>
        <p:nvSpPr>
          <p:cNvPr id="3" name="Marcador de número de diapositiva 2"/>
          <p:cNvSpPr>
            <a:spLocks noGrp="1"/>
          </p:cNvSpPr>
          <p:nvPr>
            <p:ph type="sldNum" sz="quarter" idx="4"/>
          </p:nvPr>
        </p:nvSpPr>
        <p:spPr/>
        <p:txBody>
          <a:bodyPr/>
          <a:lstStyle/>
          <a:p>
            <a:pPr>
              <a:defRPr/>
            </a:pPr>
            <a:fld id="{C7FA838A-C26A-4BE1-93FE-2EFE85DC030B}" type="slidenum">
              <a:rPr lang="ca-ES" smtClean="0"/>
              <a:pPr>
                <a:defRPr/>
              </a:pPr>
              <a:t>3</a:t>
            </a:fld>
            <a:endParaRPr lang="ca-ES" dirty="0"/>
          </a:p>
        </p:txBody>
      </p:sp>
      <p:sp>
        <p:nvSpPr>
          <p:cNvPr id="4" name="Título 3"/>
          <p:cNvSpPr>
            <a:spLocks noGrp="1"/>
          </p:cNvSpPr>
          <p:nvPr>
            <p:ph type="title"/>
          </p:nvPr>
        </p:nvSpPr>
        <p:spPr>
          <a:xfrm>
            <a:off x="601816" y="347170"/>
            <a:ext cx="11160338" cy="699746"/>
          </a:xfrm>
        </p:spPr>
        <p:txBody>
          <a:bodyPr/>
          <a:lstStyle/>
          <a:p>
            <a:pPr marL="357188" indent="-357188"/>
            <a:r>
              <a:rPr lang="ca-ES" dirty="0"/>
              <a:t>1. Qualitat de la nova versió a publicar</a:t>
            </a:r>
            <a:br>
              <a:rPr lang="ca-ES" dirty="0"/>
            </a:br>
            <a:r>
              <a:rPr lang="ca-ES" sz="2215" dirty="0"/>
              <a:t>Resum executiu 				</a:t>
            </a:r>
            <a:endParaRPr lang="ca-ES" sz="1000" dirty="0"/>
          </a:p>
        </p:txBody>
      </p:sp>
      <p:sp>
        <p:nvSpPr>
          <p:cNvPr id="39" name="Rectangle 2"/>
          <p:cNvSpPr/>
          <p:nvPr/>
        </p:nvSpPr>
        <p:spPr>
          <a:xfrm>
            <a:off x="635132" y="1158981"/>
            <a:ext cx="3428106" cy="486000"/>
          </a:xfrm>
          <a:prstGeom prst="rect">
            <a:avLst/>
          </a:prstGeom>
          <a:solidFill>
            <a:srgbClr val="752911"/>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bIns="0" rtlCol="0" anchor="b" anchorCtr="0"/>
          <a:lstStyle/>
          <a:p>
            <a:pPr lvl="0" algn="ctr"/>
            <a:r>
              <a:rPr lang="ca-ES" sz="1400" b="1" dirty="0">
                <a:solidFill>
                  <a:srgbClr val="FFFFFF"/>
                </a:solidFill>
                <a:latin typeface="Arial" panose="020B0604020202020204" pitchFamily="34" charset="0"/>
              </a:rPr>
              <a:t>604</a:t>
            </a:r>
          </a:p>
          <a:p>
            <a:pPr lvl="0" algn="ctr">
              <a:spcBef>
                <a:spcPts val="0"/>
              </a:spcBef>
              <a:spcAft>
                <a:spcPts val="0"/>
              </a:spcAft>
            </a:pPr>
            <a:r>
              <a:rPr lang="ca-ES" sz="1100" b="1" dirty="0">
                <a:solidFill>
                  <a:srgbClr val="FFFFFF"/>
                </a:solidFill>
                <a:latin typeface="Arial" panose="020B0604020202020204" pitchFamily="34" charset="0"/>
              </a:rPr>
              <a:t>casos de prova</a:t>
            </a:r>
          </a:p>
          <a:p>
            <a:pPr lvl="0" algn="r">
              <a:spcBef>
                <a:spcPts val="0"/>
              </a:spcBef>
              <a:spcAft>
                <a:spcPts val="0"/>
              </a:spcAft>
            </a:pPr>
            <a:r>
              <a:rPr lang="ca-ES" sz="700" b="0" dirty="0">
                <a:solidFill>
                  <a:srgbClr val="FFFFFF"/>
                </a:solidFill>
                <a:latin typeface="Arial" panose="020B0604020202020204" pitchFamily="34" charset="0"/>
              </a:rPr>
              <a:t>Darrera actualització: 04/04/2018</a:t>
            </a:r>
          </a:p>
        </p:txBody>
      </p:sp>
      <p:pic>
        <p:nvPicPr>
          <p:cNvPr id="40" name="Imatg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9210" y="1217862"/>
            <a:ext cx="368238" cy="368238"/>
          </a:xfrm>
          <a:prstGeom prst="rect">
            <a:avLst/>
          </a:prstGeom>
        </p:spPr>
      </p:pic>
      <p:pic>
        <p:nvPicPr>
          <p:cNvPr id="42" name="Imatg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921330" y="1240318"/>
            <a:ext cx="352870" cy="323326"/>
          </a:xfrm>
          <a:prstGeom prst="rect">
            <a:avLst/>
          </a:prstGeom>
        </p:spPr>
      </p:pic>
      <p:sp>
        <p:nvSpPr>
          <p:cNvPr id="43" name="Rectangle 10"/>
          <p:cNvSpPr/>
          <p:nvPr/>
        </p:nvSpPr>
        <p:spPr>
          <a:xfrm>
            <a:off x="8539640" y="1158618"/>
            <a:ext cx="2686239" cy="48672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bIns="0" rtlCol="0" anchor="b" anchorCtr="0"/>
          <a:lstStyle/>
          <a:p>
            <a:pPr lvl="0" algn="ctr"/>
            <a:r>
              <a:rPr lang="ca-ES" sz="1400" b="1" dirty="0">
                <a:solidFill>
                  <a:srgbClr val="FFFFFF"/>
                </a:solidFill>
                <a:latin typeface="Arial" panose="020B0604020202020204" pitchFamily="34" charset="0"/>
              </a:rPr>
              <a:t>411K</a:t>
            </a:r>
            <a:r>
              <a:rPr lang="ca-ES" sz="1600" dirty="0">
                <a:solidFill>
                  <a:srgbClr val="FFFFFF"/>
                </a:solidFill>
                <a:latin typeface="Arial" panose="020B0604020202020204" pitchFamily="34" charset="0"/>
              </a:rPr>
              <a:t> </a:t>
            </a:r>
            <a:r>
              <a:rPr lang="ca-ES" sz="1000" b="1" dirty="0">
                <a:solidFill>
                  <a:srgbClr val="FFFFFF"/>
                </a:solidFill>
                <a:latin typeface="Arial" panose="020B0604020202020204" pitchFamily="34" charset="0"/>
              </a:rPr>
              <a:t>(Mida Mitjana)</a:t>
            </a:r>
            <a:endParaRPr lang="ca-ES" sz="1600" b="1" dirty="0">
              <a:solidFill>
                <a:srgbClr val="FFFFFF"/>
              </a:solidFill>
              <a:latin typeface="Arial" panose="020B0604020202020204" pitchFamily="34" charset="0"/>
            </a:endParaRPr>
          </a:p>
          <a:p>
            <a:pPr lvl="0" algn="ctr">
              <a:spcBef>
                <a:spcPts val="0"/>
              </a:spcBef>
            </a:pPr>
            <a:r>
              <a:rPr lang="ca-ES" sz="1050" b="1" dirty="0">
                <a:solidFill>
                  <a:srgbClr val="FFFFFF"/>
                </a:solidFill>
                <a:latin typeface="Arial" panose="020B0604020202020204" pitchFamily="34" charset="0"/>
              </a:rPr>
              <a:t>línies de codi</a:t>
            </a:r>
          </a:p>
          <a:p>
            <a:pPr algn="r">
              <a:spcBef>
                <a:spcPts val="0"/>
              </a:spcBef>
            </a:pPr>
            <a:r>
              <a:rPr lang="ca-ES" sz="700" b="0" dirty="0">
                <a:solidFill>
                  <a:schemeClr val="bg1"/>
                </a:solidFill>
              </a:rPr>
              <a:t>Darrera actualització: 14/11/2016</a:t>
            </a:r>
          </a:p>
        </p:txBody>
      </p:sp>
      <p:pic>
        <p:nvPicPr>
          <p:cNvPr id="45" name="Imatge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flipH="1">
            <a:off x="8597145" y="1131730"/>
            <a:ext cx="540502" cy="540502"/>
          </a:xfrm>
          <a:prstGeom prst="rect">
            <a:avLst/>
          </a:prstGeom>
        </p:spPr>
      </p:pic>
      <p:graphicFrame>
        <p:nvGraphicFramePr>
          <p:cNvPr id="51" name="Chart 169"/>
          <p:cNvGraphicFramePr/>
          <p:nvPr>
            <p:extLst>
              <p:ext uri="{D42A27DB-BD31-4B8C-83A1-F6EECF244321}">
                <p14:modId xmlns:p14="http://schemas.microsoft.com/office/powerpoint/2010/main" val="3101624"/>
              </p:ext>
            </p:extLst>
          </p:nvPr>
        </p:nvGraphicFramePr>
        <p:xfrm>
          <a:off x="2457440" y="1614778"/>
          <a:ext cx="1584236" cy="1584236"/>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53" name="Chart 169"/>
          <p:cNvGraphicFramePr/>
          <p:nvPr>
            <p:extLst>
              <p:ext uri="{D42A27DB-BD31-4B8C-83A1-F6EECF244321}">
                <p14:modId xmlns:p14="http://schemas.microsoft.com/office/powerpoint/2010/main" val="3795317417"/>
              </p:ext>
            </p:extLst>
          </p:nvPr>
        </p:nvGraphicFramePr>
        <p:xfrm>
          <a:off x="8396419" y="1641988"/>
          <a:ext cx="1584000" cy="1584000"/>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55" name="Chart 169"/>
          <p:cNvGraphicFramePr/>
          <p:nvPr>
            <p:extLst>
              <p:ext uri="{D42A27DB-BD31-4B8C-83A1-F6EECF244321}">
                <p14:modId xmlns:p14="http://schemas.microsoft.com/office/powerpoint/2010/main" val="1722720330"/>
              </p:ext>
            </p:extLst>
          </p:nvPr>
        </p:nvGraphicFramePr>
        <p:xfrm>
          <a:off x="4732220" y="1614896"/>
          <a:ext cx="1584000" cy="1584000"/>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57" name="Taula 14"/>
          <p:cNvGraphicFramePr>
            <a:graphicFrameLocks noGrp="1"/>
          </p:cNvGraphicFramePr>
          <p:nvPr>
            <p:extLst>
              <p:ext uri="{D42A27DB-BD31-4B8C-83A1-F6EECF244321}">
                <p14:modId xmlns:p14="http://schemas.microsoft.com/office/powerpoint/2010/main" val="3243423343"/>
              </p:ext>
            </p:extLst>
          </p:nvPr>
        </p:nvGraphicFramePr>
        <p:xfrm>
          <a:off x="626079" y="3428999"/>
          <a:ext cx="3441232" cy="2194560"/>
        </p:xfrm>
        <a:graphic>
          <a:graphicData uri="http://schemas.openxmlformats.org/drawingml/2006/table">
            <a:tbl>
              <a:tblPr bandRow="1">
                <a:tableStyleId>{073A0DAA-6AF3-43AB-8588-CEC1D06C72B9}</a:tableStyleId>
              </a:tblPr>
              <a:tblGrid>
                <a:gridCol w="1862032">
                  <a:extLst>
                    <a:ext uri="{9D8B030D-6E8A-4147-A177-3AD203B41FA5}">
                      <a16:colId xmlns:a16="http://schemas.microsoft.com/office/drawing/2014/main" val="1615205091"/>
                    </a:ext>
                  </a:extLst>
                </a:gridCol>
                <a:gridCol w="789600">
                  <a:extLst>
                    <a:ext uri="{9D8B030D-6E8A-4147-A177-3AD203B41FA5}">
                      <a16:colId xmlns:a16="http://schemas.microsoft.com/office/drawing/2014/main" val="4208054835"/>
                    </a:ext>
                  </a:extLst>
                </a:gridCol>
                <a:gridCol w="789600">
                  <a:extLst>
                    <a:ext uri="{9D8B030D-6E8A-4147-A177-3AD203B41FA5}">
                      <a16:colId xmlns:a16="http://schemas.microsoft.com/office/drawing/2014/main" val="20002"/>
                    </a:ext>
                  </a:extLst>
                </a:gridCol>
              </a:tblGrid>
              <a:tr h="222122">
                <a:tc>
                  <a:txBody>
                    <a:bodyPr/>
                    <a:lstStyle/>
                    <a:p>
                      <a:endParaRPr lang="ca-ES" sz="1000" b="1" dirty="0">
                        <a:solidFill>
                          <a:schemeClr val="bg1"/>
                        </a:solidFill>
                        <a:latin typeface="Arial" panose="020B0604020202020204" pitchFamily="34" charset="0"/>
                        <a:cs typeface="Arial" panose="020B0604020202020204" pitchFamily="34" charset="0"/>
                      </a:endParaRPr>
                    </a:p>
                  </a:txBody>
                  <a:tcPr marL="36000" marR="36000" anchor="ctr">
                    <a:solidFill>
                      <a:schemeClr val="bg1"/>
                    </a:solidFill>
                  </a:tcPr>
                </a:tc>
                <a:tc>
                  <a:txBody>
                    <a:bodyPr/>
                    <a:lstStyle/>
                    <a:p>
                      <a:pPr algn="ctr"/>
                      <a:r>
                        <a:rPr lang="ca-ES" sz="1000" b="1" dirty="0">
                          <a:solidFill>
                            <a:schemeClr val="bg1"/>
                          </a:solidFill>
                          <a:latin typeface="Arial" panose="020B0604020202020204" pitchFamily="34" charset="0"/>
                          <a:cs typeface="Arial" panose="020B0604020202020204" pitchFamily="34" charset="0"/>
                        </a:rPr>
                        <a:t>Qualificació</a:t>
                      </a:r>
                    </a:p>
                  </a:txBody>
                  <a:tcPr marL="36000" marR="36000" anchor="ctr">
                    <a:solidFill>
                      <a:srgbClr val="752911"/>
                    </a:solidFill>
                  </a:tcPr>
                </a:tc>
                <a:tc>
                  <a:txBody>
                    <a:bodyPr/>
                    <a:lstStyle/>
                    <a:p>
                      <a:pPr algn="ctr"/>
                      <a:r>
                        <a:rPr lang="ca-ES" sz="1000" b="1" dirty="0">
                          <a:solidFill>
                            <a:schemeClr val="bg1"/>
                          </a:solidFill>
                          <a:latin typeface="Arial" panose="020B0604020202020204" pitchFamily="34" charset="0"/>
                          <a:cs typeface="Arial" panose="020B0604020202020204" pitchFamily="34" charset="0"/>
                        </a:rPr>
                        <a:t>Acceptació</a:t>
                      </a:r>
                    </a:p>
                  </a:txBody>
                  <a:tcPr marL="36000" marR="36000" anchor="ctr">
                    <a:solidFill>
                      <a:srgbClr val="752911"/>
                    </a:solidFill>
                  </a:tcPr>
                </a:tc>
                <a:extLst>
                  <a:ext uri="{0D108BD9-81ED-4DB2-BD59-A6C34878D82A}">
                    <a16:rowId xmlns:a16="http://schemas.microsoft.com/office/drawing/2014/main" val="10000"/>
                  </a:ext>
                </a:extLst>
              </a:tr>
              <a:tr h="222122">
                <a:tc>
                  <a:txBody>
                    <a:bodyPr/>
                    <a:lstStyle/>
                    <a:p>
                      <a:r>
                        <a:rPr lang="ca-ES" sz="1000" b="1" dirty="0">
                          <a:solidFill>
                            <a:schemeClr val="bg1"/>
                          </a:solidFill>
                          <a:latin typeface="Arial" panose="020B0604020202020204" pitchFamily="34" charset="0"/>
                          <a:cs typeface="Arial" panose="020B0604020202020204" pitchFamily="34" charset="0"/>
                        </a:rPr>
                        <a:t>#Requisits</a:t>
                      </a:r>
                    </a:p>
                  </a:txBody>
                  <a:tcPr marL="108000" marR="36000" anchor="ctr">
                    <a:solidFill>
                      <a:srgbClr val="752911"/>
                    </a:solidFill>
                  </a:tcPr>
                </a:tc>
                <a:tc>
                  <a:txBody>
                    <a:bodyPr/>
                    <a:lstStyle/>
                    <a:p>
                      <a:pPr algn="ctr"/>
                      <a:r>
                        <a:rPr lang="ca-ES" sz="1000" dirty="0">
                          <a:latin typeface="Arial" panose="020B0604020202020204" pitchFamily="34" charset="0"/>
                          <a:cs typeface="Arial" panose="020B0604020202020204" pitchFamily="34" charset="0"/>
                        </a:rPr>
                        <a:t>95</a:t>
                      </a:r>
                    </a:p>
                  </a:txBody>
                  <a:tcPr marL="36000" marR="36000" anchor="ctr"/>
                </a:tc>
                <a:tc>
                  <a:txBody>
                    <a:bodyPr/>
                    <a:lstStyle/>
                    <a:p>
                      <a:pPr algn="ctr"/>
                      <a:r>
                        <a:rPr lang="ca-ES" sz="1000" dirty="0">
                          <a:latin typeface="Arial" panose="020B0604020202020204" pitchFamily="34" charset="0"/>
                          <a:cs typeface="Arial" panose="020B0604020202020204" pitchFamily="34" charset="0"/>
                        </a:rPr>
                        <a:t>95</a:t>
                      </a:r>
                    </a:p>
                  </a:txBody>
                  <a:tcPr marL="36000" marR="36000" anchor="ctr"/>
                </a:tc>
                <a:extLst>
                  <a:ext uri="{0D108BD9-81ED-4DB2-BD59-A6C34878D82A}">
                    <a16:rowId xmlns:a16="http://schemas.microsoft.com/office/drawing/2014/main" val="4134834878"/>
                  </a:ext>
                </a:extLst>
              </a:tr>
              <a:tr h="222122">
                <a:tc>
                  <a:txBody>
                    <a:bodyPr/>
                    <a:lstStyle/>
                    <a:p>
                      <a:r>
                        <a:rPr lang="ca-ES" sz="1000" b="1" dirty="0">
                          <a:solidFill>
                            <a:schemeClr val="bg1"/>
                          </a:solidFill>
                          <a:latin typeface="Arial" panose="020B0604020202020204" pitchFamily="34" charset="0"/>
                          <a:cs typeface="Arial" panose="020B0604020202020204" pitchFamily="34" charset="0"/>
                        </a:rPr>
                        <a:t>#Mig casos</a:t>
                      </a:r>
                      <a:r>
                        <a:rPr lang="ca-ES" sz="1000" b="1" baseline="0" dirty="0">
                          <a:solidFill>
                            <a:schemeClr val="bg1"/>
                          </a:solidFill>
                          <a:latin typeface="Arial" panose="020B0604020202020204" pitchFamily="34" charset="0"/>
                          <a:cs typeface="Arial" panose="020B0604020202020204" pitchFamily="34" charset="0"/>
                        </a:rPr>
                        <a:t> prova / requisit</a:t>
                      </a:r>
                      <a:endParaRPr lang="ca-ES" sz="1000" b="1" dirty="0">
                        <a:solidFill>
                          <a:schemeClr val="bg1"/>
                        </a:solidFill>
                        <a:latin typeface="Arial" panose="020B0604020202020204" pitchFamily="34" charset="0"/>
                        <a:cs typeface="Arial" panose="020B0604020202020204" pitchFamily="34" charset="0"/>
                      </a:endParaRPr>
                    </a:p>
                  </a:txBody>
                  <a:tcPr marL="108000" marR="36000" anchor="ctr">
                    <a:solidFill>
                      <a:srgbClr val="752911"/>
                    </a:solidFill>
                  </a:tcPr>
                </a:tc>
                <a:tc>
                  <a:txBody>
                    <a:bodyPr/>
                    <a:lstStyle/>
                    <a:p>
                      <a:pPr algn="ctr"/>
                      <a:r>
                        <a:rPr lang="ca-ES" sz="1000" dirty="0">
                          <a:latin typeface="Arial" panose="020B0604020202020204" pitchFamily="34" charset="0"/>
                          <a:cs typeface="Arial" panose="020B0604020202020204" pitchFamily="34" charset="0"/>
                        </a:rPr>
                        <a:t>6,35</a:t>
                      </a:r>
                    </a:p>
                  </a:txBody>
                  <a:tcPr marL="36000" marR="36000" anchor="ctr"/>
                </a:tc>
                <a:tc>
                  <a:txBody>
                    <a:bodyPr/>
                    <a:lstStyle/>
                    <a:p>
                      <a:pPr algn="ctr"/>
                      <a:r>
                        <a:rPr lang="ca-ES" sz="1000" dirty="0">
                          <a:latin typeface="Arial" panose="020B0604020202020204" pitchFamily="34" charset="0"/>
                          <a:cs typeface="Arial" panose="020B0604020202020204" pitchFamily="34" charset="0"/>
                        </a:rPr>
                        <a:t>3,77</a:t>
                      </a:r>
                    </a:p>
                  </a:txBody>
                  <a:tcPr marL="36000" marR="36000" anchor="ctr"/>
                </a:tc>
                <a:extLst>
                  <a:ext uri="{0D108BD9-81ED-4DB2-BD59-A6C34878D82A}">
                    <a16:rowId xmlns:a16="http://schemas.microsoft.com/office/drawing/2014/main" val="3213279341"/>
                  </a:ext>
                </a:extLst>
              </a:tr>
              <a:tr h="222122">
                <a:tc>
                  <a:txBody>
                    <a:bodyPr/>
                    <a:lstStyle/>
                    <a:p>
                      <a:r>
                        <a:rPr lang="ca-ES" sz="1000" b="1" dirty="0">
                          <a:solidFill>
                            <a:schemeClr val="bg1"/>
                          </a:solidFill>
                          <a:latin typeface="Arial" panose="020B0604020202020204" pitchFamily="34" charset="0"/>
                          <a:cs typeface="Arial" panose="020B0604020202020204" pitchFamily="34" charset="0"/>
                        </a:rPr>
                        <a:t>#Total</a:t>
                      </a:r>
                      <a:r>
                        <a:rPr lang="ca-ES" sz="1000" b="1" baseline="0" dirty="0">
                          <a:solidFill>
                            <a:schemeClr val="bg1"/>
                          </a:solidFill>
                          <a:latin typeface="Arial" panose="020B0604020202020204" pitchFamily="34" charset="0"/>
                          <a:cs typeface="Arial" panose="020B0604020202020204" pitchFamily="34" charset="0"/>
                        </a:rPr>
                        <a:t> casos prova</a:t>
                      </a:r>
                      <a:endParaRPr lang="ca-ES" sz="1000" b="1" dirty="0">
                        <a:solidFill>
                          <a:schemeClr val="bg1"/>
                        </a:solidFill>
                        <a:latin typeface="Arial" panose="020B0604020202020204" pitchFamily="34" charset="0"/>
                        <a:cs typeface="Arial" panose="020B0604020202020204" pitchFamily="34" charset="0"/>
                      </a:endParaRPr>
                    </a:p>
                  </a:txBody>
                  <a:tcPr marL="108000" marR="36000" anchor="ctr">
                    <a:solidFill>
                      <a:srgbClr val="752911"/>
                    </a:solidFill>
                  </a:tcPr>
                </a:tc>
                <a:tc>
                  <a:txBody>
                    <a:bodyPr/>
                    <a:lstStyle/>
                    <a:p>
                      <a:pPr algn="ctr"/>
                      <a:r>
                        <a:rPr lang="ca-ES" sz="1000" dirty="0">
                          <a:latin typeface="Arial" panose="020B0604020202020204" pitchFamily="34" charset="0"/>
                          <a:cs typeface="Arial" panose="020B0604020202020204" pitchFamily="34" charset="0"/>
                        </a:rPr>
                        <a:t>604</a:t>
                      </a:r>
                    </a:p>
                  </a:txBody>
                  <a:tcPr marL="36000" marR="36000" anchor="ctr"/>
                </a:tc>
                <a:tc>
                  <a:txBody>
                    <a:bodyPr/>
                    <a:lstStyle/>
                    <a:p>
                      <a:pPr algn="ctr"/>
                      <a:r>
                        <a:rPr lang="ca-ES" sz="1000" dirty="0">
                          <a:latin typeface="Arial" panose="020B0604020202020204" pitchFamily="34" charset="0"/>
                          <a:cs typeface="Arial" panose="020B0604020202020204" pitchFamily="34" charset="0"/>
                        </a:rPr>
                        <a:t>356</a:t>
                      </a:r>
                    </a:p>
                  </a:txBody>
                  <a:tcPr marL="36000" marR="36000" anchor="ctr"/>
                </a:tc>
                <a:extLst>
                  <a:ext uri="{0D108BD9-81ED-4DB2-BD59-A6C34878D82A}">
                    <a16:rowId xmlns:a16="http://schemas.microsoft.com/office/drawing/2014/main" val="3591940577"/>
                  </a:ext>
                </a:extLst>
              </a:tr>
              <a:tr h="222122">
                <a:tc>
                  <a:txBody>
                    <a:bodyPr/>
                    <a:lstStyle/>
                    <a:p>
                      <a:r>
                        <a:rPr lang="ca-ES" sz="1000" b="1" dirty="0">
                          <a:solidFill>
                            <a:schemeClr val="bg1"/>
                          </a:solidFill>
                          <a:latin typeface="Arial" panose="020B0604020202020204" pitchFamily="34" charset="0"/>
                          <a:cs typeface="Arial" panose="020B0604020202020204" pitchFamily="34" charset="0"/>
                        </a:rPr>
                        <a:t>#Casos prova executats</a:t>
                      </a:r>
                    </a:p>
                  </a:txBody>
                  <a:tcPr marL="108000" marR="36000" anchor="ctr">
                    <a:solidFill>
                      <a:srgbClr val="752911"/>
                    </a:solidFill>
                  </a:tcPr>
                </a:tc>
                <a:tc>
                  <a:txBody>
                    <a:bodyPr/>
                    <a:lstStyle/>
                    <a:p>
                      <a:pPr algn="ctr"/>
                      <a:r>
                        <a:rPr lang="ca-ES" sz="1000" dirty="0">
                          <a:latin typeface="Arial" panose="020B0604020202020204" pitchFamily="34" charset="0"/>
                          <a:cs typeface="Arial" panose="020B0604020202020204" pitchFamily="34" charset="0"/>
                        </a:rPr>
                        <a:t>588 </a:t>
                      </a:r>
                      <a:r>
                        <a:rPr lang="ca-ES" sz="1000" b="1" dirty="0">
                          <a:latin typeface="Arial" panose="020B0604020202020204" pitchFamily="34" charset="0"/>
                          <a:cs typeface="Arial" panose="020B0604020202020204" pitchFamily="34" charset="0"/>
                        </a:rPr>
                        <a:t>(97,4%)</a:t>
                      </a:r>
                    </a:p>
                  </a:txBody>
                  <a:tcPr marL="36000" marR="36000" anchor="ctr"/>
                </a:tc>
                <a:tc>
                  <a:txBody>
                    <a:bodyPr/>
                    <a:lstStyle/>
                    <a:p>
                      <a:pPr algn="ctr"/>
                      <a:r>
                        <a:rPr lang="ca-ES" sz="1000" dirty="0">
                          <a:latin typeface="Arial" panose="020B0604020202020204" pitchFamily="34" charset="0"/>
                          <a:cs typeface="Arial" panose="020B0604020202020204" pitchFamily="34" charset="0"/>
                        </a:rPr>
                        <a:t>153 </a:t>
                      </a:r>
                      <a:r>
                        <a:rPr lang="ca-ES" sz="1000" b="1" dirty="0">
                          <a:latin typeface="Arial" panose="020B0604020202020204" pitchFamily="34" charset="0"/>
                          <a:cs typeface="Arial" panose="020B0604020202020204" pitchFamily="34" charset="0"/>
                        </a:rPr>
                        <a:t>(42,3%)</a:t>
                      </a:r>
                    </a:p>
                  </a:txBody>
                  <a:tcPr marL="36000" marR="36000" anchor="ctr"/>
                </a:tc>
                <a:extLst>
                  <a:ext uri="{0D108BD9-81ED-4DB2-BD59-A6C34878D82A}">
                    <a16:rowId xmlns:a16="http://schemas.microsoft.com/office/drawing/2014/main" val="3872189647"/>
                  </a:ext>
                </a:extLst>
              </a:tr>
              <a:tr h="2221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a-ES" sz="1000" b="1" i="1" dirty="0">
                          <a:solidFill>
                            <a:schemeClr val="bg1"/>
                          </a:solidFill>
                          <a:latin typeface="Arial" panose="020B0604020202020204" pitchFamily="34" charset="0"/>
                          <a:cs typeface="Arial" panose="020B0604020202020204" pitchFamily="34" charset="0"/>
                        </a:rPr>
                        <a:t>Passed</a:t>
                      </a:r>
                      <a:endParaRPr lang="ca-ES" sz="1000" b="0" i="1" dirty="0">
                        <a:solidFill>
                          <a:schemeClr val="bg1"/>
                        </a:solidFill>
                      </a:endParaRPr>
                    </a:p>
                  </a:txBody>
                  <a:tcPr marL="360000" marR="36000" anchor="ctr">
                    <a:solidFill>
                      <a:srgbClr val="752911"/>
                    </a:solidFill>
                  </a:tcPr>
                </a:tc>
                <a:tc>
                  <a:txBody>
                    <a:bodyPr/>
                    <a:lstStyle/>
                    <a:p>
                      <a:pPr algn="ctr"/>
                      <a:r>
                        <a:rPr lang="ca-ES" sz="1000" dirty="0">
                          <a:latin typeface="Arial" panose="020B0604020202020204" pitchFamily="34" charset="0"/>
                          <a:cs typeface="Arial" panose="020B0604020202020204" pitchFamily="34" charset="0"/>
                        </a:rPr>
                        <a:t>560 </a:t>
                      </a:r>
                      <a:r>
                        <a:rPr lang="ca-ES" sz="1000" b="1" dirty="0">
                          <a:latin typeface="Arial" panose="020B0604020202020204" pitchFamily="34" charset="0"/>
                          <a:cs typeface="Arial" panose="020B0604020202020204" pitchFamily="34" charset="0"/>
                        </a:rPr>
                        <a:t>(95,2%)</a:t>
                      </a:r>
                    </a:p>
                  </a:txBody>
                  <a:tcPr marL="36000" marR="36000" anchor="ctr"/>
                </a:tc>
                <a:tc>
                  <a:txBody>
                    <a:bodyPr/>
                    <a:lstStyle/>
                    <a:p>
                      <a:pPr algn="ctr"/>
                      <a:r>
                        <a:rPr lang="ca-ES" sz="1000" dirty="0">
                          <a:latin typeface="Arial" panose="020B0604020202020204" pitchFamily="34" charset="0"/>
                          <a:cs typeface="Arial" panose="020B0604020202020204" pitchFamily="34" charset="0"/>
                        </a:rPr>
                        <a:t>126 </a:t>
                      </a:r>
                      <a:r>
                        <a:rPr lang="ca-ES" sz="1000" b="1" dirty="0">
                          <a:latin typeface="Arial" panose="020B0604020202020204" pitchFamily="34" charset="0"/>
                          <a:cs typeface="Arial" panose="020B0604020202020204" pitchFamily="34" charset="0"/>
                        </a:rPr>
                        <a:t>(82,4%)</a:t>
                      </a:r>
                    </a:p>
                  </a:txBody>
                  <a:tcPr marL="36000" marR="36000" anchor="ctr"/>
                </a:tc>
                <a:extLst>
                  <a:ext uri="{0D108BD9-81ED-4DB2-BD59-A6C34878D82A}">
                    <a16:rowId xmlns:a16="http://schemas.microsoft.com/office/drawing/2014/main" val="924867499"/>
                  </a:ext>
                </a:extLst>
              </a:tr>
              <a:tr h="2221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a-ES" sz="1000" b="1" i="1" dirty="0">
                          <a:solidFill>
                            <a:schemeClr val="bg1"/>
                          </a:solidFill>
                          <a:latin typeface="Arial" panose="020B0604020202020204" pitchFamily="34" charset="0"/>
                          <a:cs typeface="Arial" panose="020B0604020202020204" pitchFamily="34" charset="0"/>
                        </a:rPr>
                        <a:t>Failed</a:t>
                      </a:r>
                      <a:endParaRPr lang="ca-ES" sz="1000" b="0" i="1" dirty="0">
                        <a:solidFill>
                          <a:schemeClr val="bg1"/>
                        </a:solidFill>
                      </a:endParaRPr>
                    </a:p>
                  </a:txBody>
                  <a:tcPr marL="360000" marR="36000" anchor="ctr">
                    <a:solidFill>
                      <a:srgbClr val="752911"/>
                    </a:solidFill>
                  </a:tcPr>
                </a:tc>
                <a:tc>
                  <a:txBody>
                    <a:bodyPr/>
                    <a:lstStyle/>
                    <a:p>
                      <a:pPr algn="ctr"/>
                      <a:r>
                        <a:rPr lang="ca-ES" sz="1000" dirty="0">
                          <a:latin typeface="Arial" panose="020B0604020202020204" pitchFamily="34" charset="0"/>
                          <a:cs typeface="Arial" panose="020B0604020202020204" pitchFamily="34" charset="0"/>
                        </a:rPr>
                        <a:t>23 </a:t>
                      </a:r>
                      <a:r>
                        <a:rPr lang="ca-ES" sz="1000" b="1" dirty="0">
                          <a:latin typeface="Arial" panose="020B0604020202020204" pitchFamily="34" charset="0"/>
                          <a:cs typeface="Arial" panose="020B0604020202020204" pitchFamily="34" charset="0"/>
                        </a:rPr>
                        <a:t>(3,9%)</a:t>
                      </a:r>
                    </a:p>
                  </a:txBody>
                  <a:tcPr marL="36000" marR="36000" anchor="ctr"/>
                </a:tc>
                <a:tc>
                  <a:txBody>
                    <a:bodyPr/>
                    <a:lstStyle/>
                    <a:p>
                      <a:pPr algn="ctr"/>
                      <a:r>
                        <a:rPr lang="ca-ES" sz="1000" dirty="0">
                          <a:latin typeface="Arial" panose="020B0604020202020204" pitchFamily="34" charset="0"/>
                          <a:cs typeface="Arial" panose="020B0604020202020204" pitchFamily="34" charset="0"/>
                        </a:rPr>
                        <a:t>10 </a:t>
                      </a:r>
                      <a:r>
                        <a:rPr lang="ca-ES" sz="1000" b="1" dirty="0">
                          <a:latin typeface="Arial" panose="020B0604020202020204" pitchFamily="34" charset="0"/>
                          <a:cs typeface="Arial" panose="020B0604020202020204" pitchFamily="34" charset="0"/>
                        </a:rPr>
                        <a:t>(6,5%)</a:t>
                      </a:r>
                    </a:p>
                  </a:txBody>
                  <a:tcPr marL="36000" marR="36000" anchor="ctr"/>
                </a:tc>
                <a:extLst>
                  <a:ext uri="{0D108BD9-81ED-4DB2-BD59-A6C34878D82A}">
                    <a16:rowId xmlns:a16="http://schemas.microsoft.com/office/drawing/2014/main" val="1333532228"/>
                  </a:ext>
                </a:extLst>
              </a:tr>
              <a:tr h="2221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a-ES" sz="1000" b="1" i="1" dirty="0">
                          <a:solidFill>
                            <a:schemeClr val="bg1"/>
                          </a:solidFill>
                          <a:latin typeface="Arial" panose="020B0604020202020204" pitchFamily="34" charset="0"/>
                          <a:cs typeface="Arial" panose="020B0604020202020204" pitchFamily="34" charset="0"/>
                        </a:rPr>
                        <a:t>Blocked</a:t>
                      </a:r>
                      <a:endParaRPr lang="ca-ES" sz="1000" b="0" i="1" dirty="0">
                        <a:solidFill>
                          <a:schemeClr val="bg1"/>
                        </a:solidFill>
                      </a:endParaRPr>
                    </a:p>
                  </a:txBody>
                  <a:tcPr marL="360000" marR="36000" anchor="ctr">
                    <a:solidFill>
                      <a:srgbClr val="752911"/>
                    </a:solidFill>
                  </a:tcPr>
                </a:tc>
                <a:tc>
                  <a:txBody>
                    <a:bodyPr/>
                    <a:lstStyle/>
                    <a:p>
                      <a:pPr algn="ctr"/>
                      <a:r>
                        <a:rPr lang="ca-ES" sz="1000" dirty="0">
                          <a:latin typeface="Arial" panose="020B0604020202020204" pitchFamily="34" charset="0"/>
                          <a:cs typeface="Arial" panose="020B0604020202020204" pitchFamily="34" charset="0"/>
                        </a:rPr>
                        <a:t>5 </a:t>
                      </a:r>
                      <a:r>
                        <a:rPr lang="ca-ES" sz="1000" b="1" dirty="0">
                          <a:latin typeface="Arial" panose="020B0604020202020204" pitchFamily="34" charset="0"/>
                          <a:cs typeface="Arial" panose="020B0604020202020204" pitchFamily="34" charset="0"/>
                        </a:rPr>
                        <a:t>(0,9%)</a:t>
                      </a:r>
                    </a:p>
                  </a:txBody>
                  <a:tcPr marL="36000" marR="36000" anchor="ctr"/>
                </a:tc>
                <a:tc>
                  <a:txBody>
                    <a:bodyPr/>
                    <a:lstStyle/>
                    <a:p>
                      <a:pPr algn="ctr"/>
                      <a:r>
                        <a:rPr lang="ca-ES" sz="1000" dirty="0">
                          <a:latin typeface="Arial" panose="020B0604020202020204" pitchFamily="34" charset="0"/>
                          <a:cs typeface="Arial" panose="020B0604020202020204" pitchFamily="34" charset="0"/>
                        </a:rPr>
                        <a:t>17 </a:t>
                      </a:r>
                      <a:r>
                        <a:rPr lang="ca-ES" sz="1000" b="1" dirty="0">
                          <a:latin typeface="Arial" panose="020B0604020202020204" pitchFamily="34" charset="0"/>
                          <a:cs typeface="Arial" panose="020B0604020202020204" pitchFamily="34" charset="0"/>
                        </a:rPr>
                        <a:t>(11,1%)</a:t>
                      </a:r>
                    </a:p>
                  </a:txBody>
                  <a:tcPr marL="36000" marR="36000" anchor="ctr"/>
                </a:tc>
                <a:extLst>
                  <a:ext uri="{0D108BD9-81ED-4DB2-BD59-A6C34878D82A}">
                    <a16:rowId xmlns:a16="http://schemas.microsoft.com/office/drawing/2014/main" val="2977095404"/>
                  </a:ext>
                </a:extLst>
              </a:tr>
              <a:tr h="222122">
                <a:tc>
                  <a:txBody>
                    <a:bodyPr/>
                    <a:lstStyle/>
                    <a:p>
                      <a:r>
                        <a:rPr lang="ca-ES" sz="1000" b="1" dirty="0">
                          <a:solidFill>
                            <a:schemeClr val="bg1"/>
                          </a:solidFill>
                          <a:latin typeface="Arial" panose="020B0604020202020204" pitchFamily="34" charset="0"/>
                          <a:cs typeface="Arial" panose="020B0604020202020204" pitchFamily="34" charset="0"/>
                        </a:rPr>
                        <a:t>#Casos no executats</a:t>
                      </a:r>
                    </a:p>
                  </a:txBody>
                  <a:tcPr marL="108000" marR="36000" anchor="ctr">
                    <a:solidFill>
                      <a:srgbClr val="752911"/>
                    </a:solidFill>
                  </a:tcPr>
                </a:tc>
                <a:tc>
                  <a:txBody>
                    <a:bodyPr/>
                    <a:lstStyle/>
                    <a:p>
                      <a:pPr algn="ctr"/>
                      <a:r>
                        <a:rPr lang="ca-ES" sz="1000" dirty="0">
                          <a:latin typeface="Arial" panose="020B0604020202020204" pitchFamily="34" charset="0"/>
                          <a:cs typeface="Arial" panose="020B0604020202020204" pitchFamily="34" charset="0"/>
                        </a:rPr>
                        <a:t>16 </a:t>
                      </a:r>
                      <a:r>
                        <a:rPr lang="ca-ES" sz="1000" b="1" dirty="0">
                          <a:latin typeface="Arial" panose="020B0604020202020204" pitchFamily="34" charset="0"/>
                          <a:cs typeface="Arial" panose="020B0604020202020204" pitchFamily="34" charset="0"/>
                        </a:rPr>
                        <a:t>(2,6%)</a:t>
                      </a:r>
                    </a:p>
                  </a:txBody>
                  <a:tcPr marL="36000" marR="36000" anchor="ctr"/>
                </a:tc>
                <a:tc>
                  <a:txBody>
                    <a:bodyPr/>
                    <a:lstStyle/>
                    <a:p>
                      <a:pPr algn="ctr"/>
                      <a:r>
                        <a:rPr lang="ca-ES" sz="1000" dirty="0">
                          <a:latin typeface="Arial" panose="020B0604020202020204" pitchFamily="34" charset="0"/>
                          <a:cs typeface="Arial" panose="020B0604020202020204" pitchFamily="34" charset="0"/>
                        </a:rPr>
                        <a:t>203 </a:t>
                      </a:r>
                      <a:r>
                        <a:rPr lang="ca-ES" sz="1000" b="1" dirty="0">
                          <a:latin typeface="Arial" panose="020B0604020202020204" pitchFamily="34" charset="0"/>
                          <a:cs typeface="Arial" panose="020B0604020202020204" pitchFamily="34" charset="0"/>
                        </a:rPr>
                        <a:t>(57,7%)</a:t>
                      </a:r>
                    </a:p>
                  </a:txBody>
                  <a:tcPr marL="36000" marR="36000" anchor="ctr"/>
                </a:tc>
                <a:extLst>
                  <a:ext uri="{0D108BD9-81ED-4DB2-BD59-A6C34878D82A}">
                    <a16:rowId xmlns:a16="http://schemas.microsoft.com/office/drawing/2014/main" val="379671299"/>
                  </a:ext>
                </a:extLst>
              </a:tr>
            </a:tbl>
          </a:graphicData>
        </a:graphic>
      </p:graphicFrame>
      <p:graphicFrame>
        <p:nvGraphicFramePr>
          <p:cNvPr id="58" name="Taula 42"/>
          <p:cNvGraphicFramePr>
            <a:graphicFrameLocks noGrp="1"/>
          </p:cNvGraphicFramePr>
          <p:nvPr>
            <p:extLst>
              <p:ext uri="{D42A27DB-BD31-4B8C-83A1-F6EECF244321}">
                <p14:modId xmlns:p14="http://schemas.microsoft.com/office/powerpoint/2010/main" val="790627676"/>
              </p:ext>
            </p:extLst>
          </p:nvPr>
        </p:nvGraphicFramePr>
        <p:xfrm>
          <a:off x="4809751" y="3655178"/>
          <a:ext cx="2973075" cy="1507528"/>
        </p:xfrm>
        <a:graphic>
          <a:graphicData uri="http://schemas.openxmlformats.org/drawingml/2006/table">
            <a:tbl>
              <a:tblPr bandRow="1">
                <a:tableStyleId>{073A0DAA-6AF3-43AB-8588-CEC1D06C72B9}</a:tableStyleId>
              </a:tblPr>
              <a:tblGrid>
                <a:gridCol w="782193">
                  <a:extLst>
                    <a:ext uri="{9D8B030D-6E8A-4147-A177-3AD203B41FA5}">
                      <a16:colId xmlns:a16="http://schemas.microsoft.com/office/drawing/2014/main" val="1615205091"/>
                    </a:ext>
                  </a:extLst>
                </a:gridCol>
                <a:gridCol w="432048">
                  <a:extLst>
                    <a:ext uri="{9D8B030D-6E8A-4147-A177-3AD203B41FA5}">
                      <a16:colId xmlns:a16="http://schemas.microsoft.com/office/drawing/2014/main" val="4208054835"/>
                    </a:ext>
                  </a:extLst>
                </a:gridCol>
                <a:gridCol w="432048">
                  <a:extLst>
                    <a:ext uri="{9D8B030D-6E8A-4147-A177-3AD203B41FA5}">
                      <a16:colId xmlns:a16="http://schemas.microsoft.com/office/drawing/2014/main" val="3317076701"/>
                    </a:ext>
                  </a:extLst>
                </a:gridCol>
                <a:gridCol w="432048">
                  <a:extLst>
                    <a:ext uri="{9D8B030D-6E8A-4147-A177-3AD203B41FA5}">
                      <a16:colId xmlns:a16="http://schemas.microsoft.com/office/drawing/2014/main" val="2569263774"/>
                    </a:ext>
                  </a:extLst>
                </a:gridCol>
                <a:gridCol w="432048">
                  <a:extLst>
                    <a:ext uri="{9D8B030D-6E8A-4147-A177-3AD203B41FA5}">
                      <a16:colId xmlns:a16="http://schemas.microsoft.com/office/drawing/2014/main" val="1598056314"/>
                    </a:ext>
                  </a:extLst>
                </a:gridCol>
                <a:gridCol w="462690">
                  <a:extLst>
                    <a:ext uri="{9D8B030D-6E8A-4147-A177-3AD203B41FA5}">
                      <a16:colId xmlns:a16="http://schemas.microsoft.com/office/drawing/2014/main" val="2036877893"/>
                    </a:ext>
                  </a:extLst>
                </a:gridCol>
              </a:tblGrid>
              <a:tr h="291781">
                <a:tc>
                  <a:txBody>
                    <a:bodyPr/>
                    <a:lstStyle/>
                    <a:p>
                      <a:r>
                        <a:rPr lang="ca-ES" sz="1000" b="1" dirty="0">
                          <a:solidFill>
                            <a:schemeClr val="bg1"/>
                          </a:solidFill>
                          <a:latin typeface="Arial" panose="020B0604020202020204" pitchFamily="34" charset="0"/>
                          <a:cs typeface="Arial" panose="020B0604020202020204" pitchFamily="34" charset="0"/>
                        </a:rPr>
                        <a:t>Mòdul</a:t>
                      </a:r>
                    </a:p>
                  </a:txBody>
                  <a:tcPr anchor="ctr">
                    <a:solidFill>
                      <a:srgbClr val="9E0000"/>
                    </a:solidFill>
                  </a:tcPr>
                </a:tc>
                <a:tc>
                  <a:txBody>
                    <a:bodyPr/>
                    <a:lstStyle/>
                    <a:p>
                      <a:pPr algn="ctr"/>
                      <a:r>
                        <a:rPr lang="ca-ES" sz="1000" b="1" dirty="0" smtClean="0">
                          <a:solidFill>
                            <a:schemeClr val="bg1"/>
                          </a:solidFill>
                          <a:latin typeface="Arial" panose="020B0604020202020204" pitchFamily="34" charset="0"/>
                          <a:cs typeface="Arial" panose="020B0604020202020204" pitchFamily="34" charset="0"/>
                        </a:rPr>
                        <a:t>Sev1</a:t>
                      </a:r>
                      <a:endParaRPr lang="ca-ES" sz="1000" b="1" dirty="0">
                        <a:solidFill>
                          <a:schemeClr val="bg1"/>
                        </a:solidFill>
                        <a:latin typeface="Arial" panose="020B0604020202020204" pitchFamily="34" charset="0"/>
                        <a:cs typeface="Arial" panose="020B0604020202020204" pitchFamily="34" charset="0"/>
                      </a:endParaRPr>
                    </a:p>
                  </a:txBody>
                  <a:tcPr anchor="ctr">
                    <a:solidFill>
                      <a:srgbClr val="9E0000"/>
                    </a:solidFill>
                  </a:tcPr>
                </a:tc>
                <a:tc>
                  <a:txBody>
                    <a:bodyPr/>
                    <a:lstStyle/>
                    <a:p>
                      <a:pPr algn="ctr"/>
                      <a:r>
                        <a:rPr lang="ca-ES" sz="1000" b="1" dirty="0" smtClean="0">
                          <a:solidFill>
                            <a:schemeClr val="bg1"/>
                          </a:solidFill>
                          <a:latin typeface="Arial" panose="020B0604020202020204" pitchFamily="34" charset="0"/>
                          <a:cs typeface="Arial" panose="020B0604020202020204" pitchFamily="34" charset="0"/>
                        </a:rPr>
                        <a:t>Sev2</a:t>
                      </a:r>
                      <a:endParaRPr lang="ca-ES" sz="1000" b="1" dirty="0">
                        <a:solidFill>
                          <a:schemeClr val="bg1"/>
                        </a:solidFill>
                        <a:latin typeface="Arial" panose="020B0604020202020204" pitchFamily="34" charset="0"/>
                        <a:cs typeface="Arial" panose="020B0604020202020204" pitchFamily="34" charset="0"/>
                      </a:endParaRPr>
                    </a:p>
                  </a:txBody>
                  <a:tcPr anchor="ctr">
                    <a:solidFill>
                      <a:srgbClr val="9E0000"/>
                    </a:solidFill>
                  </a:tcPr>
                </a:tc>
                <a:tc>
                  <a:txBody>
                    <a:bodyPr/>
                    <a:lstStyle/>
                    <a:p>
                      <a:pPr algn="ctr"/>
                      <a:r>
                        <a:rPr lang="ca-ES" sz="1000" b="1" dirty="0" smtClean="0">
                          <a:solidFill>
                            <a:schemeClr val="bg1"/>
                          </a:solidFill>
                          <a:latin typeface="Arial" panose="020B0604020202020204" pitchFamily="34" charset="0"/>
                          <a:cs typeface="Arial" panose="020B0604020202020204" pitchFamily="34" charset="0"/>
                        </a:rPr>
                        <a:t>Sev3</a:t>
                      </a:r>
                      <a:endParaRPr lang="ca-ES" sz="1000" b="1" dirty="0">
                        <a:solidFill>
                          <a:schemeClr val="bg1"/>
                        </a:solidFill>
                        <a:latin typeface="Arial" panose="020B0604020202020204" pitchFamily="34" charset="0"/>
                        <a:cs typeface="Arial" panose="020B0604020202020204" pitchFamily="34" charset="0"/>
                      </a:endParaRPr>
                    </a:p>
                  </a:txBody>
                  <a:tcPr anchor="ctr">
                    <a:solidFill>
                      <a:srgbClr val="9E0000"/>
                    </a:solidFill>
                  </a:tcPr>
                </a:tc>
                <a:tc>
                  <a:txBody>
                    <a:bodyPr/>
                    <a:lstStyle/>
                    <a:p>
                      <a:pPr algn="ctr"/>
                      <a:r>
                        <a:rPr lang="ca-ES" sz="1000" b="1" dirty="0" smtClean="0">
                          <a:solidFill>
                            <a:schemeClr val="bg1"/>
                          </a:solidFill>
                          <a:latin typeface="Arial" panose="020B0604020202020204" pitchFamily="34" charset="0"/>
                          <a:cs typeface="Arial" panose="020B0604020202020204" pitchFamily="34" charset="0"/>
                        </a:rPr>
                        <a:t>Sev4</a:t>
                      </a:r>
                      <a:endParaRPr lang="ca-ES" sz="1000" b="1" dirty="0">
                        <a:solidFill>
                          <a:schemeClr val="bg1"/>
                        </a:solidFill>
                        <a:latin typeface="Arial" panose="020B0604020202020204" pitchFamily="34" charset="0"/>
                        <a:cs typeface="Arial" panose="020B0604020202020204" pitchFamily="34" charset="0"/>
                      </a:endParaRPr>
                    </a:p>
                  </a:txBody>
                  <a:tcPr anchor="ctr">
                    <a:solidFill>
                      <a:srgbClr val="9E0000"/>
                    </a:solidFill>
                  </a:tcPr>
                </a:tc>
                <a:tc>
                  <a:txBody>
                    <a:bodyPr/>
                    <a:lstStyle/>
                    <a:p>
                      <a:pPr algn="ctr"/>
                      <a:r>
                        <a:rPr lang="ca-ES" sz="1000" b="1" dirty="0" smtClean="0">
                          <a:solidFill>
                            <a:schemeClr val="bg1"/>
                          </a:solidFill>
                          <a:latin typeface="Arial" panose="020B0604020202020204" pitchFamily="34" charset="0"/>
                          <a:cs typeface="Arial" panose="020B0604020202020204" pitchFamily="34" charset="0"/>
                        </a:rPr>
                        <a:t>Sev5</a:t>
                      </a:r>
                      <a:endParaRPr lang="ca-ES" sz="1000" b="1" dirty="0">
                        <a:solidFill>
                          <a:schemeClr val="bg1"/>
                        </a:solidFill>
                        <a:latin typeface="Arial" panose="020B0604020202020204" pitchFamily="34" charset="0"/>
                        <a:cs typeface="Arial" panose="020B0604020202020204" pitchFamily="34" charset="0"/>
                      </a:endParaRPr>
                    </a:p>
                  </a:txBody>
                  <a:tcPr anchor="ctr">
                    <a:solidFill>
                      <a:srgbClr val="9E0000"/>
                    </a:solidFill>
                  </a:tcPr>
                </a:tc>
                <a:extLst>
                  <a:ext uri="{0D108BD9-81ED-4DB2-BD59-A6C34878D82A}">
                    <a16:rowId xmlns:a16="http://schemas.microsoft.com/office/drawing/2014/main" val="4134834878"/>
                  </a:ext>
                </a:extLst>
              </a:tr>
              <a:tr h="262603">
                <a:tc>
                  <a:txBody>
                    <a:bodyPr/>
                    <a:lstStyle/>
                    <a:p>
                      <a:pPr marL="0" algn="l" defTabSz="1125444" rtl="0" eaLnBrk="1" latinLnBrk="0" hangingPunct="1"/>
                      <a:r>
                        <a:rPr lang="ca-ES" sz="1000" b="1" kern="1200" noProof="0" dirty="0">
                          <a:solidFill>
                            <a:schemeClr val="bg1"/>
                          </a:solidFill>
                          <a:latin typeface="Arial" panose="020B0604020202020204" pitchFamily="34" charset="0"/>
                          <a:ea typeface="+mn-ea"/>
                          <a:cs typeface="Arial" panose="020B0604020202020204" pitchFamily="34" charset="0"/>
                        </a:rPr>
                        <a:t>Mòdul 1</a:t>
                      </a:r>
                    </a:p>
                  </a:txBody>
                  <a:tcPr anchor="ctr">
                    <a:solidFill>
                      <a:srgbClr val="9E0000"/>
                    </a:solidFill>
                  </a:tcPr>
                </a:tc>
                <a:tc>
                  <a:txBody>
                    <a:bodyPr/>
                    <a:lstStyle/>
                    <a:p>
                      <a:pPr marL="0" marR="0" lvl="0" indent="0" algn="ctr" defTabSz="1125444" rtl="0" eaLnBrk="1" fontAlgn="auto" latinLnBrk="0" hangingPunct="1">
                        <a:lnSpc>
                          <a:spcPct val="100000"/>
                        </a:lnSpc>
                        <a:spcBef>
                          <a:spcPts val="0"/>
                        </a:spcBef>
                        <a:spcAft>
                          <a:spcPts val="0"/>
                        </a:spcAft>
                        <a:buClrTx/>
                        <a:buSzTx/>
                        <a:buFontTx/>
                        <a:buNone/>
                        <a:tabLst/>
                        <a:defRPr/>
                      </a:pPr>
                      <a:r>
                        <a:rPr kumimoji="0" lang="ca-ES" sz="1000" b="1" i="0" u="none" strike="noStrike" kern="1200" cap="none" spc="0" normalizeH="0" baseline="0" noProof="0" dirty="0">
                          <a:ln>
                            <a:noFill/>
                          </a:ln>
                          <a:solidFill>
                            <a:srgbClr val="9E0000"/>
                          </a:solidFill>
                          <a:effectLst/>
                          <a:uLnTx/>
                          <a:uFillTx/>
                          <a:latin typeface="Arial" panose="020B0604020202020204" pitchFamily="34" charset="0"/>
                          <a:ea typeface="+mn-ea"/>
                          <a:cs typeface="Arial" panose="020B0604020202020204" pitchFamily="34" charset="0"/>
                        </a:rPr>
                        <a:t>0 </a:t>
                      </a:r>
                      <a:r>
                        <a:rPr kumimoji="0" lang="ca-ES" sz="1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a:t>
                      </a:r>
                    </a:p>
                  </a:txBody>
                  <a:tcPr marL="0" marR="0" anchor="ctr"/>
                </a:tc>
                <a:tc>
                  <a:txBody>
                    <a:bodyPr/>
                    <a:lstStyle/>
                    <a:p>
                      <a:pPr algn="ctr"/>
                      <a:endParaRPr lang="ca-ES" sz="1000" b="1" dirty="0">
                        <a:latin typeface="Arial" panose="020B0604020202020204" pitchFamily="34" charset="0"/>
                        <a:cs typeface="Arial" panose="020B0604020202020204" pitchFamily="34" charset="0"/>
                      </a:endParaRPr>
                    </a:p>
                  </a:txBody>
                  <a:tcPr marL="0" marR="0" anchor="ctr"/>
                </a:tc>
                <a:tc>
                  <a:txBody>
                    <a:bodyPr/>
                    <a:lstStyle/>
                    <a:p>
                      <a:pPr algn="ctr"/>
                      <a:r>
                        <a:rPr lang="ca-ES" sz="1000" b="1" dirty="0">
                          <a:solidFill>
                            <a:srgbClr val="9E0000"/>
                          </a:solidFill>
                          <a:latin typeface="Arial" panose="020B0604020202020204" pitchFamily="34" charset="0"/>
                          <a:cs typeface="Arial" panose="020B0604020202020204" pitchFamily="34" charset="0"/>
                        </a:rPr>
                        <a:t>1 </a:t>
                      </a:r>
                      <a:r>
                        <a:rPr lang="ca-ES" sz="1000" b="1" dirty="0">
                          <a:latin typeface="Arial" panose="020B0604020202020204" pitchFamily="34" charset="0"/>
                          <a:cs typeface="Arial" panose="020B0604020202020204" pitchFamily="34" charset="0"/>
                        </a:rPr>
                        <a:t>(8)</a:t>
                      </a:r>
                    </a:p>
                  </a:txBody>
                  <a:tcPr marL="0" marR="0" anchor="ctr"/>
                </a:tc>
                <a:tc>
                  <a:txBody>
                    <a:bodyPr/>
                    <a:lstStyle/>
                    <a:p>
                      <a:pPr algn="ctr"/>
                      <a:r>
                        <a:rPr lang="ca-ES" sz="1000" b="1" dirty="0">
                          <a:solidFill>
                            <a:srgbClr val="9E0000"/>
                          </a:solidFill>
                          <a:latin typeface="Arial" panose="020B0604020202020204" pitchFamily="34" charset="0"/>
                          <a:cs typeface="Arial" panose="020B0604020202020204" pitchFamily="34" charset="0"/>
                        </a:rPr>
                        <a:t>2 </a:t>
                      </a:r>
                      <a:r>
                        <a:rPr lang="ca-ES" sz="1000" b="1" dirty="0">
                          <a:latin typeface="Arial" panose="020B0604020202020204" pitchFamily="34" charset="0"/>
                          <a:cs typeface="Arial" panose="020B0604020202020204" pitchFamily="34" charset="0"/>
                        </a:rPr>
                        <a:t>(10)</a:t>
                      </a:r>
                    </a:p>
                  </a:txBody>
                  <a:tcPr marL="0" marR="0" anchor="ctr"/>
                </a:tc>
                <a:tc>
                  <a:txBody>
                    <a:bodyPr/>
                    <a:lstStyle/>
                    <a:p>
                      <a:pPr marL="0" marR="0" lvl="0" indent="0" algn="ctr" defTabSz="1125444" rtl="0" eaLnBrk="1" fontAlgn="auto" latinLnBrk="0" hangingPunct="1">
                        <a:lnSpc>
                          <a:spcPct val="100000"/>
                        </a:lnSpc>
                        <a:spcBef>
                          <a:spcPts val="0"/>
                        </a:spcBef>
                        <a:spcAft>
                          <a:spcPts val="0"/>
                        </a:spcAft>
                        <a:buClrTx/>
                        <a:buSzTx/>
                        <a:buFontTx/>
                        <a:buNone/>
                        <a:tabLst/>
                        <a:defRPr/>
                      </a:pPr>
                      <a:r>
                        <a:rPr kumimoji="0" lang="ca-ES" sz="1000" b="1" i="0" u="none" strike="noStrike" kern="1200" cap="none" spc="0" normalizeH="0" baseline="0" noProof="0" dirty="0">
                          <a:ln>
                            <a:noFill/>
                          </a:ln>
                          <a:solidFill>
                            <a:srgbClr val="9E0000"/>
                          </a:solidFill>
                          <a:effectLst/>
                          <a:uLnTx/>
                          <a:uFillTx/>
                          <a:latin typeface="Arial" panose="020B0604020202020204" pitchFamily="34" charset="0"/>
                          <a:ea typeface="+mn-ea"/>
                          <a:cs typeface="Arial" panose="020B0604020202020204" pitchFamily="34" charset="0"/>
                        </a:rPr>
                        <a:t>0 </a:t>
                      </a:r>
                      <a:r>
                        <a:rPr kumimoji="0" lang="ca-ES" sz="1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a:t>
                      </a:r>
                    </a:p>
                  </a:txBody>
                  <a:tcPr marL="0" marR="0" anchor="ctr"/>
                </a:tc>
                <a:extLst>
                  <a:ext uri="{0D108BD9-81ED-4DB2-BD59-A6C34878D82A}">
                    <a16:rowId xmlns:a16="http://schemas.microsoft.com/office/drawing/2014/main" val="3213279341"/>
                  </a:ext>
                </a:extLst>
              </a:tr>
              <a:tr h="262603">
                <a:tc>
                  <a:txBody>
                    <a:bodyPr/>
                    <a:lstStyle/>
                    <a:p>
                      <a:pPr marL="0" marR="0" lvl="0" indent="0" algn="l" defTabSz="1125444" rtl="0" eaLnBrk="1" fontAlgn="auto" latinLnBrk="0" hangingPunct="1">
                        <a:lnSpc>
                          <a:spcPct val="100000"/>
                        </a:lnSpc>
                        <a:spcBef>
                          <a:spcPts val="0"/>
                        </a:spcBef>
                        <a:spcAft>
                          <a:spcPts val="0"/>
                        </a:spcAft>
                        <a:buClrTx/>
                        <a:buSzTx/>
                        <a:buFontTx/>
                        <a:buNone/>
                        <a:tabLst/>
                        <a:defRPr/>
                      </a:pPr>
                      <a:r>
                        <a:rPr lang="ca-ES" sz="1000" b="1" kern="1200" noProof="0" dirty="0">
                          <a:solidFill>
                            <a:schemeClr val="bg1"/>
                          </a:solidFill>
                          <a:latin typeface="Arial" panose="020B0604020202020204" pitchFamily="34" charset="0"/>
                          <a:ea typeface="+mn-ea"/>
                          <a:cs typeface="Arial" panose="020B0604020202020204" pitchFamily="34" charset="0"/>
                        </a:rPr>
                        <a:t>Mòdul</a:t>
                      </a:r>
                      <a:r>
                        <a:rPr lang="ca-ES" sz="1000" b="1" kern="1200" baseline="0" noProof="0" dirty="0">
                          <a:solidFill>
                            <a:schemeClr val="bg1"/>
                          </a:solidFill>
                          <a:latin typeface="Arial" panose="020B0604020202020204" pitchFamily="34" charset="0"/>
                          <a:ea typeface="+mn-ea"/>
                          <a:cs typeface="Arial" panose="020B0604020202020204" pitchFamily="34" charset="0"/>
                        </a:rPr>
                        <a:t> 2</a:t>
                      </a:r>
                      <a:endParaRPr lang="ca-ES" sz="1000" b="1" kern="1200" noProof="0" dirty="0">
                        <a:solidFill>
                          <a:schemeClr val="bg1"/>
                        </a:solidFill>
                        <a:latin typeface="Arial" panose="020B0604020202020204" pitchFamily="34" charset="0"/>
                        <a:ea typeface="+mn-ea"/>
                        <a:cs typeface="Arial" panose="020B0604020202020204" pitchFamily="34" charset="0"/>
                      </a:endParaRPr>
                    </a:p>
                  </a:txBody>
                  <a:tcPr anchor="ctr">
                    <a:solidFill>
                      <a:srgbClr val="9E0000"/>
                    </a:solidFill>
                  </a:tcPr>
                </a:tc>
                <a:tc>
                  <a:txBody>
                    <a:bodyPr/>
                    <a:lstStyle/>
                    <a:p>
                      <a:pPr marL="0" marR="0" lvl="0" indent="0" algn="ctr" defTabSz="1125444" rtl="0" eaLnBrk="1" fontAlgn="auto" latinLnBrk="0" hangingPunct="1">
                        <a:lnSpc>
                          <a:spcPct val="100000"/>
                        </a:lnSpc>
                        <a:spcBef>
                          <a:spcPts val="0"/>
                        </a:spcBef>
                        <a:spcAft>
                          <a:spcPts val="0"/>
                        </a:spcAft>
                        <a:buClrTx/>
                        <a:buSzTx/>
                        <a:buFontTx/>
                        <a:buNone/>
                        <a:tabLst/>
                        <a:defRPr/>
                      </a:pPr>
                      <a:endParaRPr kumimoji="0" lang="ca-ES" sz="1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0" marR="0" anchor="ctr"/>
                </a:tc>
                <a:tc>
                  <a:txBody>
                    <a:bodyPr/>
                    <a:lstStyle/>
                    <a:p>
                      <a:pPr algn="ctr"/>
                      <a:endParaRPr lang="ca-ES" sz="1000" b="1" dirty="0">
                        <a:latin typeface="Arial" panose="020B0604020202020204" pitchFamily="34" charset="0"/>
                        <a:cs typeface="Arial" panose="020B0604020202020204" pitchFamily="34" charset="0"/>
                      </a:endParaRPr>
                    </a:p>
                  </a:txBody>
                  <a:tcPr marL="0" marR="0" anchor="ctr"/>
                </a:tc>
                <a:tc>
                  <a:txBody>
                    <a:bodyPr/>
                    <a:lstStyle/>
                    <a:p>
                      <a:pPr marL="0" marR="0" lvl="0" indent="0" algn="ctr" defTabSz="1125444" rtl="0" eaLnBrk="1" fontAlgn="auto" latinLnBrk="0" hangingPunct="1">
                        <a:lnSpc>
                          <a:spcPct val="100000"/>
                        </a:lnSpc>
                        <a:spcBef>
                          <a:spcPts val="0"/>
                        </a:spcBef>
                        <a:spcAft>
                          <a:spcPts val="0"/>
                        </a:spcAft>
                        <a:buClrTx/>
                        <a:buSzTx/>
                        <a:buFontTx/>
                        <a:buNone/>
                        <a:tabLst/>
                        <a:defRPr/>
                      </a:pPr>
                      <a:r>
                        <a:rPr kumimoji="0" lang="es-ES" sz="1000" b="1" i="0" u="none" strike="noStrike" kern="1200" cap="none" spc="0" normalizeH="0" baseline="0" noProof="0" dirty="0">
                          <a:ln>
                            <a:noFill/>
                          </a:ln>
                          <a:solidFill>
                            <a:srgbClr val="9E0000"/>
                          </a:solidFill>
                          <a:effectLst/>
                          <a:uLnTx/>
                          <a:uFillTx/>
                          <a:latin typeface="Arial" panose="020B0604020202020204" pitchFamily="34" charset="0"/>
                          <a:ea typeface="+mn-ea"/>
                          <a:cs typeface="Arial" panose="020B0604020202020204" pitchFamily="34" charset="0"/>
                        </a:rPr>
                        <a:t>1 </a:t>
                      </a:r>
                      <a:r>
                        <a:rPr kumimoji="0" lang="es-ES" sz="1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a:t>
                      </a:r>
                      <a:endParaRPr kumimoji="0" lang="ca-ES" sz="1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0" marR="0" anchor="ctr"/>
                </a:tc>
                <a:tc>
                  <a:txBody>
                    <a:bodyPr/>
                    <a:lstStyle/>
                    <a:p>
                      <a:pPr algn="ctr"/>
                      <a:r>
                        <a:rPr kumimoji="0" lang="ca-ES" sz="1000" b="1" i="0" u="none" strike="noStrike" kern="1200" cap="none" spc="0" normalizeH="0" baseline="0" noProof="0" dirty="0">
                          <a:ln>
                            <a:noFill/>
                          </a:ln>
                          <a:solidFill>
                            <a:srgbClr val="9E0000"/>
                          </a:solidFill>
                          <a:effectLst/>
                          <a:uLnTx/>
                          <a:uFillTx/>
                          <a:latin typeface="Arial" panose="020B0604020202020204" pitchFamily="34" charset="0"/>
                          <a:ea typeface="+mn-ea"/>
                          <a:cs typeface="Arial" panose="020B0604020202020204" pitchFamily="34" charset="0"/>
                        </a:rPr>
                        <a:t>0 </a:t>
                      </a:r>
                      <a:r>
                        <a:rPr kumimoji="0" lang="ca-ES" sz="1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a:t>
                      </a:r>
                      <a:endParaRPr lang="ca-ES" sz="1000" b="1" dirty="0">
                        <a:latin typeface="Arial" panose="020B0604020202020204" pitchFamily="34" charset="0"/>
                        <a:cs typeface="Arial" panose="020B0604020202020204" pitchFamily="34" charset="0"/>
                      </a:endParaRPr>
                    </a:p>
                  </a:txBody>
                  <a:tcPr marL="0" marR="0" anchor="ctr"/>
                </a:tc>
                <a:tc>
                  <a:txBody>
                    <a:bodyPr/>
                    <a:lstStyle/>
                    <a:p>
                      <a:pPr algn="ctr"/>
                      <a:endParaRPr lang="ca-ES" sz="1000" b="1" dirty="0">
                        <a:latin typeface="Arial" panose="020B0604020202020204" pitchFamily="34" charset="0"/>
                        <a:cs typeface="Arial" panose="020B0604020202020204" pitchFamily="34" charset="0"/>
                      </a:endParaRPr>
                    </a:p>
                  </a:txBody>
                  <a:tcPr marL="0" marR="0" anchor="ctr"/>
                </a:tc>
                <a:extLst>
                  <a:ext uri="{0D108BD9-81ED-4DB2-BD59-A6C34878D82A}">
                    <a16:rowId xmlns:a16="http://schemas.microsoft.com/office/drawing/2014/main" val="3872189647"/>
                  </a:ext>
                </a:extLst>
              </a:tr>
              <a:tr h="323479">
                <a:tc>
                  <a:txBody>
                    <a:bodyPr/>
                    <a:lstStyle/>
                    <a:p>
                      <a:pPr marL="0" marR="0" lvl="0" indent="0" algn="l" defTabSz="1125444" rtl="0" eaLnBrk="1" fontAlgn="auto" latinLnBrk="0" hangingPunct="1">
                        <a:lnSpc>
                          <a:spcPct val="100000"/>
                        </a:lnSpc>
                        <a:spcBef>
                          <a:spcPts val="0"/>
                        </a:spcBef>
                        <a:spcAft>
                          <a:spcPts val="0"/>
                        </a:spcAft>
                        <a:buClrTx/>
                        <a:buSzTx/>
                        <a:buFontTx/>
                        <a:buNone/>
                        <a:tabLst/>
                        <a:defRPr/>
                      </a:pPr>
                      <a:r>
                        <a:rPr lang="ca-ES" sz="1000" b="1" kern="1200" noProof="0" dirty="0">
                          <a:solidFill>
                            <a:schemeClr val="bg1"/>
                          </a:solidFill>
                          <a:latin typeface="Arial" panose="020B0604020202020204" pitchFamily="34" charset="0"/>
                          <a:ea typeface="+mn-ea"/>
                          <a:cs typeface="Arial" panose="020B0604020202020204" pitchFamily="34" charset="0"/>
                        </a:rPr>
                        <a:t>Mòdul</a:t>
                      </a:r>
                      <a:r>
                        <a:rPr lang="ca-ES" sz="1000" b="1" kern="1200" baseline="0" noProof="0" dirty="0">
                          <a:solidFill>
                            <a:schemeClr val="bg1"/>
                          </a:solidFill>
                          <a:latin typeface="Arial" panose="020B0604020202020204" pitchFamily="34" charset="0"/>
                          <a:ea typeface="+mn-ea"/>
                          <a:cs typeface="Arial" panose="020B0604020202020204" pitchFamily="34" charset="0"/>
                        </a:rPr>
                        <a:t> 3</a:t>
                      </a:r>
                      <a:endParaRPr lang="ca-ES" sz="1000" b="1" kern="1200" noProof="0" dirty="0">
                        <a:solidFill>
                          <a:schemeClr val="bg1"/>
                        </a:solidFill>
                        <a:latin typeface="Arial" panose="020B0604020202020204" pitchFamily="34" charset="0"/>
                        <a:ea typeface="+mn-ea"/>
                        <a:cs typeface="Arial" panose="020B0604020202020204" pitchFamily="34" charset="0"/>
                      </a:endParaRPr>
                    </a:p>
                  </a:txBody>
                  <a:tcPr anchor="ctr">
                    <a:solidFill>
                      <a:srgbClr val="9E0000"/>
                    </a:solidFill>
                  </a:tcPr>
                </a:tc>
                <a:tc>
                  <a:txBody>
                    <a:bodyPr/>
                    <a:lstStyle/>
                    <a:p>
                      <a:pPr marL="0" marR="0" lvl="0" indent="0" algn="ctr" defTabSz="1125444" rtl="0" eaLnBrk="1" fontAlgn="auto" latinLnBrk="0" hangingPunct="1">
                        <a:lnSpc>
                          <a:spcPct val="100000"/>
                        </a:lnSpc>
                        <a:spcBef>
                          <a:spcPts val="0"/>
                        </a:spcBef>
                        <a:spcAft>
                          <a:spcPts val="0"/>
                        </a:spcAft>
                        <a:buClrTx/>
                        <a:buSzTx/>
                        <a:buFontTx/>
                        <a:buNone/>
                        <a:tabLst/>
                        <a:defRPr/>
                      </a:pPr>
                      <a:endParaRPr kumimoji="0" lang="ca-ES" sz="1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0" marR="0" anchor="ctr"/>
                </a:tc>
                <a:tc>
                  <a:txBody>
                    <a:bodyPr/>
                    <a:lstStyle/>
                    <a:p>
                      <a:pPr algn="ctr"/>
                      <a:endParaRPr lang="ca-ES" sz="1000" b="1" dirty="0">
                        <a:latin typeface="Arial" panose="020B0604020202020204" pitchFamily="34" charset="0"/>
                        <a:cs typeface="Arial" panose="020B0604020202020204" pitchFamily="34" charset="0"/>
                      </a:endParaRPr>
                    </a:p>
                  </a:txBody>
                  <a:tcPr marL="0" marR="0" anchor="ctr"/>
                </a:tc>
                <a:tc>
                  <a:txBody>
                    <a:bodyPr/>
                    <a:lstStyle/>
                    <a:p>
                      <a:pPr algn="ctr"/>
                      <a:r>
                        <a:rPr kumimoji="0" lang="ca-ES" sz="1000" b="1" i="0" u="none" strike="noStrike" kern="1200" cap="none" spc="0" normalizeH="0" baseline="0" noProof="0" dirty="0">
                          <a:ln>
                            <a:noFill/>
                          </a:ln>
                          <a:solidFill>
                            <a:srgbClr val="9E0000"/>
                          </a:solidFill>
                          <a:effectLst/>
                          <a:uLnTx/>
                          <a:uFillTx/>
                          <a:latin typeface="Arial" panose="020B0604020202020204" pitchFamily="34" charset="0"/>
                          <a:ea typeface="+mn-ea"/>
                          <a:cs typeface="Arial" panose="020B0604020202020204" pitchFamily="34" charset="0"/>
                        </a:rPr>
                        <a:t>0 </a:t>
                      </a:r>
                      <a:r>
                        <a:rPr kumimoji="0" lang="ca-ES" sz="1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a:t>
                      </a:r>
                      <a:endParaRPr lang="ca-ES" sz="1000" b="1" dirty="0">
                        <a:latin typeface="Arial" panose="020B0604020202020204" pitchFamily="34" charset="0"/>
                        <a:cs typeface="Arial" panose="020B0604020202020204" pitchFamily="34" charset="0"/>
                      </a:endParaRPr>
                    </a:p>
                  </a:txBody>
                  <a:tcPr marL="0" marR="0" anchor="ctr"/>
                </a:tc>
                <a:tc>
                  <a:txBody>
                    <a:bodyPr/>
                    <a:lstStyle/>
                    <a:p>
                      <a:pPr marL="0" marR="0" lvl="0" indent="0" algn="ctr" defTabSz="1125444" rtl="0" eaLnBrk="1" fontAlgn="auto" latinLnBrk="0" hangingPunct="1">
                        <a:lnSpc>
                          <a:spcPct val="100000"/>
                        </a:lnSpc>
                        <a:spcBef>
                          <a:spcPts val="0"/>
                        </a:spcBef>
                        <a:spcAft>
                          <a:spcPts val="0"/>
                        </a:spcAft>
                        <a:buClrTx/>
                        <a:buSzTx/>
                        <a:buFontTx/>
                        <a:buNone/>
                        <a:tabLst/>
                        <a:defRPr/>
                      </a:pPr>
                      <a:r>
                        <a:rPr kumimoji="0" lang="ca-ES" sz="1000" b="1" i="0" u="none" strike="noStrike" kern="1200" cap="none" spc="0" normalizeH="0" baseline="0" noProof="0" dirty="0">
                          <a:ln>
                            <a:noFill/>
                          </a:ln>
                          <a:solidFill>
                            <a:srgbClr val="9E0000"/>
                          </a:solidFill>
                          <a:effectLst/>
                          <a:uLnTx/>
                          <a:uFillTx/>
                          <a:latin typeface="Arial" panose="020B0604020202020204" pitchFamily="34" charset="0"/>
                          <a:ea typeface="+mn-ea"/>
                          <a:cs typeface="Arial" panose="020B0604020202020204" pitchFamily="34" charset="0"/>
                        </a:rPr>
                        <a:t>0 </a:t>
                      </a:r>
                      <a:r>
                        <a:rPr kumimoji="0" lang="ca-ES" sz="1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a:t>
                      </a:r>
                    </a:p>
                  </a:txBody>
                  <a:tcPr marL="0" marR="0" anchor="ctr"/>
                </a:tc>
                <a:tc>
                  <a:txBody>
                    <a:bodyPr/>
                    <a:lstStyle/>
                    <a:p>
                      <a:pPr algn="ctr"/>
                      <a:endParaRPr lang="ca-ES" sz="1000" b="1" dirty="0">
                        <a:latin typeface="Arial" panose="020B0604020202020204" pitchFamily="34" charset="0"/>
                        <a:cs typeface="Arial" panose="020B0604020202020204" pitchFamily="34" charset="0"/>
                      </a:endParaRPr>
                    </a:p>
                  </a:txBody>
                  <a:tcPr marL="0" marR="0" anchor="ctr"/>
                </a:tc>
                <a:extLst>
                  <a:ext uri="{0D108BD9-81ED-4DB2-BD59-A6C34878D82A}">
                    <a16:rowId xmlns:a16="http://schemas.microsoft.com/office/drawing/2014/main" val="924867499"/>
                  </a:ext>
                </a:extLst>
              </a:tr>
              <a:tr h="262603">
                <a:tc>
                  <a:txBody>
                    <a:bodyPr/>
                    <a:lstStyle/>
                    <a:p>
                      <a:pPr marL="0" marR="0" lvl="0" indent="0" algn="l" defTabSz="1125444" rtl="0" eaLnBrk="1" fontAlgn="auto" latinLnBrk="0" hangingPunct="1">
                        <a:lnSpc>
                          <a:spcPct val="100000"/>
                        </a:lnSpc>
                        <a:spcBef>
                          <a:spcPts val="0"/>
                        </a:spcBef>
                        <a:spcAft>
                          <a:spcPts val="0"/>
                        </a:spcAft>
                        <a:buClrTx/>
                        <a:buSzTx/>
                        <a:buFontTx/>
                        <a:buNone/>
                        <a:tabLst/>
                        <a:defRPr/>
                      </a:pPr>
                      <a:r>
                        <a:rPr lang="ca-ES" sz="1000" b="1" kern="1200" noProof="0" dirty="0">
                          <a:solidFill>
                            <a:schemeClr val="bg1"/>
                          </a:solidFill>
                          <a:latin typeface="Arial" panose="020B0604020202020204" pitchFamily="34" charset="0"/>
                          <a:ea typeface="+mn-ea"/>
                          <a:cs typeface="Arial" panose="020B0604020202020204" pitchFamily="34" charset="0"/>
                        </a:rPr>
                        <a:t>Mòdul</a:t>
                      </a:r>
                      <a:r>
                        <a:rPr lang="ca-ES" sz="1000" b="1" kern="1200" baseline="0" noProof="0" dirty="0">
                          <a:solidFill>
                            <a:schemeClr val="bg1"/>
                          </a:solidFill>
                          <a:latin typeface="Arial" panose="020B0604020202020204" pitchFamily="34" charset="0"/>
                          <a:ea typeface="+mn-ea"/>
                          <a:cs typeface="Arial" panose="020B0604020202020204" pitchFamily="34" charset="0"/>
                        </a:rPr>
                        <a:t> 4</a:t>
                      </a:r>
                      <a:endParaRPr lang="ca-ES" sz="1000" b="1" kern="1200" noProof="0" dirty="0">
                        <a:solidFill>
                          <a:schemeClr val="bg1"/>
                        </a:solidFill>
                        <a:latin typeface="Arial" panose="020B0604020202020204" pitchFamily="34" charset="0"/>
                        <a:ea typeface="+mn-ea"/>
                        <a:cs typeface="Arial" panose="020B0604020202020204" pitchFamily="34" charset="0"/>
                      </a:endParaRPr>
                    </a:p>
                  </a:txBody>
                  <a:tcPr anchor="ctr">
                    <a:solidFill>
                      <a:srgbClr val="9E0000"/>
                    </a:solidFill>
                  </a:tcPr>
                </a:tc>
                <a:tc>
                  <a:txBody>
                    <a:bodyPr/>
                    <a:lstStyle/>
                    <a:p>
                      <a:pPr marL="0" marR="0" lvl="0" indent="0" algn="ctr" defTabSz="1125444" rtl="0" eaLnBrk="1" fontAlgn="auto" latinLnBrk="0" hangingPunct="1">
                        <a:lnSpc>
                          <a:spcPct val="100000"/>
                        </a:lnSpc>
                        <a:spcBef>
                          <a:spcPts val="0"/>
                        </a:spcBef>
                        <a:spcAft>
                          <a:spcPts val="0"/>
                        </a:spcAft>
                        <a:buClrTx/>
                        <a:buSzTx/>
                        <a:buFontTx/>
                        <a:buNone/>
                        <a:tabLst/>
                        <a:defRPr/>
                      </a:pPr>
                      <a:endParaRPr kumimoji="0" lang="ca-ES" sz="1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0" marR="0" anchor="ctr"/>
                </a:tc>
                <a:tc>
                  <a:txBody>
                    <a:bodyPr/>
                    <a:lstStyle/>
                    <a:p>
                      <a:pPr algn="ctr"/>
                      <a:endParaRPr lang="ca-ES" sz="1000" b="1" dirty="0">
                        <a:latin typeface="Arial" panose="020B0604020202020204" pitchFamily="34" charset="0"/>
                        <a:cs typeface="Arial" panose="020B0604020202020204" pitchFamily="34" charset="0"/>
                      </a:endParaRPr>
                    </a:p>
                  </a:txBody>
                  <a:tcPr marL="0" marR="0" anchor="ctr"/>
                </a:tc>
                <a:tc>
                  <a:txBody>
                    <a:bodyPr/>
                    <a:lstStyle/>
                    <a:p>
                      <a:pPr algn="ctr"/>
                      <a:endParaRPr lang="ca-ES" sz="1000" b="1" dirty="0">
                        <a:latin typeface="Arial" panose="020B0604020202020204" pitchFamily="34" charset="0"/>
                        <a:cs typeface="Arial" panose="020B0604020202020204" pitchFamily="34" charset="0"/>
                      </a:endParaRPr>
                    </a:p>
                  </a:txBody>
                  <a:tcPr marL="0" marR="0" anchor="ctr"/>
                </a:tc>
                <a:tc>
                  <a:txBody>
                    <a:bodyPr/>
                    <a:lstStyle/>
                    <a:p>
                      <a:pPr algn="ctr"/>
                      <a:r>
                        <a:rPr kumimoji="0" lang="ca-ES" sz="1000" b="1" i="0" u="none" strike="noStrike" kern="1200" cap="none" spc="0" normalizeH="0" baseline="0" noProof="0" dirty="0">
                          <a:ln>
                            <a:noFill/>
                          </a:ln>
                          <a:solidFill>
                            <a:srgbClr val="9E0000"/>
                          </a:solidFill>
                          <a:effectLst/>
                          <a:uLnTx/>
                          <a:uFillTx/>
                          <a:latin typeface="Arial" panose="020B0604020202020204" pitchFamily="34" charset="0"/>
                          <a:ea typeface="+mn-ea"/>
                          <a:cs typeface="Arial" panose="020B0604020202020204" pitchFamily="34" charset="0"/>
                        </a:rPr>
                        <a:t>0 </a:t>
                      </a:r>
                      <a:r>
                        <a:rPr kumimoji="0" lang="ca-ES" sz="1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a:t>
                      </a:r>
                      <a:endParaRPr lang="ca-ES" sz="1000" b="1" dirty="0">
                        <a:latin typeface="Arial" panose="020B0604020202020204" pitchFamily="34" charset="0"/>
                        <a:cs typeface="Arial" panose="020B0604020202020204" pitchFamily="34" charset="0"/>
                      </a:endParaRPr>
                    </a:p>
                  </a:txBody>
                  <a:tcPr marL="0" marR="0" anchor="ctr"/>
                </a:tc>
                <a:tc>
                  <a:txBody>
                    <a:bodyPr/>
                    <a:lstStyle/>
                    <a:p>
                      <a:pPr algn="ctr"/>
                      <a:endParaRPr lang="ca-ES" sz="1000" b="1" dirty="0">
                        <a:latin typeface="Arial" panose="020B0604020202020204" pitchFamily="34" charset="0"/>
                        <a:cs typeface="Arial" panose="020B0604020202020204" pitchFamily="34" charset="0"/>
                      </a:endParaRPr>
                    </a:p>
                  </a:txBody>
                  <a:tcPr marL="0" marR="0" anchor="ctr"/>
                </a:tc>
                <a:extLst>
                  <a:ext uri="{0D108BD9-81ED-4DB2-BD59-A6C34878D82A}">
                    <a16:rowId xmlns:a16="http://schemas.microsoft.com/office/drawing/2014/main" val="10009"/>
                  </a:ext>
                </a:extLst>
              </a:tr>
            </a:tbl>
          </a:graphicData>
        </a:graphic>
      </p:graphicFrame>
      <p:graphicFrame>
        <p:nvGraphicFramePr>
          <p:cNvPr id="62" name="Taula 47"/>
          <p:cNvGraphicFramePr>
            <a:graphicFrameLocks noGrp="1"/>
          </p:cNvGraphicFramePr>
          <p:nvPr>
            <p:extLst>
              <p:ext uri="{D42A27DB-BD31-4B8C-83A1-F6EECF244321}">
                <p14:modId xmlns:p14="http://schemas.microsoft.com/office/powerpoint/2010/main" val="3882976621"/>
              </p:ext>
            </p:extLst>
          </p:nvPr>
        </p:nvGraphicFramePr>
        <p:xfrm>
          <a:off x="8539639" y="3129251"/>
          <a:ext cx="2686240" cy="1083110"/>
        </p:xfrm>
        <a:graphic>
          <a:graphicData uri="http://schemas.openxmlformats.org/drawingml/2006/table">
            <a:tbl>
              <a:tblPr bandRow="1">
                <a:tableStyleId>{073A0DAA-6AF3-43AB-8588-CEC1D06C72B9}</a:tableStyleId>
              </a:tblPr>
              <a:tblGrid>
                <a:gridCol w="1029949">
                  <a:extLst>
                    <a:ext uri="{9D8B030D-6E8A-4147-A177-3AD203B41FA5}">
                      <a16:colId xmlns:a16="http://schemas.microsoft.com/office/drawing/2014/main" val="1615205091"/>
                    </a:ext>
                  </a:extLst>
                </a:gridCol>
                <a:gridCol w="833240">
                  <a:extLst>
                    <a:ext uri="{9D8B030D-6E8A-4147-A177-3AD203B41FA5}">
                      <a16:colId xmlns:a16="http://schemas.microsoft.com/office/drawing/2014/main" val="4208054835"/>
                    </a:ext>
                  </a:extLst>
                </a:gridCol>
                <a:gridCol w="823051">
                  <a:extLst>
                    <a:ext uri="{9D8B030D-6E8A-4147-A177-3AD203B41FA5}">
                      <a16:colId xmlns:a16="http://schemas.microsoft.com/office/drawing/2014/main" val="20002"/>
                    </a:ext>
                  </a:extLst>
                </a:gridCol>
              </a:tblGrid>
              <a:tr h="216622">
                <a:tc>
                  <a:txBody>
                    <a:bodyPr/>
                    <a:lstStyle/>
                    <a:p>
                      <a:pPr marL="0" algn="l" defTabSz="1125444" rtl="0" eaLnBrk="1" fontAlgn="ctr" latinLnBrk="0" hangingPunct="1"/>
                      <a:endParaRPr lang="es-ES" sz="1100" b="1" i="0" u="none" strike="noStrike" kern="1200" dirty="0">
                        <a:solidFill>
                          <a:srgbClr val="FFFFFF"/>
                        </a:solidFill>
                        <a:effectLst/>
                        <a:latin typeface="Arial" panose="020B0604020202020204" pitchFamily="34" charset="0"/>
                        <a:ea typeface="+mn-ea"/>
                        <a:cs typeface="+mn-cs"/>
                      </a:endParaRPr>
                    </a:p>
                  </a:txBody>
                  <a:tcPr marL="85725" marR="0" marT="0" marB="0" anchor="ctr">
                    <a:noFill/>
                  </a:tcPr>
                </a:tc>
                <a:tc>
                  <a:txBody>
                    <a:bodyPr/>
                    <a:lstStyle/>
                    <a:p>
                      <a:pPr marL="0" algn="ctr" defTabSz="1125444" rtl="0" eaLnBrk="1" fontAlgn="ctr" latinLnBrk="0" hangingPunct="1"/>
                      <a:r>
                        <a:rPr lang="es-ES" sz="1000" b="1" i="0" u="none" strike="noStrike" kern="1200" dirty="0">
                          <a:solidFill>
                            <a:srgbClr val="FFFFFF"/>
                          </a:solidFill>
                          <a:effectLst/>
                          <a:latin typeface="Arial" panose="020B0604020202020204" pitchFamily="34" charset="0"/>
                          <a:ea typeface="+mn-ea"/>
                          <a:cs typeface="+mn-cs"/>
                        </a:rPr>
                        <a:t>F.Salut</a:t>
                      </a:r>
                    </a:p>
                  </a:txBody>
                  <a:tcPr marL="0" marR="0" marT="0" marB="0" anchor="ctr">
                    <a:solidFill>
                      <a:srgbClr val="C00000"/>
                    </a:solidFill>
                  </a:tcPr>
                </a:tc>
                <a:tc>
                  <a:txBody>
                    <a:bodyPr/>
                    <a:lstStyle/>
                    <a:p>
                      <a:pPr marL="0" algn="ctr" defTabSz="1125444" rtl="0" eaLnBrk="1" fontAlgn="ctr" latinLnBrk="0" hangingPunct="1"/>
                      <a:r>
                        <a:rPr lang="es-ES" sz="1000" b="1" i="0" u="none" strike="noStrike" kern="1200" dirty="0" err="1">
                          <a:solidFill>
                            <a:srgbClr val="FFFFFF"/>
                          </a:solidFill>
                          <a:effectLst/>
                          <a:latin typeface="Arial" panose="020B0604020202020204" pitchFamily="34" charset="0"/>
                          <a:ea typeface="+mn-ea"/>
                          <a:cs typeface="+mn-cs"/>
                        </a:rPr>
                        <a:t>Def.Crít</a:t>
                      </a:r>
                      <a:r>
                        <a:rPr lang="es-ES" sz="1000" b="1" i="0" u="none" strike="noStrike" kern="1200" dirty="0">
                          <a:solidFill>
                            <a:srgbClr val="FFFFFF"/>
                          </a:solidFill>
                          <a:effectLst/>
                          <a:latin typeface="Arial" panose="020B0604020202020204" pitchFamily="34" charset="0"/>
                          <a:ea typeface="+mn-ea"/>
                          <a:cs typeface="+mn-cs"/>
                        </a:rPr>
                        <a:t>.</a:t>
                      </a:r>
                    </a:p>
                  </a:txBody>
                  <a:tcPr marL="0" marR="0" marT="0" marB="0" anchor="ctr">
                    <a:solidFill>
                      <a:srgbClr val="C00000"/>
                    </a:solidFill>
                  </a:tcPr>
                </a:tc>
                <a:extLst>
                  <a:ext uri="{0D108BD9-81ED-4DB2-BD59-A6C34878D82A}">
                    <a16:rowId xmlns:a16="http://schemas.microsoft.com/office/drawing/2014/main" val="10000"/>
                  </a:ext>
                </a:extLst>
              </a:tr>
              <a:tr h="216622">
                <a:tc>
                  <a:txBody>
                    <a:bodyPr/>
                    <a:lstStyle/>
                    <a:p>
                      <a:pPr algn="l" fontAlgn="ctr"/>
                      <a:r>
                        <a:rPr lang="es-ES" sz="1000" b="1" i="0" u="none" strike="noStrike" dirty="0">
                          <a:solidFill>
                            <a:srgbClr val="FFFFFF"/>
                          </a:solidFill>
                          <a:effectLst/>
                          <a:latin typeface="Arial" panose="020B0604020202020204" pitchFamily="34" charset="0"/>
                        </a:rPr>
                        <a:t>Robustesa</a:t>
                      </a:r>
                    </a:p>
                  </a:txBody>
                  <a:tcPr marL="85725" marR="0" marT="0" marB="0" anchor="ctr">
                    <a:solidFill>
                      <a:srgbClr val="C00000"/>
                    </a:solidFill>
                  </a:tcPr>
                </a:tc>
                <a:tc>
                  <a:txBody>
                    <a:bodyPr/>
                    <a:lstStyle/>
                    <a:p>
                      <a:pPr algn="ctr" fontAlgn="ctr"/>
                      <a:r>
                        <a:rPr lang="es-ES" sz="1000" b="0" i="0" u="none" strike="noStrike" dirty="0">
                          <a:solidFill>
                            <a:srgbClr val="161616"/>
                          </a:solidFill>
                          <a:effectLst/>
                          <a:latin typeface="Arial" panose="020B0604020202020204" pitchFamily="34" charset="0"/>
                        </a:rPr>
                        <a:t>3,58 </a:t>
                      </a:r>
                    </a:p>
                  </a:txBody>
                  <a:tcPr marL="0" marR="0" marT="0" marB="0" anchor="ctr"/>
                </a:tc>
                <a:tc>
                  <a:txBody>
                    <a:bodyPr/>
                    <a:lstStyle/>
                    <a:p>
                      <a:pPr algn="ctr" fontAlgn="ctr"/>
                      <a:r>
                        <a:rPr lang="es-ES" sz="1000" b="0" i="0" u="none" strike="noStrike" dirty="0">
                          <a:solidFill>
                            <a:srgbClr val="161616"/>
                          </a:solidFill>
                          <a:effectLst/>
                          <a:latin typeface="Arial" panose="020B0604020202020204" pitchFamily="34" charset="0"/>
                        </a:rPr>
                        <a:t> 29</a:t>
                      </a:r>
                      <a:r>
                        <a:rPr lang="es-ES" sz="1000" b="0" i="0" u="none" strike="noStrike" baseline="0" dirty="0">
                          <a:solidFill>
                            <a:srgbClr val="161616"/>
                          </a:solidFill>
                          <a:effectLst/>
                          <a:latin typeface="Arial" panose="020B0604020202020204" pitchFamily="34" charset="0"/>
                        </a:rPr>
                        <a:t> </a:t>
                      </a:r>
                      <a:r>
                        <a:rPr lang="es-ES" sz="900" b="1" i="0" u="none" strike="noStrike" baseline="0" dirty="0">
                          <a:solidFill>
                            <a:srgbClr val="161616"/>
                          </a:solidFill>
                          <a:effectLst/>
                          <a:latin typeface="Arial" panose="020B0604020202020204" pitchFamily="34" charset="0"/>
                        </a:rPr>
                        <a:t>(17%)</a:t>
                      </a:r>
                      <a:endParaRPr lang="es-ES" sz="1050" b="1" i="0" u="none" strike="noStrike" dirty="0">
                        <a:solidFill>
                          <a:srgbClr val="161616"/>
                        </a:solidFill>
                        <a:effectLst/>
                        <a:latin typeface="Arial" panose="020B0604020202020204" pitchFamily="34" charset="0"/>
                      </a:endParaRPr>
                    </a:p>
                  </a:txBody>
                  <a:tcPr marL="0" marR="0" marT="0" marB="0" anchor="ctr"/>
                </a:tc>
                <a:extLst>
                  <a:ext uri="{0D108BD9-81ED-4DB2-BD59-A6C34878D82A}">
                    <a16:rowId xmlns:a16="http://schemas.microsoft.com/office/drawing/2014/main" val="4134834878"/>
                  </a:ext>
                </a:extLst>
              </a:tr>
              <a:tr h="216622">
                <a:tc>
                  <a:txBody>
                    <a:bodyPr/>
                    <a:lstStyle/>
                    <a:p>
                      <a:pPr algn="l" fontAlgn="ctr"/>
                      <a:r>
                        <a:rPr lang="es-ES" sz="1000" b="1" i="0" u="none" strike="noStrike" dirty="0">
                          <a:solidFill>
                            <a:srgbClr val="FFFFFF"/>
                          </a:solidFill>
                          <a:effectLst/>
                          <a:latin typeface="Arial" panose="020B0604020202020204" pitchFamily="34" charset="0"/>
                        </a:rPr>
                        <a:t>Eficiència</a:t>
                      </a:r>
                    </a:p>
                  </a:txBody>
                  <a:tcPr marL="85725" marR="0" marT="0" marB="0" anchor="ctr">
                    <a:solidFill>
                      <a:srgbClr val="C00000"/>
                    </a:solidFill>
                  </a:tcPr>
                </a:tc>
                <a:tc>
                  <a:txBody>
                    <a:bodyPr/>
                    <a:lstStyle/>
                    <a:p>
                      <a:pPr algn="ctr" fontAlgn="ctr"/>
                      <a:r>
                        <a:rPr lang="es-ES" sz="1000" b="0" i="0" u="none" strike="noStrike" dirty="0">
                          <a:solidFill>
                            <a:srgbClr val="161616"/>
                          </a:solidFill>
                          <a:effectLst/>
                          <a:latin typeface="Arial" panose="020B0604020202020204" pitchFamily="34" charset="0"/>
                        </a:rPr>
                        <a:t>3,65</a:t>
                      </a:r>
                    </a:p>
                  </a:txBody>
                  <a:tcPr marL="0" marR="0" marT="0" marB="0" anchor="ctr"/>
                </a:tc>
                <a:tc>
                  <a:txBody>
                    <a:bodyPr/>
                    <a:lstStyle/>
                    <a:p>
                      <a:pPr algn="ctr" fontAlgn="ctr"/>
                      <a:r>
                        <a:rPr lang="es-ES" sz="1000" b="0" i="0" u="none" strike="noStrike" dirty="0">
                          <a:solidFill>
                            <a:srgbClr val="161616"/>
                          </a:solidFill>
                          <a:effectLst/>
                          <a:latin typeface="Arial" panose="020B0604020202020204" pitchFamily="34" charset="0"/>
                        </a:rPr>
                        <a:t> 113</a:t>
                      </a:r>
                      <a:r>
                        <a:rPr lang="es-ES" sz="1000" b="0" i="0" u="none" strike="noStrike" baseline="0" dirty="0">
                          <a:solidFill>
                            <a:srgbClr val="161616"/>
                          </a:solidFill>
                          <a:effectLst/>
                          <a:latin typeface="Arial" panose="020B0604020202020204" pitchFamily="34" charset="0"/>
                        </a:rPr>
                        <a:t> </a:t>
                      </a:r>
                      <a:r>
                        <a:rPr lang="es-ES" sz="900" b="1" i="0" u="none" strike="noStrike" baseline="0" dirty="0">
                          <a:solidFill>
                            <a:srgbClr val="161616"/>
                          </a:solidFill>
                          <a:effectLst/>
                          <a:latin typeface="Arial" panose="020B0604020202020204" pitchFamily="34" charset="0"/>
                        </a:rPr>
                        <a:t>(66%)</a:t>
                      </a:r>
                      <a:endParaRPr lang="es-ES" sz="1000" b="1" i="0" u="none" strike="noStrike" dirty="0">
                        <a:solidFill>
                          <a:srgbClr val="161616"/>
                        </a:solidFill>
                        <a:effectLst/>
                        <a:latin typeface="Arial" panose="020B0604020202020204" pitchFamily="34" charset="0"/>
                      </a:endParaRPr>
                    </a:p>
                  </a:txBody>
                  <a:tcPr marL="0" marR="0" marT="0" marB="0" anchor="ctr"/>
                </a:tc>
                <a:extLst>
                  <a:ext uri="{0D108BD9-81ED-4DB2-BD59-A6C34878D82A}">
                    <a16:rowId xmlns:a16="http://schemas.microsoft.com/office/drawing/2014/main" val="3213279341"/>
                  </a:ext>
                </a:extLst>
              </a:tr>
              <a:tr h="216622">
                <a:tc>
                  <a:txBody>
                    <a:bodyPr/>
                    <a:lstStyle/>
                    <a:p>
                      <a:pPr algn="l" fontAlgn="ctr"/>
                      <a:r>
                        <a:rPr lang="es-ES" sz="1000" b="1" i="0" u="none" strike="noStrike" dirty="0">
                          <a:solidFill>
                            <a:srgbClr val="FFFFFF"/>
                          </a:solidFill>
                          <a:effectLst/>
                          <a:latin typeface="Arial" panose="020B0604020202020204" pitchFamily="34" charset="0"/>
                        </a:rPr>
                        <a:t>Transferibilitat</a:t>
                      </a:r>
                    </a:p>
                  </a:txBody>
                  <a:tcPr marL="85725" marR="0" marT="0" marB="0" anchor="ctr">
                    <a:solidFill>
                      <a:srgbClr val="C00000"/>
                    </a:solidFill>
                  </a:tcPr>
                </a:tc>
                <a:tc>
                  <a:txBody>
                    <a:bodyPr/>
                    <a:lstStyle/>
                    <a:p>
                      <a:pPr algn="ctr" fontAlgn="ctr"/>
                      <a:r>
                        <a:rPr lang="es-ES" sz="1000" b="0" i="0" u="none" strike="noStrike" dirty="0">
                          <a:solidFill>
                            <a:srgbClr val="161616"/>
                          </a:solidFill>
                          <a:effectLst/>
                          <a:latin typeface="Arial" panose="020B0604020202020204" pitchFamily="34" charset="0"/>
                        </a:rPr>
                        <a:t>3,07</a:t>
                      </a:r>
                    </a:p>
                  </a:txBody>
                  <a:tcPr marL="0" marR="0" marT="0" marB="0" anchor="ctr"/>
                </a:tc>
                <a:tc>
                  <a:txBody>
                    <a:bodyPr/>
                    <a:lstStyle/>
                    <a:p>
                      <a:pPr algn="ctr" fontAlgn="ctr"/>
                      <a:r>
                        <a:rPr lang="es-ES" sz="1000" b="0" i="0" u="none" strike="noStrike" dirty="0">
                          <a:solidFill>
                            <a:srgbClr val="161616"/>
                          </a:solidFill>
                          <a:effectLst/>
                          <a:latin typeface="Arial" panose="020B0604020202020204" pitchFamily="34" charset="0"/>
                        </a:rPr>
                        <a:t> 18</a:t>
                      </a:r>
                      <a:r>
                        <a:rPr lang="es-ES" sz="1000" b="0" i="0" u="none" strike="noStrike" baseline="0" dirty="0">
                          <a:solidFill>
                            <a:srgbClr val="161616"/>
                          </a:solidFill>
                          <a:effectLst/>
                          <a:latin typeface="Arial" panose="020B0604020202020204" pitchFamily="34" charset="0"/>
                        </a:rPr>
                        <a:t> </a:t>
                      </a:r>
                      <a:r>
                        <a:rPr lang="es-ES" sz="900" b="1" i="0" u="none" strike="noStrike" baseline="0" dirty="0">
                          <a:solidFill>
                            <a:srgbClr val="161616"/>
                          </a:solidFill>
                          <a:effectLst/>
                          <a:latin typeface="Arial" panose="020B0604020202020204" pitchFamily="34" charset="0"/>
                        </a:rPr>
                        <a:t>(10,5%)</a:t>
                      </a:r>
                      <a:endParaRPr lang="es-ES" sz="1050" b="1" i="0" u="none" strike="noStrike" dirty="0">
                        <a:solidFill>
                          <a:srgbClr val="161616"/>
                        </a:solidFill>
                        <a:effectLst/>
                        <a:latin typeface="Arial" panose="020B0604020202020204" pitchFamily="34" charset="0"/>
                      </a:endParaRPr>
                    </a:p>
                  </a:txBody>
                  <a:tcPr marL="0" marR="0" marT="0" marB="0" anchor="ctr"/>
                </a:tc>
                <a:extLst>
                  <a:ext uri="{0D108BD9-81ED-4DB2-BD59-A6C34878D82A}">
                    <a16:rowId xmlns:a16="http://schemas.microsoft.com/office/drawing/2014/main" val="3591940577"/>
                  </a:ext>
                </a:extLst>
              </a:tr>
              <a:tr h="216622">
                <a:tc>
                  <a:txBody>
                    <a:bodyPr/>
                    <a:lstStyle/>
                    <a:p>
                      <a:pPr algn="l" fontAlgn="ctr"/>
                      <a:r>
                        <a:rPr lang="es-ES" sz="1000" b="1" i="0" u="none" strike="noStrike" dirty="0">
                          <a:solidFill>
                            <a:srgbClr val="FFFFFF"/>
                          </a:solidFill>
                          <a:effectLst/>
                          <a:latin typeface="Arial" panose="020B0604020202020204" pitchFamily="34" charset="0"/>
                        </a:rPr>
                        <a:t>Canviabilitat</a:t>
                      </a:r>
                    </a:p>
                  </a:txBody>
                  <a:tcPr marL="85725" marR="0" marT="0" marB="0" anchor="ctr">
                    <a:solidFill>
                      <a:srgbClr val="C00000"/>
                    </a:solidFill>
                  </a:tcPr>
                </a:tc>
                <a:tc>
                  <a:txBody>
                    <a:bodyPr/>
                    <a:lstStyle/>
                    <a:p>
                      <a:pPr algn="ctr" fontAlgn="ctr"/>
                      <a:r>
                        <a:rPr lang="es-ES" sz="1000" b="0" i="0" u="none" strike="noStrike" dirty="0">
                          <a:solidFill>
                            <a:srgbClr val="161616"/>
                          </a:solidFill>
                          <a:effectLst/>
                          <a:latin typeface="Arial" panose="020B0604020202020204" pitchFamily="34" charset="0"/>
                        </a:rPr>
                        <a:t>3,32</a:t>
                      </a:r>
                    </a:p>
                  </a:txBody>
                  <a:tcPr marL="0" marR="0" marT="0" marB="0" anchor="ctr"/>
                </a:tc>
                <a:tc>
                  <a:txBody>
                    <a:bodyPr/>
                    <a:lstStyle/>
                    <a:p>
                      <a:pPr algn="ctr" fontAlgn="ctr"/>
                      <a:r>
                        <a:rPr lang="es-ES" sz="1000" b="0" i="0" u="none" strike="noStrike" dirty="0">
                          <a:solidFill>
                            <a:srgbClr val="161616"/>
                          </a:solidFill>
                          <a:effectLst/>
                          <a:latin typeface="Arial" panose="020B0604020202020204" pitchFamily="34" charset="0"/>
                        </a:rPr>
                        <a:t> 11</a:t>
                      </a:r>
                      <a:r>
                        <a:rPr lang="es-ES" sz="1000" b="0" i="0" u="none" strike="noStrike" baseline="0" dirty="0">
                          <a:solidFill>
                            <a:srgbClr val="161616"/>
                          </a:solidFill>
                          <a:effectLst/>
                          <a:latin typeface="Arial" panose="020B0604020202020204" pitchFamily="34" charset="0"/>
                        </a:rPr>
                        <a:t> </a:t>
                      </a:r>
                      <a:r>
                        <a:rPr lang="es-ES" sz="900" b="1" i="0" u="none" strike="noStrike" baseline="0" dirty="0">
                          <a:solidFill>
                            <a:srgbClr val="161616"/>
                          </a:solidFill>
                          <a:effectLst/>
                          <a:latin typeface="Arial" panose="020B0604020202020204" pitchFamily="34" charset="0"/>
                        </a:rPr>
                        <a:t>(6,5%)</a:t>
                      </a:r>
                      <a:endParaRPr lang="es-ES" sz="900" b="1" i="0" u="none" strike="noStrike" dirty="0">
                        <a:solidFill>
                          <a:srgbClr val="161616"/>
                        </a:solidFill>
                        <a:effectLst/>
                        <a:latin typeface="Arial" panose="020B0604020202020204" pitchFamily="34" charset="0"/>
                      </a:endParaRPr>
                    </a:p>
                  </a:txBody>
                  <a:tcPr marL="0" marR="0" marT="0" marB="0" anchor="ctr"/>
                </a:tc>
                <a:extLst>
                  <a:ext uri="{0D108BD9-81ED-4DB2-BD59-A6C34878D82A}">
                    <a16:rowId xmlns:a16="http://schemas.microsoft.com/office/drawing/2014/main" val="3872189647"/>
                  </a:ext>
                </a:extLst>
              </a:tr>
            </a:tbl>
          </a:graphicData>
        </a:graphic>
      </p:graphicFrame>
      <p:sp>
        <p:nvSpPr>
          <p:cNvPr id="65" name="QuadreDeText 48"/>
          <p:cNvSpPr txBox="1"/>
          <p:nvPr/>
        </p:nvSpPr>
        <p:spPr>
          <a:xfrm>
            <a:off x="4764929" y="5114287"/>
            <a:ext cx="3219287" cy="323165"/>
          </a:xfrm>
          <a:prstGeom prst="rect">
            <a:avLst/>
          </a:prstGeom>
          <a:noFill/>
        </p:spPr>
        <p:txBody>
          <a:bodyPr wrap="square" rtlCol="0">
            <a:spAutoFit/>
          </a:bodyPr>
          <a:lstStyle/>
          <a:p>
            <a:r>
              <a:rPr lang="ca-ES" sz="750" b="1" dirty="0">
                <a:solidFill>
                  <a:srgbClr val="9E0000"/>
                </a:solidFill>
              </a:rPr>
              <a:t>Severitat</a:t>
            </a:r>
            <a:r>
              <a:rPr lang="ca-ES" sz="750" b="1" dirty="0">
                <a:solidFill>
                  <a:srgbClr val="C00000"/>
                </a:solidFill>
              </a:rPr>
              <a:t> </a:t>
            </a:r>
            <a:r>
              <a:rPr lang="ca-ES" sz="750" b="1" dirty="0"/>
              <a:t>– </a:t>
            </a:r>
            <a:r>
              <a:rPr lang="ca-ES" sz="750" b="1" dirty="0" smtClean="0"/>
              <a:t>Sev1</a:t>
            </a:r>
            <a:r>
              <a:rPr lang="ca-ES" sz="750" dirty="0"/>
              <a:t>: </a:t>
            </a:r>
            <a:r>
              <a:rPr lang="ca-ES" sz="750" b="0" dirty="0"/>
              <a:t>Bloquejant </a:t>
            </a:r>
            <a:r>
              <a:rPr lang="ca-ES" sz="750" dirty="0"/>
              <a:t> </a:t>
            </a:r>
            <a:r>
              <a:rPr lang="ca-ES" sz="750" b="1" dirty="0" smtClean="0"/>
              <a:t>Sev2</a:t>
            </a:r>
            <a:r>
              <a:rPr lang="ca-ES" sz="750" dirty="0"/>
              <a:t>: </a:t>
            </a:r>
            <a:r>
              <a:rPr lang="ca-ES" sz="750" b="0" dirty="0"/>
              <a:t>Crítica</a:t>
            </a:r>
            <a:r>
              <a:rPr lang="ca-ES" sz="750" dirty="0"/>
              <a:t>  </a:t>
            </a:r>
            <a:r>
              <a:rPr lang="ca-ES" sz="750" b="1" dirty="0" smtClean="0"/>
              <a:t>Sev3</a:t>
            </a:r>
            <a:r>
              <a:rPr lang="ca-ES" sz="750" dirty="0"/>
              <a:t>: </a:t>
            </a:r>
            <a:r>
              <a:rPr lang="ca-ES" sz="750" b="0" dirty="0" smtClean="0"/>
              <a:t>Major</a:t>
            </a:r>
          </a:p>
          <a:p>
            <a:r>
              <a:rPr lang="ca-ES" sz="750" b="1" dirty="0" smtClean="0"/>
              <a:t>Sev4</a:t>
            </a:r>
            <a:r>
              <a:rPr lang="ca-ES" sz="750" dirty="0"/>
              <a:t>: </a:t>
            </a:r>
            <a:r>
              <a:rPr lang="ca-ES" sz="750" b="0" dirty="0"/>
              <a:t>Menor</a:t>
            </a:r>
            <a:r>
              <a:rPr lang="ca-ES" sz="750" dirty="0"/>
              <a:t>  </a:t>
            </a:r>
            <a:r>
              <a:rPr lang="ca-ES" sz="750" b="1" dirty="0" smtClean="0"/>
              <a:t>Sev5</a:t>
            </a:r>
            <a:r>
              <a:rPr lang="ca-ES" sz="750" dirty="0"/>
              <a:t>: </a:t>
            </a:r>
            <a:r>
              <a:rPr lang="ca-ES" sz="750" b="0" dirty="0"/>
              <a:t>Cosmètica</a:t>
            </a:r>
          </a:p>
        </p:txBody>
      </p:sp>
      <p:graphicFrame>
        <p:nvGraphicFramePr>
          <p:cNvPr id="67" name="Chart 169"/>
          <p:cNvGraphicFramePr>
            <a:graphicFrameLocks noChangeAspect="1"/>
          </p:cNvGraphicFramePr>
          <p:nvPr>
            <p:extLst>
              <p:ext uri="{D42A27DB-BD31-4B8C-83A1-F6EECF244321}">
                <p14:modId xmlns:p14="http://schemas.microsoft.com/office/powerpoint/2010/main" val="2681515439"/>
              </p:ext>
            </p:extLst>
          </p:nvPr>
        </p:nvGraphicFramePr>
        <p:xfrm>
          <a:off x="9785719" y="1634868"/>
          <a:ext cx="1584000" cy="1584000"/>
        </p:xfrm>
        <a:graphic>
          <a:graphicData uri="http://schemas.openxmlformats.org/drawingml/2006/chart">
            <c:chart xmlns:c="http://schemas.openxmlformats.org/drawingml/2006/chart" xmlns:r="http://schemas.openxmlformats.org/officeDocument/2006/relationships" r:id="rId13"/>
          </a:graphicData>
        </a:graphic>
      </p:graphicFrame>
      <p:sp>
        <p:nvSpPr>
          <p:cNvPr id="61" name="Rectangle 10"/>
          <p:cNvSpPr/>
          <p:nvPr/>
        </p:nvSpPr>
        <p:spPr>
          <a:xfrm>
            <a:off x="8539638" y="4556323"/>
            <a:ext cx="2686241" cy="486000"/>
          </a:xfrm>
          <a:prstGeom prst="rect">
            <a:avLst/>
          </a:prstGeom>
          <a:solidFill>
            <a:srgbClr val="B54B2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32000" t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lgn="ctr">
              <a:spcBef>
                <a:spcPts val="0"/>
              </a:spcBef>
            </a:pPr>
            <a:r>
              <a:rPr lang="ca-ES" sz="1400" dirty="0">
                <a:solidFill>
                  <a:srgbClr val="FFFFFF"/>
                </a:solidFill>
                <a:latin typeface="Arial" panose="020B0604020202020204" pitchFamily="34" charset="0"/>
              </a:rPr>
              <a:t>8 </a:t>
            </a:r>
            <a:r>
              <a:rPr lang="ca-ES" sz="1050" dirty="0">
                <a:solidFill>
                  <a:srgbClr val="FFFFFF"/>
                </a:solidFill>
                <a:latin typeface="Arial" panose="020B0604020202020204" pitchFamily="34" charset="0"/>
              </a:rPr>
              <a:t>vulnerabilitats importants de seguretat Web</a:t>
            </a:r>
          </a:p>
          <a:p>
            <a:pPr lvl="0" algn="r">
              <a:spcBef>
                <a:spcPts val="0"/>
              </a:spcBef>
            </a:pPr>
            <a:r>
              <a:rPr lang="ca-ES" sz="700" b="0" dirty="0">
                <a:solidFill>
                  <a:schemeClr val="bg1"/>
                </a:solidFill>
              </a:rPr>
              <a:t>*Informació facilitada per CESICAT el dia 01/03/2018</a:t>
            </a:r>
          </a:p>
        </p:txBody>
      </p:sp>
      <p:cxnSp>
        <p:nvCxnSpPr>
          <p:cNvPr id="7" name="Conector recto 6"/>
          <p:cNvCxnSpPr>
            <a:endCxn id="13" idx="3"/>
          </p:cNvCxnSpPr>
          <p:nvPr/>
        </p:nvCxnSpPr>
        <p:spPr bwMode="auto">
          <a:xfrm flipH="1">
            <a:off x="8472264" y="2436308"/>
            <a:ext cx="662298" cy="3011"/>
          </a:xfrm>
          <a:prstGeom prst="line">
            <a:avLst/>
          </a:prstGeom>
          <a:noFill/>
          <a:ln w="9525" cap="flat" cmpd="sng" algn="ctr">
            <a:solidFill>
              <a:srgbClr val="000000">
                <a:alpha val="60000"/>
              </a:srgbClr>
            </a:solidFill>
            <a:prstDash val="solid"/>
            <a:round/>
            <a:headEnd type="none" w="med" len="med"/>
            <a:tailEnd type="none" w="med" len="med"/>
          </a:ln>
          <a:effectLst/>
        </p:spPr>
      </p:cxnSp>
      <p:sp>
        <p:nvSpPr>
          <p:cNvPr id="13" name="CuadroTexto 12"/>
          <p:cNvSpPr txBox="1"/>
          <p:nvPr/>
        </p:nvSpPr>
        <p:spPr>
          <a:xfrm>
            <a:off x="8199644" y="2323903"/>
            <a:ext cx="272620" cy="230832"/>
          </a:xfrm>
          <a:prstGeom prst="rect">
            <a:avLst/>
          </a:prstGeom>
          <a:noFill/>
        </p:spPr>
        <p:txBody>
          <a:bodyPr wrap="square" rIns="0" rtlCol="0">
            <a:spAutoFit/>
          </a:bodyPr>
          <a:lstStyle/>
          <a:p>
            <a:r>
              <a:rPr lang="ca-ES" sz="900" b="1" dirty="0">
                <a:latin typeface="Arial" panose="020B0604020202020204" pitchFamily="34" charset="0"/>
              </a:rPr>
              <a:t>≥ 3</a:t>
            </a:r>
          </a:p>
        </p:txBody>
      </p:sp>
      <p:sp>
        <p:nvSpPr>
          <p:cNvPr id="66" name="Elipse 65"/>
          <p:cNvSpPr/>
          <p:nvPr/>
        </p:nvSpPr>
        <p:spPr bwMode="auto">
          <a:xfrm>
            <a:off x="10073719" y="1923747"/>
            <a:ext cx="1008000" cy="1006242"/>
          </a:xfrm>
          <a:prstGeom prst="ellipse">
            <a:avLst/>
          </a:prstGeom>
          <a:solidFill>
            <a:schemeClr val="bg1"/>
          </a:solidFill>
          <a:ln w="9525" cap="flat" cmpd="sng" algn="ctr">
            <a:noFill/>
            <a:prstDash val="solid"/>
            <a:round/>
            <a:headEnd type="none" w="med" len="med"/>
            <a:tailEnd type="none" w="med" len="med"/>
          </a:ln>
          <a:effectLst/>
        </p:spPr>
        <p:txBody>
          <a:bodyPr vert="horz" wrap="square" lIns="0" tIns="0" rIns="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lang="ca-ES" sz="1600" b="1" dirty="0">
                <a:solidFill>
                  <a:srgbClr val="9A0000"/>
                </a:solidFill>
                <a:latin typeface="Arial" charset="0"/>
              </a:rPr>
              <a:t>142</a:t>
            </a:r>
          </a:p>
          <a:p>
            <a:pPr marL="0" marR="0" indent="0" algn="ctr" defTabSz="914400" rtl="0" eaLnBrk="1" fontAlgn="base" latinLnBrk="0" hangingPunct="1">
              <a:lnSpc>
                <a:spcPct val="100000"/>
              </a:lnSpc>
              <a:spcBef>
                <a:spcPts val="0"/>
              </a:spcBef>
              <a:spcAft>
                <a:spcPct val="0"/>
              </a:spcAft>
              <a:buClrTx/>
              <a:buSzTx/>
              <a:buFontTx/>
              <a:buNone/>
              <a:tabLst/>
            </a:pPr>
            <a:r>
              <a:rPr kumimoji="0" lang="ca-ES" sz="800" b="1" i="0" u="none" strike="noStrike" cap="none" normalizeH="0" baseline="0" dirty="0">
                <a:ln>
                  <a:noFill/>
                </a:ln>
                <a:solidFill>
                  <a:schemeClr val="tx1"/>
                </a:solidFill>
                <a:effectLst/>
                <a:latin typeface="Arial" charset="0"/>
              </a:rPr>
              <a:t>DEFECTES</a:t>
            </a:r>
            <a:r>
              <a:rPr kumimoji="0" lang="ca-ES" sz="800" b="1" i="0" u="none" strike="noStrike" cap="none" normalizeH="0" dirty="0">
                <a:ln>
                  <a:noFill/>
                </a:ln>
                <a:solidFill>
                  <a:schemeClr val="tx1"/>
                </a:solidFill>
                <a:effectLst/>
                <a:latin typeface="Arial" charset="0"/>
              </a:rPr>
              <a:t> CRÍTICS</a:t>
            </a:r>
            <a:endParaRPr kumimoji="0" lang="ca-ES" sz="800" b="1" i="0" u="none" strike="noStrike" cap="none" normalizeH="0" baseline="0" dirty="0">
              <a:ln>
                <a:noFill/>
              </a:ln>
              <a:solidFill>
                <a:schemeClr val="tx1"/>
              </a:solidFill>
              <a:effectLst/>
              <a:latin typeface="Arial" charset="0"/>
            </a:endParaRPr>
          </a:p>
          <a:p>
            <a:pPr marL="0" marR="0" indent="0" algn="ctr" defTabSz="914400" rtl="0" eaLnBrk="1" fontAlgn="base" latinLnBrk="0" hangingPunct="1">
              <a:lnSpc>
                <a:spcPct val="100000"/>
              </a:lnSpc>
              <a:spcBef>
                <a:spcPct val="50000"/>
              </a:spcBef>
              <a:spcAft>
                <a:spcPct val="0"/>
              </a:spcAft>
              <a:buClrTx/>
              <a:buSzTx/>
              <a:buFontTx/>
              <a:buNone/>
              <a:tabLst/>
            </a:pPr>
            <a:r>
              <a:rPr lang="ca-ES" sz="600" b="1" dirty="0">
                <a:latin typeface="Arial" charset="0"/>
              </a:rPr>
              <a:t>Robustesa </a:t>
            </a:r>
          </a:p>
          <a:p>
            <a:pPr marL="0" marR="0" indent="0" algn="ctr" defTabSz="914400" rtl="0" eaLnBrk="1" fontAlgn="base" latinLnBrk="0" hangingPunct="1">
              <a:lnSpc>
                <a:spcPct val="100000"/>
              </a:lnSpc>
              <a:spcBef>
                <a:spcPts val="100"/>
              </a:spcBef>
              <a:spcAft>
                <a:spcPct val="0"/>
              </a:spcAft>
              <a:buClrTx/>
              <a:buSzTx/>
              <a:buFontTx/>
              <a:buNone/>
              <a:tabLst/>
            </a:pPr>
            <a:r>
              <a:rPr lang="ca-ES" sz="600" b="1" dirty="0">
                <a:latin typeface="Arial" charset="0"/>
              </a:rPr>
              <a:t>Eficiència</a:t>
            </a:r>
            <a:endParaRPr kumimoji="0" lang="ca-ES" sz="600" b="1" u="none" strike="noStrike" cap="none" normalizeH="0" baseline="0" dirty="0">
              <a:ln>
                <a:noFill/>
              </a:ln>
              <a:solidFill>
                <a:schemeClr val="tx1"/>
              </a:solidFill>
              <a:effectLst/>
              <a:latin typeface="Arial" charset="0"/>
            </a:endParaRPr>
          </a:p>
        </p:txBody>
      </p:sp>
      <p:cxnSp>
        <p:nvCxnSpPr>
          <p:cNvPr id="89" name="Conector recto 88"/>
          <p:cNvCxnSpPr/>
          <p:nvPr/>
        </p:nvCxnSpPr>
        <p:spPr bwMode="auto">
          <a:xfrm flipH="1" flipV="1">
            <a:off x="829495" y="2201744"/>
            <a:ext cx="641326" cy="209620"/>
          </a:xfrm>
          <a:prstGeom prst="line">
            <a:avLst/>
          </a:prstGeom>
          <a:noFill/>
          <a:ln w="9525" cap="flat" cmpd="sng" algn="ctr">
            <a:solidFill>
              <a:srgbClr val="000000">
                <a:alpha val="60000"/>
              </a:srgbClr>
            </a:solidFill>
            <a:prstDash val="solid"/>
            <a:round/>
            <a:headEnd type="none" w="med" len="med"/>
            <a:tailEnd type="none" w="med" len="med"/>
          </a:ln>
          <a:effectLst/>
        </p:spPr>
      </p:cxnSp>
      <p:sp>
        <p:nvSpPr>
          <p:cNvPr id="91" name="CuadroTexto 90"/>
          <p:cNvSpPr txBox="1"/>
          <p:nvPr/>
        </p:nvSpPr>
        <p:spPr>
          <a:xfrm>
            <a:off x="438844" y="2077571"/>
            <a:ext cx="379429" cy="230832"/>
          </a:xfrm>
          <a:prstGeom prst="rect">
            <a:avLst/>
          </a:prstGeom>
          <a:noFill/>
        </p:spPr>
        <p:txBody>
          <a:bodyPr wrap="square" lIns="36000" rIns="0" rtlCol="0">
            <a:spAutoFit/>
          </a:bodyPr>
          <a:lstStyle/>
          <a:p>
            <a:r>
              <a:rPr lang="ca-ES" sz="900" b="1" dirty="0">
                <a:latin typeface="Arial" panose="020B0604020202020204" pitchFamily="34" charset="0"/>
              </a:rPr>
              <a:t>&lt; 80%</a:t>
            </a:r>
          </a:p>
        </p:txBody>
      </p:sp>
      <p:cxnSp>
        <p:nvCxnSpPr>
          <p:cNvPr id="98" name="Conector recto 97"/>
          <p:cNvCxnSpPr/>
          <p:nvPr/>
        </p:nvCxnSpPr>
        <p:spPr bwMode="auto">
          <a:xfrm flipV="1">
            <a:off x="3249584" y="1720349"/>
            <a:ext cx="0" cy="715959"/>
          </a:xfrm>
          <a:prstGeom prst="line">
            <a:avLst/>
          </a:prstGeom>
          <a:noFill/>
          <a:ln w="9525" cap="flat" cmpd="sng" algn="ctr">
            <a:solidFill>
              <a:srgbClr val="000000">
                <a:alpha val="60000"/>
              </a:srgbClr>
            </a:solidFill>
            <a:prstDash val="solid"/>
            <a:round/>
            <a:headEnd type="none" w="med" len="med"/>
            <a:tailEnd type="none" w="med" len="med"/>
          </a:ln>
          <a:effectLst/>
        </p:spPr>
      </p:cxnSp>
      <p:sp>
        <p:nvSpPr>
          <p:cNvPr id="100" name="CuadroTexto 99"/>
          <p:cNvSpPr txBox="1"/>
          <p:nvPr/>
        </p:nvSpPr>
        <p:spPr>
          <a:xfrm>
            <a:off x="2782680" y="1649645"/>
            <a:ext cx="434115" cy="230832"/>
          </a:xfrm>
          <a:prstGeom prst="rect">
            <a:avLst/>
          </a:prstGeom>
          <a:noFill/>
        </p:spPr>
        <p:txBody>
          <a:bodyPr wrap="square" lIns="36000" rIns="0" rtlCol="0">
            <a:spAutoFit/>
          </a:bodyPr>
          <a:lstStyle/>
          <a:p>
            <a:r>
              <a:rPr lang="ca-ES" sz="900" b="1" dirty="0">
                <a:latin typeface="Arial" panose="020B0604020202020204" pitchFamily="34" charset="0"/>
              </a:rPr>
              <a:t>&lt; 100%</a:t>
            </a:r>
          </a:p>
        </p:txBody>
      </p:sp>
      <p:pic>
        <p:nvPicPr>
          <p:cNvPr id="9" name="Imagen 8"/>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626983" y="4625977"/>
            <a:ext cx="338072" cy="338072"/>
          </a:xfrm>
          <a:prstGeom prst="rect">
            <a:avLst/>
          </a:prstGeom>
        </p:spPr>
      </p:pic>
      <p:graphicFrame>
        <p:nvGraphicFramePr>
          <p:cNvPr id="102" name="Taula 47"/>
          <p:cNvGraphicFramePr>
            <a:graphicFrameLocks noGrp="1"/>
          </p:cNvGraphicFramePr>
          <p:nvPr>
            <p:extLst>
              <p:ext uri="{D42A27DB-BD31-4B8C-83A1-F6EECF244321}">
                <p14:modId xmlns:p14="http://schemas.microsoft.com/office/powerpoint/2010/main" val="3200133785"/>
              </p:ext>
            </p:extLst>
          </p:nvPr>
        </p:nvGraphicFramePr>
        <p:xfrm>
          <a:off x="8539638" y="5122948"/>
          <a:ext cx="1440781" cy="1219378"/>
        </p:xfrm>
        <a:graphic>
          <a:graphicData uri="http://schemas.openxmlformats.org/drawingml/2006/table">
            <a:tbl>
              <a:tblPr bandRow="1">
                <a:tableStyleId>{073A0DAA-6AF3-43AB-8588-CEC1D06C72B9}</a:tableStyleId>
              </a:tblPr>
              <a:tblGrid>
                <a:gridCol w="449062">
                  <a:extLst>
                    <a:ext uri="{9D8B030D-6E8A-4147-A177-3AD203B41FA5}">
                      <a16:colId xmlns:a16="http://schemas.microsoft.com/office/drawing/2014/main" val="1615205091"/>
                    </a:ext>
                  </a:extLst>
                </a:gridCol>
                <a:gridCol w="991719">
                  <a:extLst>
                    <a:ext uri="{9D8B030D-6E8A-4147-A177-3AD203B41FA5}">
                      <a16:colId xmlns:a16="http://schemas.microsoft.com/office/drawing/2014/main" val="4208054835"/>
                    </a:ext>
                  </a:extLst>
                </a:gridCol>
              </a:tblGrid>
              <a:tr h="346806">
                <a:tc>
                  <a:txBody>
                    <a:bodyPr/>
                    <a:lstStyle/>
                    <a:p>
                      <a:pPr marL="0" algn="l" defTabSz="1125444" rtl="0" eaLnBrk="1" fontAlgn="ctr" latinLnBrk="0" hangingPunct="1"/>
                      <a:endParaRPr lang="ca-ES" sz="1150" b="1" i="0" u="none" strike="noStrike" kern="1200" noProof="0" dirty="0">
                        <a:solidFill>
                          <a:srgbClr val="FFFFFF"/>
                        </a:solidFill>
                        <a:effectLst/>
                        <a:latin typeface="Arial" panose="020B0604020202020204" pitchFamily="34" charset="0"/>
                        <a:ea typeface="+mn-ea"/>
                        <a:cs typeface="+mn-cs"/>
                      </a:endParaRPr>
                    </a:p>
                  </a:txBody>
                  <a:tcPr marL="85725" marR="0" marT="0" marB="0" anchor="ctr">
                    <a:noFill/>
                  </a:tcPr>
                </a:tc>
                <a:tc>
                  <a:txBody>
                    <a:bodyPr/>
                    <a:lstStyle/>
                    <a:p>
                      <a:pPr marL="0" algn="ctr" defTabSz="1125444" rtl="0" eaLnBrk="1" fontAlgn="ctr" latinLnBrk="0" hangingPunct="1"/>
                      <a:r>
                        <a:rPr lang="ca-ES" sz="1000" b="1" i="0" u="none" strike="noStrike" kern="1200" noProof="0" dirty="0">
                          <a:solidFill>
                            <a:srgbClr val="FFFFFF"/>
                          </a:solidFill>
                          <a:effectLst/>
                          <a:latin typeface="Arial" panose="020B0604020202020204" pitchFamily="34" charset="0"/>
                          <a:ea typeface="+mn-ea"/>
                          <a:cs typeface="+mn-cs"/>
                        </a:rPr>
                        <a:t>Vulnerabilitats detectades</a:t>
                      </a:r>
                    </a:p>
                  </a:txBody>
                  <a:tcPr marL="0" marR="0" marT="0" marB="0" anchor="ctr">
                    <a:solidFill>
                      <a:srgbClr val="B54B21"/>
                    </a:solidFill>
                  </a:tcPr>
                </a:tc>
                <a:extLst>
                  <a:ext uri="{0D108BD9-81ED-4DB2-BD59-A6C34878D82A}">
                    <a16:rowId xmlns:a16="http://schemas.microsoft.com/office/drawing/2014/main" val="10000"/>
                  </a:ext>
                </a:extLst>
              </a:tr>
              <a:tr h="218143">
                <a:tc>
                  <a:txBody>
                    <a:bodyPr/>
                    <a:lstStyle/>
                    <a:p>
                      <a:pPr algn="l" fontAlgn="ctr"/>
                      <a:r>
                        <a:rPr lang="ca-ES" sz="1000" b="1" i="0" u="none" strike="noStrike" noProof="0" dirty="0">
                          <a:solidFill>
                            <a:srgbClr val="FFFFFF"/>
                          </a:solidFill>
                          <a:effectLst/>
                          <a:latin typeface="Arial" panose="020B0604020202020204" pitchFamily="34" charset="0"/>
                        </a:rPr>
                        <a:t>Crític</a:t>
                      </a:r>
                    </a:p>
                  </a:txBody>
                  <a:tcPr marL="85725" marR="0" marT="0" marB="0" anchor="ctr">
                    <a:solidFill>
                      <a:srgbClr val="B54B21"/>
                    </a:solidFill>
                  </a:tcPr>
                </a:tc>
                <a:tc>
                  <a:txBody>
                    <a:bodyPr/>
                    <a:lstStyle/>
                    <a:p>
                      <a:pPr algn="ctr" fontAlgn="ctr"/>
                      <a:r>
                        <a:rPr lang="ca-ES" sz="1100" b="0" i="0" u="none" strike="noStrike" noProof="0" dirty="0">
                          <a:solidFill>
                            <a:srgbClr val="161616"/>
                          </a:solidFill>
                          <a:effectLst/>
                          <a:latin typeface="Arial" panose="020B0604020202020204" pitchFamily="34" charset="0"/>
                        </a:rPr>
                        <a:t>0 </a:t>
                      </a:r>
                    </a:p>
                  </a:txBody>
                  <a:tcPr marL="0" marR="0" marT="0" marB="0" anchor="ctr"/>
                </a:tc>
                <a:extLst>
                  <a:ext uri="{0D108BD9-81ED-4DB2-BD59-A6C34878D82A}">
                    <a16:rowId xmlns:a16="http://schemas.microsoft.com/office/drawing/2014/main" val="4134834878"/>
                  </a:ext>
                </a:extLst>
              </a:tr>
              <a:tr h="218143">
                <a:tc>
                  <a:txBody>
                    <a:bodyPr/>
                    <a:lstStyle/>
                    <a:p>
                      <a:pPr algn="l" fontAlgn="ctr"/>
                      <a:r>
                        <a:rPr lang="ca-ES" sz="1000" b="1" i="0" u="none" strike="noStrike" noProof="0" dirty="0">
                          <a:solidFill>
                            <a:srgbClr val="FFFFFF"/>
                          </a:solidFill>
                          <a:effectLst/>
                          <a:latin typeface="Arial" panose="020B0604020202020204" pitchFamily="34" charset="0"/>
                        </a:rPr>
                        <a:t>Alt</a:t>
                      </a:r>
                    </a:p>
                  </a:txBody>
                  <a:tcPr marL="85725" marR="0" marT="0" marB="0" anchor="ctr">
                    <a:solidFill>
                      <a:srgbClr val="B54B21"/>
                    </a:solidFill>
                  </a:tcPr>
                </a:tc>
                <a:tc>
                  <a:txBody>
                    <a:bodyPr/>
                    <a:lstStyle/>
                    <a:p>
                      <a:pPr algn="ctr" fontAlgn="ctr"/>
                      <a:r>
                        <a:rPr lang="ca-ES" sz="1100" b="0" i="0" u="none" strike="noStrike" noProof="0" dirty="0">
                          <a:solidFill>
                            <a:srgbClr val="161616"/>
                          </a:solidFill>
                          <a:effectLst/>
                          <a:latin typeface="Arial" panose="020B0604020202020204" pitchFamily="34" charset="0"/>
                        </a:rPr>
                        <a:t>8</a:t>
                      </a:r>
                    </a:p>
                  </a:txBody>
                  <a:tcPr marL="0" marR="0" marT="0" marB="0" anchor="ctr"/>
                </a:tc>
                <a:extLst>
                  <a:ext uri="{0D108BD9-81ED-4DB2-BD59-A6C34878D82A}">
                    <a16:rowId xmlns:a16="http://schemas.microsoft.com/office/drawing/2014/main" val="3213279341"/>
                  </a:ext>
                </a:extLst>
              </a:tr>
              <a:tr h="218143">
                <a:tc>
                  <a:txBody>
                    <a:bodyPr/>
                    <a:lstStyle/>
                    <a:p>
                      <a:pPr algn="l" fontAlgn="ctr"/>
                      <a:r>
                        <a:rPr lang="ca-ES" sz="1000" b="1" i="0" u="none" strike="noStrike" noProof="0" dirty="0">
                          <a:solidFill>
                            <a:srgbClr val="FFFFFF"/>
                          </a:solidFill>
                          <a:effectLst/>
                          <a:latin typeface="Arial" panose="020B0604020202020204" pitchFamily="34" charset="0"/>
                        </a:rPr>
                        <a:t>Mig</a:t>
                      </a:r>
                    </a:p>
                  </a:txBody>
                  <a:tcPr marL="85725" marR="0" marT="0" marB="0" anchor="ctr">
                    <a:solidFill>
                      <a:srgbClr val="B54B21"/>
                    </a:solidFill>
                  </a:tcPr>
                </a:tc>
                <a:tc>
                  <a:txBody>
                    <a:bodyPr/>
                    <a:lstStyle/>
                    <a:p>
                      <a:pPr algn="ctr" fontAlgn="ctr"/>
                      <a:r>
                        <a:rPr lang="ca-ES" sz="1100" b="0" i="0" u="none" strike="noStrike" noProof="0" dirty="0">
                          <a:solidFill>
                            <a:srgbClr val="161616"/>
                          </a:solidFill>
                          <a:effectLst/>
                          <a:latin typeface="Arial" panose="020B0604020202020204" pitchFamily="34" charset="0"/>
                        </a:rPr>
                        <a:t>0</a:t>
                      </a:r>
                    </a:p>
                  </a:txBody>
                  <a:tcPr marL="0" marR="0" marT="0" marB="0" anchor="ctr"/>
                </a:tc>
                <a:extLst>
                  <a:ext uri="{0D108BD9-81ED-4DB2-BD59-A6C34878D82A}">
                    <a16:rowId xmlns:a16="http://schemas.microsoft.com/office/drawing/2014/main" val="3591940577"/>
                  </a:ext>
                </a:extLst>
              </a:tr>
              <a:tr h="218143">
                <a:tc>
                  <a:txBody>
                    <a:bodyPr/>
                    <a:lstStyle/>
                    <a:p>
                      <a:pPr algn="l" fontAlgn="ctr"/>
                      <a:r>
                        <a:rPr lang="ca-ES" sz="1000" b="1" i="0" u="none" strike="noStrike" noProof="0" dirty="0">
                          <a:solidFill>
                            <a:srgbClr val="FFFFFF"/>
                          </a:solidFill>
                          <a:effectLst/>
                          <a:latin typeface="Arial" panose="020B0604020202020204" pitchFamily="34" charset="0"/>
                        </a:rPr>
                        <a:t>Baix</a:t>
                      </a:r>
                    </a:p>
                  </a:txBody>
                  <a:tcPr marL="85725" marR="0" marT="0" marB="0" anchor="ctr">
                    <a:solidFill>
                      <a:srgbClr val="B54B21"/>
                    </a:solidFill>
                  </a:tcPr>
                </a:tc>
                <a:tc>
                  <a:txBody>
                    <a:bodyPr/>
                    <a:lstStyle/>
                    <a:p>
                      <a:pPr algn="ctr" fontAlgn="ctr"/>
                      <a:r>
                        <a:rPr lang="ca-ES" sz="1100" b="0" i="0" u="none" strike="noStrike" noProof="0" dirty="0">
                          <a:solidFill>
                            <a:srgbClr val="161616"/>
                          </a:solidFill>
                          <a:effectLst/>
                          <a:latin typeface="Arial" panose="020B0604020202020204" pitchFamily="34" charset="0"/>
                        </a:rPr>
                        <a:t>325</a:t>
                      </a:r>
                    </a:p>
                  </a:txBody>
                  <a:tcPr marL="0" marR="0" marT="0" marB="0" anchor="ctr"/>
                </a:tc>
                <a:extLst>
                  <a:ext uri="{0D108BD9-81ED-4DB2-BD59-A6C34878D82A}">
                    <a16:rowId xmlns:a16="http://schemas.microsoft.com/office/drawing/2014/main" val="3872189647"/>
                  </a:ext>
                </a:extLst>
              </a:tr>
            </a:tbl>
          </a:graphicData>
        </a:graphic>
      </p:graphicFrame>
      <p:sp>
        <p:nvSpPr>
          <p:cNvPr id="10" name="Rectángulo 9"/>
          <p:cNvSpPr/>
          <p:nvPr/>
        </p:nvSpPr>
        <p:spPr>
          <a:xfrm>
            <a:off x="8489575" y="4216477"/>
            <a:ext cx="2781374" cy="230832"/>
          </a:xfrm>
          <a:prstGeom prst="rect">
            <a:avLst/>
          </a:prstGeom>
        </p:spPr>
        <p:txBody>
          <a:bodyPr wrap="square" tIns="0" rIns="0" bIns="0">
            <a:spAutoFit/>
          </a:bodyPr>
          <a:lstStyle/>
          <a:p>
            <a:pPr>
              <a:spcBef>
                <a:spcPts val="0"/>
              </a:spcBef>
              <a:spcAft>
                <a:spcPts val="0"/>
              </a:spcAft>
            </a:pPr>
            <a:r>
              <a:rPr lang="ca-ES" sz="750" baseline="30000" dirty="0">
                <a:solidFill>
                  <a:srgbClr val="C00000"/>
                </a:solidFill>
                <a:latin typeface="Arial" charset="0"/>
              </a:rPr>
              <a:t>*</a:t>
            </a:r>
            <a:r>
              <a:rPr lang="ca-ES" sz="750" dirty="0">
                <a:solidFill>
                  <a:srgbClr val="C00000"/>
                </a:solidFill>
              </a:rPr>
              <a:t>TQI: </a:t>
            </a:r>
            <a:r>
              <a:rPr lang="ca-ES" sz="750" b="0" dirty="0"/>
              <a:t>Nivell general de </a:t>
            </a:r>
            <a:r>
              <a:rPr lang="ca-ES" sz="750" b="0" dirty="0" err="1"/>
              <a:t>mantenibilitat</a:t>
            </a:r>
            <a:r>
              <a:rPr lang="ca-ES" sz="750" b="0" dirty="0"/>
              <a:t> de l’aplicació basat en mètriques proporcionades per </a:t>
            </a:r>
            <a:r>
              <a:rPr lang="ca-ES" sz="750" b="0" dirty="0" err="1" smtClean="0"/>
              <a:t>Sonarqube</a:t>
            </a:r>
            <a:r>
              <a:rPr lang="ca-ES" sz="750" b="0" dirty="0" smtClean="0"/>
              <a:t>.</a:t>
            </a:r>
            <a:endParaRPr lang="ca-ES" sz="750" dirty="0"/>
          </a:p>
        </p:txBody>
      </p:sp>
      <p:sp>
        <p:nvSpPr>
          <p:cNvPr id="68" name="Rectángulo 135"/>
          <p:cNvSpPr/>
          <p:nvPr/>
        </p:nvSpPr>
        <p:spPr bwMode="auto">
          <a:xfrm>
            <a:off x="9137082" y="6598309"/>
            <a:ext cx="1329848" cy="234716"/>
          </a:xfrm>
          <a:prstGeom prst="rect">
            <a:avLst/>
          </a:prstGeom>
          <a:no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r>
              <a:rPr lang="ca-ES" sz="800" dirty="0">
                <a:solidFill>
                  <a:srgbClr val="C00000"/>
                </a:solidFill>
                <a:latin typeface="Arial" charset="0"/>
              </a:rPr>
              <a:t>Llindar d’acceptació  </a:t>
            </a:r>
            <a:r>
              <a:rPr lang="ca-ES" sz="700" dirty="0"/>
              <a:t>–</a:t>
            </a:r>
            <a:endParaRPr kumimoji="0" lang="ca-ES" sz="800" i="0" u="none" strike="noStrike" cap="none" normalizeH="0" baseline="0" dirty="0">
              <a:ln>
                <a:noFill/>
              </a:ln>
              <a:solidFill>
                <a:srgbClr val="C00000"/>
              </a:solidFill>
              <a:effectLst/>
              <a:latin typeface="Arial" charset="0"/>
            </a:endParaRPr>
          </a:p>
        </p:txBody>
      </p:sp>
      <p:sp>
        <p:nvSpPr>
          <p:cNvPr id="21" name="CuadroTexto 20"/>
          <p:cNvSpPr txBox="1"/>
          <p:nvPr/>
        </p:nvSpPr>
        <p:spPr>
          <a:xfrm>
            <a:off x="11162358" y="1160540"/>
            <a:ext cx="1027967" cy="523220"/>
          </a:xfrm>
          <a:prstGeom prst="rect">
            <a:avLst/>
          </a:prstGeom>
          <a:noFill/>
        </p:spPr>
        <p:txBody>
          <a:bodyPr wrap="square" rtlCol="0">
            <a:spAutoFit/>
          </a:bodyPr>
          <a:lstStyle/>
          <a:p>
            <a:pPr>
              <a:spcBef>
                <a:spcPts val="0"/>
              </a:spcBef>
            </a:pPr>
            <a:r>
              <a:rPr lang="ca-ES" sz="700" dirty="0">
                <a:latin typeface="Calibri" panose="020F0502020204030204" pitchFamily="34" charset="0"/>
              </a:rPr>
              <a:t>Petita: </a:t>
            </a:r>
            <a:r>
              <a:rPr lang="ca-ES" sz="700" b="0" dirty="0">
                <a:latin typeface="Calibri" panose="020F0502020204030204" pitchFamily="34" charset="0"/>
              </a:rPr>
              <a:t>&lt;200 K</a:t>
            </a:r>
          </a:p>
          <a:p>
            <a:pPr>
              <a:spcBef>
                <a:spcPts val="0"/>
              </a:spcBef>
            </a:pPr>
            <a:r>
              <a:rPr lang="ca-ES" sz="700" dirty="0">
                <a:latin typeface="Calibri" panose="020F0502020204030204" pitchFamily="34" charset="0"/>
              </a:rPr>
              <a:t>Mitjana: </a:t>
            </a:r>
            <a:r>
              <a:rPr lang="ca-ES" sz="700" b="0" dirty="0">
                <a:latin typeface="Calibri" panose="020F0502020204030204" pitchFamily="34" charset="0"/>
              </a:rPr>
              <a:t>200-500 K</a:t>
            </a:r>
          </a:p>
          <a:p>
            <a:pPr>
              <a:spcBef>
                <a:spcPts val="0"/>
              </a:spcBef>
            </a:pPr>
            <a:r>
              <a:rPr lang="ca-ES" sz="700" dirty="0">
                <a:latin typeface="Calibri" panose="020F0502020204030204" pitchFamily="34" charset="0"/>
              </a:rPr>
              <a:t>Gran: </a:t>
            </a:r>
            <a:r>
              <a:rPr lang="ca-ES" sz="700" b="0" dirty="0">
                <a:latin typeface="Calibri" panose="020F0502020204030204" pitchFamily="34" charset="0"/>
              </a:rPr>
              <a:t>500-1000 K</a:t>
            </a:r>
          </a:p>
          <a:p>
            <a:pPr>
              <a:spcBef>
                <a:spcPts val="0"/>
              </a:spcBef>
            </a:pPr>
            <a:r>
              <a:rPr lang="ca-ES" sz="700" dirty="0">
                <a:latin typeface="Calibri" panose="020F0502020204030204" pitchFamily="34" charset="0"/>
              </a:rPr>
              <a:t>Extra Gran: </a:t>
            </a:r>
            <a:r>
              <a:rPr lang="ca-ES" sz="700" b="0" dirty="0">
                <a:latin typeface="Calibri" panose="020F0502020204030204" pitchFamily="34" charset="0"/>
              </a:rPr>
              <a:t>&gt;1000 K</a:t>
            </a:r>
          </a:p>
        </p:txBody>
      </p:sp>
      <p:pic>
        <p:nvPicPr>
          <p:cNvPr id="6" name="Imagen 5"/>
          <p:cNvPicPr>
            <a:picLocks noChangeAspect="1"/>
          </p:cNvPicPr>
          <p:nvPr/>
        </p:nvPicPr>
        <p:blipFill>
          <a:blip r:embed="rId15">
            <a:extLst>
              <a:ext uri="{BEBA8EAE-BF5A-486C-A8C5-ECC9F3942E4B}">
                <a14:imgProps xmlns:a14="http://schemas.microsoft.com/office/drawing/2010/main">
                  <a14:imgLayer r:embed="rId16">
                    <a14:imgEffect>
                      <a14:backgroundRemoval t="0" b="100000" l="0" r="100000"/>
                    </a14:imgEffect>
                  </a14:imgLayer>
                </a14:imgProps>
              </a:ext>
            </a:extLst>
          </a:blip>
          <a:stretch>
            <a:fillRect/>
          </a:stretch>
        </p:blipFill>
        <p:spPr>
          <a:xfrm rot="10800000">
            <a:off x="2603548" y="1697940"/>
            <a:ext cx="180000" cy="180000"/>
          </a:xfrm>
          <a:prstGeom prst="rect">
            <a:avLst/>
          </a:prstGeom>
        </p:spPr>
      </p:pic>
      <p:pic>
        <p:nvPicPr>
          <p:cNvPr id="86" name="Imagen 85"/>
          <p:cNvPicPr>
            <a:picLocks noChangeAspect="1"/>
          </p:cNvPicPr>
          <p:nvPr/>
        </p:nvPicPr>
        <p:blipFill>
          <a:blip r:embed="rId15">
            <a:extLst>
              <a:ext uri="{BEBA8EAE-BF5A-486C-A8C5-ECC9F3942E4B}">
                <a14:imgProps xmlns:a14="http://schemas.microsoft.com/office/drawing/2010/main">
                  <a14:imgLayer r:embed="rId16">
                    <a14:imgEffect>
                      <a14:backgroundRemoval t="0" b="100000" l="0" r="100000"/>
                    </a14:imgEffect>
                  </a14:imgLayer>
                </a14:imgProps>
              </a:ext>
            </a:extLst>
          </a:blip>
          <a:stretch>
            <a:fillRect/>
          </a:stretch>
        </p:blipFill>
        <p:spPr>
          <a:xfrm rot="10800000">
            <a:off x="10748078" y="6643667"/>
            <a:ext cx="144000" cy="144000"/>
          </a:xfrm>
          <a:prstGeom prst="rect">
            <a:avLst/>
          </a:prstGeom>
        </p:spPr>
      </p:pic>
      <p:sp>
        <p:nvSpPr>
          <p:cNvPr id="88" name="Rectángulo 135"/>
          <p:cNvSpPr/>
          <p:nvPr/>
        </p:nvSpPr>
        <p:spPr bwMode="auto">
          <a:xfrm>
            <a:off x="10387346" y="6598309"/>
            <a:ext cx="540595" cy="234716"/>
          </a:xfrm>
          <a:prstGeom prst="rect">
            <a:avLst/>
          </a:prstGeom>
          <a:no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indent="0" defTabSz="914400" rtl="0" eaLnBrk="1" fontAlgn="base" latinLnBrk="0" hangingPunct="1">
              <a:lnSpc>
                <a:spcPct val="100000"/>
              </a:lnSpc>
              <a:spcBef>
                <a:spcPct val="50000"/>
              </a:spcBef>
              <a:spcAft>
                <a:spcPct val="0"/>
              </a:spcAft>
              <a:buClrTx/>
              <a:buSzTx/>
              <a:buFontTx/>
              <a:buNone/>
              <a:tabLst/>
            </a:pPr>
            <a:r>
              <a:rPr lang="ca-ES" sz="700" b="0" dirty="0">
                <a:latin typeface="Arial" charset="0"/>
              </a:rPr>
              <a:t>Assolit</a:t>
            </a:r>
            <a:endParaRPr kumimoji="0" lang="ca-ES" sz="700" b="0" i="0" u="none" strike="noStrike" cap="none" normalizeH="0" baseline="0" dirty="0">
              <a:ln>
                <a:noFill/>
              </a:ln>
              <a:effectLst/>
              <a:latin typeface="Arial" charset="0"/>
            </a:endParaRPr>
          </a:p>
        </p:txBody>
      </p:sp>
      <p:sp>
        <p:nvSpPr>
          <p:cNvPr id="90" name="Rectángulo 135"/>
          <p:cNvSpPr/>
          <p:nvPr/>
        </p:nvSpPr>
        <p:spPr bwMode="auto">
          <a:xfrm>
            <a:off x="10868026" y="6598309"/>
            <a:ext cx="539467" cy="234716"/>
          </a:xfrm>
          <a:prstGeom prst="rect">
            <a:avLst/>
          </a:prstGeom>
          <a:no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indent="0" defTabSz="914400" rtl="0" eaLnBrk="1" fontAlgn="base" latinLnBrk="0" hangingPunct="1">
              <a:lnSpc>
                <a:spcPct val="100000"/>
              </a:lnSpc>
              <a:spcBef>
                <a:spcPct val="50000"/>
              </a:spcBef>
              <a:spcAft>
                <a:spcPct val="0"/>
              </a:spcAft>
              <a:buClrTx/>
              <a:buSzTx/>
              <a:buFontTx/>
              <a:buNone/>
              <a:tabLst/>
            </a:pPr>
            <a:r>
              <a:rPr lang="ca-ES" sz="700" b="0" dirty="0">
                <a:latin typeface="Arial" charset="0"/>
              </a:rPr>
              <a:t>No assolit</a:t>
            </a:r>
            <a:endParaRPr kumimoji="0" lang="ca-ES" sz="700" b="0" i="0" u="none" strike="noStrike" cap="none" normalizeH="0" baseline="0" dirty="0">
              <a:ln>
                <a:noFill/>
              </a:ln>
              <a:effectLst/>
              <a:latin typeface="Arial" charset="0"/>
            </a:endParaRPr>
          </a:p>
        </p:txBody>
      </p:sp>
      <p:sp>
        <p:nvSpPr>
          <p:cNvPr id="63" name="QuadreDeText 48"/>
          <p:cNvSpPr txBox="1"/>
          <p:nvPr/>
        </p:nvSpPr>
        <p:spPr>
          <a:xfrm>
            <a:off x="4774454" y="5363919"/>
            <a:ext cx="3209762" cy="230832"/>
          </a:xfrm>
          <a:prstGeom prst="rect">
            <a:avLst/>
          </a:prstGeom>
          <a:noFill/>
        </p:spPr>
        <p:txBody>
          <a:bodyPr wrap="square" rtlCol="0">
            <a:spAutoFit/>
          </a:bodyPr>
          <a:lstStyle/>
          <a:p>
            <a:r>
              <a:rPr lang="ca-ES" sz="900" b="1" dirty="0">
                <a:solidFill>
                  <a:srgbClr val="9E0000"/>
                </a:solidFill>
              </a:rPr>
              <a:t>X</a:t>
            </a:r>
            <a:r>
              <a:rPr lang="ca-ES" sz="700" b="1" dirty="0"/>
              <a:t>(y)   </a:t>
            </a:r>
            <a:r>
              <a:rPr lang="ca-ES" sz="700" dirty="0"/>
              <a:t>–    </a:t>
            </a:r>
            <a:r>
              <a:rPr lang="ca-ES" sz="750" dirty="0"/>
              <a:t>X: </a:t>
            </a:r>
            <a:r>
              <a:rPr lang="ca-ES" sz="750" b="0" dirty="0"/>
              <a:t>Volum de defectes oberts    </a:t>
            </a:r>
            <a:r>
              <a:rPr lang="ca-ES" sz="750" dirty="0"/>
              <a:t>(y): </a:t>
            </a:r>
            <a:r>
              <a:rPr lang="ca-ES" sz="750" b="0" dirty="0"/>
              <a:t>Volum de defectes totals</a:t>
            </a:r>
          </a:p>
        </p:txBody>
      </p:sp>
      <p:pic>
        <p:nvPicPr>
          <p:cNvPr id="75" name="Imagen 74"/>
          <p:cNvPicPr>
            <a:picLocks noChangeAspect="1"/>
          </p:cNvPicPr>
          <p:nvPr/>
        </p:nvPicPr>
        <p:blipFill>
          <a:blip r:embed="rId15">
            <a:extLst>
              <a:ext uri="{BEBA8EAE-BF5A-486C-A8C5-ECC9F3942E4B}">
                <a14:imgProps xmlns:a14="http://schemas.microsoft.com/office/drawing/2010/main">
                  <a14:imgLayer r:embed="rId16">
                    <a14:imgEffect>
                      <a14:backgroundRemoval t="0" b="100000" l="0" r="100000"/>
                    </a14:imgEffect>
                  </a14:imgLayer>
                </a14:imgProps>
              </a:ext>
            </a:extLst>
          </a:blip>
          <a:stretch>
            <a:fillRect/>
          </a:stretch>
        </p:blipFill>
        <p:spPr>
          <a:xfrm rot="10800000">
            <a:off x="263353" y="2120156"/>
            <a:ext cx="180000" cy="180000"/>
          </a:xfrm>
          <a:prstGeom prst="rect">
            <a:avLst/>
          </a:prstGeom>
        </p:spPr>
      </p:pic>
      <p:sp>
        <p:nvSpPr>
          <p:cNvPr id="83" name="Shape 170"/>
          <p:cNvSpPr/>
          <p:nvPr/>
        </p:nvSpPr>
        <p:spPr>
          <a:xfrm>
            <a:off x="2741285" y="1898623"/>
            <a:ext cx="1016546" cy="1016546"/>
          </a:xfrm>
          <a:prstGeom prst="ellipse">
            <a:avLst/>
          </a:prstGeom>
          <a:solidFill>
            <a:srgbClr val="FFFFFF"/>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262626"/>
                </a:solidFill>
                <a:latin typeface="Helvetica Neue"/>
                <a:ea typeface="Helvetica Neue"/>
                <a:cs typeface="Helvetica Neue"/>
                <a:sym typeface="Helvetica Neue"/>
              </a:defRPr>
            </a:lvl1pPr>
          </a:lstStyle>
          <a:p>
            <a:pPr marL="0" marR="0" lvl="0" indent="0" algn="ctr" defTabSz="584200" eaLnBrk="1" fontAlgn="auto" latinLnBrk="0" hangingPunct="1">
              <a:lnSpc>
                <a:spcPct val="100000"/>
              </a:lnSpc>
              <a:spcBef>
                <a:spcPts val="0"/>
              </a:spcBef>
              <a:spcAft>
                <a:spcPts val="0"/>
              </a:spcAft>
              <a:buClrTx/>
              <a:buSzTx/>
              <a:buFontTx/>
              <a:buNone/>
              <a:tabLst/>
              <a:defRPr/>
            </a:pPr>
            <a:r>
              <a:rPr kumimoji="0" lang="ca-ES" sz="1500" b="1" i="0" u="none" strike="noStrike" kern="0" cap="all" spc="0" normalizeH="0" baseline="0" noProof="0" dirty="0">
                <a:ln>
                  <a:noFill/>
                </a:ln>
                <a:solidFill>
                  <a:srgbClr val="800000"/>
                </a:solidFill>
                <a:effectLst/>
                <a:uLnTx/>
                <a:uFillTx/>
                <a:latin typeface="Helvetica Neue"/>
                <a:sym typeface="Helvetica Neue"/>
              </a:rPr>
              <a:t>95,2%</a:t>
            </a:r>
          </a:p>
          <a:p>
            <a:pPr marL="0" marR="0" lvl="0" indent="0" algn="ctr" defTabSz="584200" eaLnBrk="1" fontAlgn="auto" latinLnBrk="0" hangingPunct="1">
              <a:lnSpc>
                <a:spcPct val="100000"/>
              </a:lnSpc>
              <a:spcBef>
                <a:spcPts val="0"/>
              </a:spcBef>
              <a:spcAft>
                <a:spcPts val="0"/>
              </a:spcAft>
              <a:buClrTx/>
              <a:buSzTx/>
              <a:buFontTx/>
              <a:buNone/>
              <a:tabLst/>
              <a:defRPr/>
            </a:pPr>
            <a:r>
              <a:rPr kumimoji="0" lang="ca-ES" sz="1200" b="1" i="0" u="none" strike="noStrike" kern="0" cap="all" spc="0" normalizeH="0" baseline="0" noProof="0" dirty="0" err="1">
                <a:ln>
                  <a:noFill/>
                </a:ln>
                <a:solidFill>
                  <a:srgbClr val="262626"/>
                </a:solidFill>
                <a:effectLst/>
                <a:uLnTx/>
                <a:uFillTx/>
                <a:latin typeface="Helvetica Neue"/>
                <a:sym typeface="Helvetica Neue"/>
              </a:rPr>
              <a:t>passed</a:t>
            </a:r>
            <a:endParaRPr kumimoji="0" lang="ca-ES" sz="1200" b="1" i="0" u="none" strike="noStrike" kern="0" cap="all" spc="0" normalizeH="0" baseline="0" noProof="0" dirty="0">
              <a:ln>
                <a:noFill/>
              </a:ln>
              <a:solidFill>
                <a:srgbClr val="262626"/>
              </a:solidFill>
              <a:effectLst/>
              <a:uLnTx/>
              <a:uFillTx/>
              <a:latin typeface="Helvetica Neue"/>
              <a:sym typeface="Helvetica Neue"/>
            </a:endParaRPr>
          </a:p>
        </p:txBody>
      </p:sp>
      <p:sp>
        <p:nvSpPr>
          <p:cNvPr id="92" name="QuadreDeText 48"/>
          <p:cNvSpPr txBox="1"/>
          <p:nvPr/>
        </p:nvSpPr>
        <p:spPr>
          <a:xfrm>
            <a:off x="542990" y="5603532"/>
            <a:ext cx="3505036" cy="477054"/>
          </a:xfrm>
          <a:prstGeom prst="rect">
            <a:avLst/>
          </a:prstGeom>
          <a:noFill/>
        </p:spPr>
        <p:txBody>
          <a:bodyPr wrap="square" numCol="1" rtlCol="0">
            <a:spAutoFit/>
          </a:bodyPr>
          <a:lstStyle/>
          <a:p>
            <a:pPr eaLnBrk="1" hangingPunct="1">
              <a:spcBef>
                <a:spcPts val="0"/>
              </a:spcBef>
              <a:spcAft>
                <a:spcPts val="0"/>
              </a:spcAft>
            </a:pPr>
            <a:r>
              <a:rPr lang="ca-ES" sz="850" b="1" i="1" dirty="0">
                <a:solidFill>
                  <a:srgbClr val="800000"/>
                </a:solidFill>
                <a:latin typeface="+mj-lt"/>
                <a:cs typeface="+mn-cs"/>
              </a:rPr>
              <a:t>Passed/Failed: </a:t>
            </a:r>
            <a:r>
              <a:rPr lang="ca-ES" sz="800" dirty="0">
                <a:solidFill>
                  <a:srgbClr val="000000"/>
                </a:solidFill>
                <a:latin typeface="+mj-lt"/>
                <a:cs typeface="+mn-cs"/>
              </a:rPr>
              <a:t>Proves finalitzades correctament/incorrectament.</a:t>
            </a:r>
            <a:r>
              <a:rPr lang="ca-ES" sz="800" b="1" dirty="0">
                <a:solidFill>
                  <a:srgbClr val="000000"/>
                </a:solidFill>
                <a:latin typeface="+mj-lt"/>
                <a:cs typeface="+mn-cs"/>
              </a:rPr>
              <a:t> </a:t>
            </a:r>
          </a:p>
          <a:p>
            <a:pPr eaLnBrk="1" hangingPunct="1">
              <a:spcBef>
                <a:spcPts val="0"/>
              </a:spcBef>
              <a:spcAft>
                <a:spcPts val="0"/>
              </a:spcAft>
            </a:pPr>
            <a:r>
              <a:rPr lang="ca-ES" sz="850" b="1" i="1" dirty="0">
                <a:solidFill>
                  <a:srgbClr val="800000"/>
                </a:solidFill>
                <a:latin typeface="+mj-lt"/>
                <a:cs typeface="+mn-cs"/>
              </a:rPr>
              <a:t>Blocked: </a:t>
            </a:r>
            <a:r>
              <a:rPr lang="ca-ES" sz="800" dirty="0">
                <a:solidFill>
                  <a:srgbClr val="000000"/>
                </a:solidFill>
                <a:latin typeface="+mj-lt"/>
                <a:cs typeface="+mn-cs"/>
              </a:rPr>
              <a:t>Proves no finalitzades perquè un defecte previ ha de quedar resolt abans d’executar-se la prova.</a:t>
            </a:r>
            <a:endParaRPr lang="ca-ES" sz="800" b="1" dirty="0">
              <a:solidFill>
                <a:srgbClr val="000000"/>
              </a:solidFill>
              <a:latin typeface="+mj-lt"/>
              <a:cs typeface="+mn-cs"/>
            </a:endParaRPr>
          </a:p>
        </p:txBody>
      </p:sp>
      <p:sp>
        <p:nvSpPr>
          <p:cNvPr id="94" name="Elipse 93"/>
          <p:cNvSpPr/>
          <p:nvPr/>
        </p:nvSpPr>
        <p:spPr bwMode="auto">
          <a:xfrm>
            <a:off x="964224" y="1899296"/>
            <a:ext cx="1015200" cy="1015200"/>
          </a:xfrm>
          <a:prstGeom prst="ellipse">
            <a:avLst/>
          </a:prstGeom>
          <a:solidFill>
            <a:srgbClr val="FFFFFF"/>
          </a:solid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ca-ES" sz="1500" b="1" i="0" u="none" strike="noStrike" kern="0" cap="none" spc="0" normalizeH="0" baseline="0" noProof="0" dirty="0">
                <a:ln>
                  <a:noFill/>
                </a:ln>
                <a:solidFill>
                  <a:srgbClr val="800000"/>
                </a:solidFill>
                <a:effectLst/>
                <a:uLnTx/>
                <a:uFillTx/>
                <a:latin typeface="Arial" charset="0"/>
                <a:cs typeface="+mn-cs"/>
              </a:rPr>
              <a:t>64%</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ca-ES" sz="1200" b="1" i="0" u="none" strike="noStrike" kern="0" cap="none" spc="0" normalizeH="0" baseline="0" noProof="0" dirty="0">
                <a:ln>
                  <a:noFill/>
                </a:ln>
                <a:solidFill>
                  <a:srgbClr val="000000"/>
                </a:solidFill>
                <a:effectLst/>
                <a:uLnTx/>
                <a:uFillTx/>
                <a:latin typeface="Arial" charset="0"/>
                <a:cs typeface="+mn-cs"/>
              </a:rPr>
              <a:t>PDDq</a:t>
            </a:r>
          </a:p>
          <a:p>
            <a:pPr marL="0" marR="0" lvl="0" indent="0" algn="ctr" defTabSz="914400" eaLnBrk="1" fontAlgn="auto" latinLnBrk="0" hangingPunct="1">
              <a:lnSpc>
                <a:spcPct val="100000"/>
              </a:lnSpc>
              <a:spcBef>
                <a:spcPct val="50000"/>
              </a:spcBef>
              <a:spcAft>
                <a:spcPts val="0"/>
              </a:spcAft>
              <a:buClrTx/>
              <a:buSzTx/>
              <a:buFontTx/>
              <a:buNone/>
              <a:tabLst/>
              <a:defRPr/>
            </a:pPr>
            <a:r>
              <a:rPr kumimoji="0" lang="ca-ES" sz="600" b="0" i="1" u="none" strike="noStrike" kern="0" cap="none" spc="0" normalizeH="0" baseline="0" noProof="0" dirty="0">
                <a:ln>
                  <a:noFill/>
                </a:ln>
                <a:solidFill>
                  <a:srgbClr val="000000"/>
                </a:solidFill>
                <a:effectLst/>
                <a:uLnTx/>
                <a:uFillTx/>
                <a:latin typeface="Arial" panose="020B0604020202020204" pitchFamily="34" charset="0"/>
                <a:cs typeface="+mn-cs"/>
              </a:rPr>
              <a:t>Percentatge de detecció de defectes en qualificació</a:t>
            </a:r>
          </a:p>
        </p:txBody>
      </p:sp>
      <p:sp>
        <p:nvSpPr>
          <p:cNvPr id="5" name="Elipse 4"/>
          <p:cNvSpPr/>
          <p:nvPr/>
        </p:nvSpPr>
        <p:spPr bwMode="auto">
          <a:xfrm>
            <a:off x="8680819" y="1926388"/>
            <a:ext cx="1015200" cy="1015200"/>
          </a:xfrm>
          <a:prstGeom prst="ellipse">
            <a:avLst/>
          </a:prstGeom>
          <a:solidFill>
            <a:schemeClr val="bg1"/>
          </a:solid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lang="ca-ES" b="1" dirty="0">
                <a:solidFill>
                  <a:srgbClr val="9E0000"/>
                </a:solidFill>
                <a:latin typeface="Arial" charset="0"/>
              </a:rPr>
              <a:t>3,40</a:t>
            </a:r>
          </a:p>
          <a:p>
            <a:pPr marL="0" marR="0" indent="0" algn="ctr" defTabSz="914400" rtl="0" eaLnBrk="1" fontAlgn="base" latinLnBrk="0" hangingPunct="1">
              <a:lnSpc>
                <a:spcPct val="100000"/>
              </a:lnSpc>
              <a:spcBef>
                <a:spcPts val="0"/>
              </a:spcBef>
              <a:spcAft>
                <a:spcPct val="0"/>
              </a:spcAft>
              <a:buClrTx/>
              <a:buSzTx/>
              <a:buFontTx/>
              <a:buNone/>
              <a:tabLst/>
            </a:pPr>
            <a:r>
              <a:rPr kumimoji="0" lang="ca-ES" sz="1100" b="1" i="0" u="none" strike="noStrike" cap="none" normalizeH="0" baseline="0" dirty="0">
                <a:ln>
                  <a:noFill/>
                </a:ln>
                <a:solidFill>
                  <a:schemeClr val="tx1"/>
                </a:solidFill>
                <a:effectLst/>
                <a:latin typeface="Arial" charset="0"/>
              </a:rPr>
              <a:t>TQI</a:t>
            </a:r>
            <a:r>
              <a:rPr lang="ca-ES" sz="1100" baseline="30000" dirty="0">
                <a:latin typeface="Arial" charset="0"/>
              </a:rPr>
              <a:t>*</a:t>
            </a:r>
            <a:endParaRPr kumimoji="0" lang="ca-ES" sz="1100" b="1" i="0" u="none" strike="noStrike" cap="none" normalizeH="0" baseline="30000" dirty="0">
              <a:ln>
                <a:noFill/>
              </a:ln>
              <a:solidFill>
                <a:schemeClr val="tx1"/>
              </a:solidFill>
              <a:effectLst/>
              <a:latin typeface="Arial" charset="0"/>
            </a:endParaRPr>
          </a:p>
          <a:p>
            <a:pPr marL="0" marR="0" indent="0" algn="ctr" defTabSz="914400" rtl="0" eaLnBrk="1" fontAlgn="base" latinLnBrk="0" hangingPunct="1">
              <a:lnSpc>
                <a:spcPct val="100000"/>
              </a:lnSpc>
              <a:spcBef>
                <a:spcPct val="50000"/>
              </a:spcBef>
              <a:spcAft>
                <a:spcPct val="0"/>
              </a:spcAft>
              <a:buClrTx/>
              <a:buSzTx/>
              <a:buFontTx/>
              <a:buNone/>
              <a:tabLst/>
            </a:pPr>
            <a:r>
              <a:rPr lang="ca-ES" sz="600" b="0" i="1" dirty="0">
                <a:latin typeface="Arial" charset="0"/>
              </a:rPr>
              <a:t>Total Quality Index</a:t>
            </a:r>
            <a:endParaRPr kumimoji="0" lang="ca-ES" sz="600" b="0" i="1" u="none" strike="noStrike" cap="none" normalizeH="0" baseline="0" dirty="0">
              <a:ln>
                <a:noFill/>
              </a:ln>
              <a:solidFill>
                <a:schemeClr val="tx1"/>
              </a:solidFill>
              <a:effectLst/>
              <a:latin typeface="Arial" charset="0"/>
            </a:endParaRPr>
          </a:p>
        </p:txBody>
      </p:sp>
      <p:sp>
        <p:nvSpPr>
          <p:cNvPr id="107" name="Proceso 106"/>
          <p:cNvSpPr/>
          <p:nvPr/>
        </p:nvSpPr>
        <p:spPr>
          <a:xfrm>
            <a:off x="1055462" y="1923747"/>
            <a:ext cx="830940" cy="936058"/>
          </a:xfrm>
          <a:prstGeom prst="flowChartProcess">
            <a:avLst/>
          </a:prstGeom>
          <a:solidFill>
            <a:srgbClr val="DBEEF4">
              <a:alpha val="33000"/>
            </a:srgbClr>
          </a:solidFill>
          <a:ln w="28575">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108" name="Rectángulo 107"/>
          <p:cNvSpPr/>
          <p:nvPr/>
        </p:nvSpPr>
        <p:spPr>
          <a:xfrm>
            <a:off x="7223568" y="6597352"/>
            <a:ext cx="1298761" cy="215444"/>
          </a:xfrm>
          <a:prstGeom prst="rect">
            <a:avLst/>
          </a:prstGeom>
          <a:no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r>
              <a:rPr lang="ca-ES" sz="800" dirty="0">
                <a:solidFill>
                  <a:srgbClr val="C00000"/>
                </a:solidFill>
                <a:latin typeface="Arial" charset="0"/>
              </a:rPr>
              <a:t>Aspectes  de millora</a:t>
            </a:r>
          </a:p>
        </p:txBody>
      </p:sp>
      <p:cxnSp>
        <p:nvCxnSpPr>
          <p:cNvPr id="109" name="Conector recto 108"/>
          <p:cNvCxnSpPr/>
          <p:nvPr/>
        </p:nvCxnSpPr>
        <p:spPr>
          <a:xfrm>
            <a:off x="8243540" y="6710398"/>
            <a:ext cx="576064" cy="0"/>
          </a:xfrm>
          <a:prstGeom prst="line">
            <a:avLst/>
          </a:prstGeom>
          <a:ln w="19050">
            <a:solidFill>
              <a:schemeClr val="accent1"/>
            </a:solidFill>
            <a:prstDash val="sysDash"/>
          </a:ln>
        </p:spPr>
        <p:style>
          <a:lnRef idx="1">
            <a:schemeClr val="accent1"/>
          </a:lnRef>
          <a:fillRef idx="0">
            <a:schemeClr val="accent1"/>
          </a:fillRef>
          <a:effectRef idx="0">
            <a:schemeClr val="accent1"/>
          </a:effectRef>
          <a:fontRef idx="minor">
            <a:schemeClr val="tx1"/>
          </a:fontRef>
        </p:style>
      </p:cxnSp>
      <p:cxnSp>
        <p:nvCxnSpPr>
          <p:cNvPr id="112" name="Conector recto 111"/>
          <p:cNvCxnSpPr/>
          <p:nvPr/>
        </p:nvCxnSpPr>
        <p:spPr bwMode="auto">
          <a:xfrm flipH="1">
            <a:off x="6960096" y="6591002"/>
            <a:ext cx="4339638" cy="0"/>
          </a:xfrm>
          <a:prstGeom prst="line">
            <a:avLst/>
          </a:prstGeom>
          <a:noFill/>
          <a:ln w="9525" cap="flat" cmpd="sng" algn="ctr">
            <a:gradFill flip="none" rotWithShape="1">
              <a:gsLst>
                <a:gs pos="0">
                  <a:srgbClr val="000000">
                    <a:lumMod val="0"/>
                    <a:lumOff val="100000"/>
                  </a:srgbClr>
                </a:gs>
                <a:gs pos="12000">
                  <a:srgbClr val="000000">
                    <a:lumMod val="50000"/>
                    <a:lumOff val="50000"/>
                  </a:srgbClr>
                </a:gs>
                <a:gs pos="100000">
                  <a:srgbClr val="000000">
                    <a:lumMod val="100000"/>
                  </a:srgbClr>
                </a:gs>
              </a:gsLst>
              <a:lin ang="10800000" scaled="1"/>
              <a:tileRect/>
            </a:gradFill>
            <a:prstDash val="solid"/>
            <a:headEnd type="none" w="med" len="med"/>
            <a:tailEnd type="none" w="med" len="med"/>
          </a:ln>
          <a:effectLst/>
        </p:spPr>
      </p:cxnSp>
      <p:cxnSp>
        <p:nvCxnSpPr>
          <p:cNvPr id="122" name="Conector recto 121"/>
          <p:cNvCxnSpPr/>
          <p:nvPr/>
        </p:nvCxnSpPr>
        <p:spPr bwMode="auto">
          <a:xfrm flipV="1">
            <a:off x="7143171" y="1984216"/>
            <a:ext cx="516066" cy="435056"/>
          </a:xfrm>
          <a:prstGeom prst="line">
            <a:avLst/>
          </a:prstGeom>
          <a:noFill/>
          <a:ln w="9525" cap="flat" cmpd="sng" algn="ctr">
            <a:solidFill>
              <a:srgbClr val="000000">
                <a:alpha val="60000"/>
              </a:srgbClr>
            </a:solidFill>
            <a:prstDash val="solid"/>
            <a:round/>
            <a:headEnd type="none" w="med" len="med"/>
            <a:tailEnd type="none" w="med" len="med"/>
          </a:ln>
          <a:effectLst/>
        </p:spPr>
      </p:cxnSp>
      <p:sp>
        <p:nvSpPr>
          <p:cNvPr id="123" name="CuadroTexto 122"/>
          <p:cNvSpPr txBox="1"/>
          <p:nvPr/>
        </p:nvSpPr>
        <p:spPr>
          <a:xfrm>
            <a:off x="7861377" y="1828193"/>
            <a:ext cx="370730" cy="230832"/>
          </a:xfrm>
          <a:prstGeom prst="rect">
            <a:avLst/>
          </a:prstGeom>
          <a:noFill/>
        </p:spPr>
        <p:txBody>
          <a:bodyPr wrap="square" lIns="36000" rIns="0" rtlCol="0">
            <a:spAutoFit/>
          </a:bodyPr>
          <a:lstStyle/>
          <a:p>
            <a:pPr eaLnBrk="1" hangingPunct="1">
              <a:spcBef>
                <a:spcPct val="50000"/>
              </a:spcBef>
            </a:pPr>
            <a:r>
              <a:rPr lang="ca-ES" sz="900" b="1" dirty="0">
                <a:solidFill>
                  <a:srgbClr val="000000"/>
                </a:solidFill>
                <a:latin typeface="Arial" panose="020B0604020202020204" pitchFamily="34" charset="0"/>
                <a:cs typeface="+mn-cs"/>
              </a:rPr>
              <a:t>&lt; 15%</a:t>
            </a:r>
          </a:p>
        </p:txBody>
      </p:sp>
      <p:pic>
        <p:nvPicPr>
          <p:cNvPr id="124" name="Imagen 123"/>
          <p:cNvPicPr>
            <a:picLocks noChangeAspect="1"/>
          </p:cNvPicPr>
          <p:nvPr/>
        </p:nvPicPr>
        <p:blipFill>
          <a:blip r:embed="rId17">
            <a:duotone>
              <a:srgbClr val="800000">
                <a:shade val="45000"/>
                <a:satMod val="135000"/>
              </a:srgbClr>
              <a:prstClr val="white"/>
            </a:duotone>
            <a:extLst>
              <a:ext uri="{BEBA8EAE-BF5A-486C-A8C5-ECC9F3942E4B}">
                <a14:imgProps xmlns:a14="http://schemas.microsoft.com/office/drawing/2010/main">
                  <a14:imgLayer r:embed="rId18">
                    <a14:imgEffect>
                      <a14:backgroundRemoval t="0" b="98633" l="7227" r="92969"/>
                    </a14:imgEffect>
                  </a14:imgLayer>
                </a14:imgProps>
              </a:ext>
            </a:extLst>
          </a:blip>
          <a:stretch>
            <a:fillRect/>
          </a:stretch>
        </p:blipFill>
        <p:spPr>
          <a:xfrm>
            <a:off x="7691202" y="1844607"/>
            <a:ext cx="180000" cy="180000"/>
          </a:xfrm>
          <a:prstGeom prst="rect">
            <a:avLst/>
          </a:prstGeom>
        </p:spPr>
      </p:pic>
      <p:sp>
        <p:nvSpPr>
          <p:cNvPr id="60" name="Shape 170"/>
          <p:cNvSpPr/>
          <p:nvPr/>
        </p:nvSpPr>
        <p:spPr>
          <a:xfrm>
            <a:off x="6584904" y="1898623"/>
            <a:ext cx="1016546" cy="1016546"/>
          </a:xfrm>
          <a:prstGeom prst="ellipse">
            <a:avLst/>
          </a:prstGeom>
          <a:solidFill>
            <a:srgbClr val="FFFFFF"/>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262626"/>
                </a:solidFill>
                <a:latin typeface="Helvetica Neue"/>
                <a:ea typeface="Helvetica Neue"/>
                <a:cs typeface="Helvetica Neue"/>
                <a:sym typeface="Helvetica Neue"/>
              </a:defRPr>
            </a:lvl1pPr>
          </a:lstStyle>
          <a:p>
            <a:pPr algn="ctr"/>
            <a:r>
              <a:rPr lang="ca-ES" b="1" dirty="0">
                <a:solidFill>
                  <a:srgbClr val="9A0000"/>
                </a:solidFill>
              </a:rPr>
              <a:t>3,5%</a:t>
            </a:r>
          </a:p>
          <a:p>
            <a:pPr algn="ctr"/>
            <a:r>
              <a:rPr lang="ca-ES" sz="1000" b="1" dirty="0">
                <a:latin typeface="Arial" panose="020B0604020202020204" pitchFamily="34" charset="0"/>
                <a:cs typeface="Arial" panose="020B0604020202020204" pitchFamily="34" charset="0"/>
              </a:rPr>
              <a:t>REOBERTS</a:t>
            </a:r>
            <a:endParaRPr lang="ca-ES" sz="1100" b="1" dirty="0">
              <a:latin typeface="Arial" panose="020B0604020202020204" pitchFamily="34" charset="0"/>
              <a:cs typeface="Arial" panose="020B0604020202020204" pitchFamily="34" charset="0"/>
            </a:endParaRPr>
          </a:p>
        </p:txBody>
      </p:sp>
      <p:pic>
        <p:nvPicPr>
          <p:cNvPr id="125" name="Imagen 124"/>
          <p:cNvPicPr>
            <a:picLocks noChangeAspect="1"/>
          </p:cNvPicPr>
          <p:nvPr/>
        </p:nvPicPr>
        <p:blipFill>
          <a:blip r:embed="rId17">
            <a:duotone>
              <a:srgbClr val="800000">
                <a:shade val="45000"/>
                <a:satMod val="135000"/>
              </a:srgbClr>
              <a:prstClr val="white"/>
            </a:duotone>
            <a:extLst>
              <a:ext uri="{BEBA8EAE-BF5A-486C-A8C5-ECC9F3942E4B}">
                <a14:imgProps xmlns:a14="http://schemas.microsoft.com/office/drawing/2010/main">
                  <a14:imgLayer r:embed="rId18">
                    <a14:imgEffect>
                      <a14:backgroundRemoval t="0" b="98633" l="7227" r="92969"/>
                    </a14:imgEffect>
                  </a14:imgLayer>
                </a14:imgProps>
              </a:ext>
            </a:extLst>
          </a:blip>
          <a:stretch>
            <a:fillRect/>
          </a:stretch>
        </p:blipFill>
        <p:spPr>
          <a:xfrm>
            <a:off x="8063076" y="2335934"/>
            <a:ext cx="180000" cy="180000"/>
          </a:xfrm>
          <a:prstGeom prst="rect">
            <a:avLst/>
          </a:prstGeom>
        </p:spPr>
      </p:pic>
      <p:cxnSp>
        <p:nvCxnSpPr>
          <p:cNvPr id="126" name="Conector recto 125"/>
          <p:cNvCxnSpPr/>
          <p:nvPr/>
        </p:nvCxnSpPr>
        <p:spPr bwMode="auto">
          <a:xfrm flipV="1">
            <a:off x="5524220" y="1736065"/>
            <a:ext cx="0" cy="715959"/>
          </a:xfrm>
          <a:prstGeom prst="line">
            <a:avLst/>
          </a:prstGeom>
          <a:noFill/>
          <a:ln w="9525" cap="flat" cmpd="sng" algn="ctr">
            <a:solidFill>
              <a:srgbClr val="000000">
                <a:alpha val="60000"/>
              </a:srgbClr>
            </a:solidFill>
            <a:prstDash val="solid"/>
            <a:round/>
            <a:headEnd type="none" w="med" len="med"/>
            <a:tailEnd type="none" w="med" len="med"/>
          </a:ln>
          <a:effectLst/>
        </p:spPr>
      </p:cxnSp>
      <p:sp>
        <p:nvSpPr>
          <p:cNvPr id="56" name="Shape 170"/>
          <p:cNvSpPr/>
          <p:nvPr/>
        </p:nvSpPr>
        <p:spPr>
          <a:xfrm>
            <a:off x="5015947" y="1898623"/>
            <a:ext cx="1016546" cy="1016546"/>
          </a:xfrm>
          <a:prstGeom prst="ellipse">
            <a:avLst/>
          </a:prstGeom>
          <a:solidFill>
            <a:srgbClr val="FFFFFF"/>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262626"/>
                </a:solidFill>
                <a:latin typeface="Helvetica Neue"/>
                <a:ea typeface="Helvetica Neue"/>
                <a:cs typeface="Helvetica Neue"/>
                <a:sym typeface="Helvetica Neue"/>
              </a:defRPr>
            </a:lvl1pPr>
          </a:lstStyle>
          <a:p>
            <a:pPr algn="ctr"/>
            <a:r>
              <a:rPr lang="ca-ES" b="1" dirty="0">
                <a:solidFill>
                  <a:srgbClr val="9A0000"/>
                </a:solidFill>
              </a:rPr>
              <a:t>0%</a:t>
            </a:r>
          </a:p>
          <a:p>
            <a:pPr algn="ctr"/>
            <a:r>
              <a:rPr lang="ca-ES" sz="700" b="1" dirty="0">
                <a:latin typeface="Arial" panose="020B0604020202020204" pitchFamily="34" charset="0"/>
                <a:cs typeface="Arial" panose="020B0604020202020204" pitchFamily="34" charset="0"/>
              </a:rPr>
              <a:t>Bloquejants crítics</a:t>
            </a:r>
          </a:p>
        </p:txBody>
      </p:sp>
      <p:sp>
        <p:nvSpPr>
          <p:cNvPr id="127" name="CuadroTexto 126"/>
          <p:cNvSpPr txBox="1"/>
          <p:nvPr/>
        </p:nvSpPr>
        <p:spPr>
          <a:xfrm>
            <a:off x="5258063" y="1635224"/>
            <a:ext cx="344907" cy="230832"/>
          </a:xfrm>
          <a:prstGeom prst="rect">
            <a:avLst/>
          </a:prstGeom>
          <a:noFill/>
        </p:spPr>
        <p:txBody>
          <a:bodyPr wrap="square" lIns="36000" rIns="0" rtlCol="0">
            <a:spAutoFit/>
          </a:bodyPr>
          <a:lstStyle/>
          <a:p>
            <a:pPr eaLnBrk="1" hangingPunct="1">
              <a:spcBef>
                <a:spcPct val="50000"/>
              </a:spcBef>
            </a:pPr>
            <a:r>
              <a:rPr lang="ca-ES" sz="900" b="1" dirty="0">
                <a:solidFill>
                  <a:srgbClr val="000000"/>
                </a:solidFill>
                <a:latin typeface="Arial" panose="020B0604020202020204" pitchFamily="34" charset="0"/>
                <a:cs typeface="+mn-cs"/>
              </a:rPr>
              <a:t> 0%</a:t>
            </a:r>
          </a:p>
        </p:txBody>
      </p:sp>
      <p:pic>
        <p:nvPicPr>
          <p:cNvPr id="128" name="Imagen 127"/>
          <p:cNvPicPr>
            <a:picLocks noChangeAspect="1"/>
          </p:cNvPicPr>
          <p:nvPr/>
        </p:nvPicPr>
        <p:blipFill>
          <a:blip r:embed="rId17">
            <a:duotone>
              <a:srgbClr val="800000">
                <a:shade val="45000"/>
                <a:satMod val="135000"/>
              </a:srgbClr>
              <a:prstClr val="white"/>
            </a:duotone>
            <a:extLst>
              <a:ext uri="{BEBA8EAE-BF5A-486C-A8C5-ECC9F3942E4B}">
                <a14:imgProps xmlns:a14="http://schemas.microsoft.com/office/drawing/2010/main">
                  <a14:imgLayer r:embed="rId18">
                    <a14:imgEffect>
                      <a14:backgroundRemoval t="0" b="98633" l="7227" r="92969"/>
                    </a14:imgEffect>
                  </a14:imgLayer>
                </a14:imgProps>
              </a:ext>
            </a:extLst>
          </a:blip>
          <a:stretch>
            <a:fillRect/>
          </a:stretch>
        </p:blipFill>
        <p:spPr>
          <a:xfrm>
            <a:off x="5087888" y="1651638"/>
            <a:ext cx="167462" cy="180000"/>
          </a:xfrm>
          <a:prstGeom prst="rect">
            <a:avLst/>
          </a:prstGeom>
        </p:spPr>
      </p:pic>
      <p:pic>
        <p:nvPicPr>
          <p:cNvPr id="129" name="Imagen 128"/>
          <p:cNvPicPr>
            <a:picLocks noChangeAspect="1"/>
          </p:cNvPicPr>
          <p:nvPr/>
        </p:nvPicPr>
        <p:blipFill>
          <a:blip r:embed="rId17">
            <a:duotone>
              <a:srgbClr val="800000">
                <a:shade val="45000"/>
                <a:satMod val="135000"/>
              </a:srgbClr>
              <a:prstClr val="white"/>
            </a:duotone>
            <a:extLst>
              <a:ext uri="{BEBA8EAE-BF5A-486C-A8C5-ECC9F3942E4B}">
                <a14:imgProps xmlns:a14="http://schemas.microsoft.com/office/drawing/2010/main">
                  <a14:imgLayer r:embed="rId18">
                    <a14:imgEffect>
                      <a14:backgroundRemoval t="0" b="98633" l="7227" r="92969"/>
                    </a14:imgEffect>
                  </a14:imgLayer>
                </a14:imgProps>
              </a:ext>
            </a:extLst>
          </a:blip>
          <a:stretch>
            <a:fillRect/>
          </a:stretch>
        </p:blipFill>
        <p:spPr>
          <a:xfrm>
            <a:off x="10243346" y="6638954"/>
            <a:ext cx="144000" cy="144000"/>
          </a:xfrm>
          <a:prstGeom prst="rect">
            <a:avLst/>
          </a:prstGeom>
        </p:spPr>
      </p:pic>
      <p:grpSp>
        <p:nvGrpSpPr>
          <p:cNvPr id="12" name="Grupo 11"/>
          <p:cNvGrpSpPr/>
          <p:nvPr/>
        </p:nvGrpSpPr>
        <p:grpSpPr>
          <a:xfrm>
            <a:off x="488061" y="3015448"/>
            <a:ext cx="1880601" cy="400110"/>
            <a:chOff x="526161" y="3015448"/>
            <a:chExt cx="1880601" cy="400110"/>
          </a:xfrm>
        </p:grpSpPr>
        <p:sp>
          <p:nvSpPr>
            <p:cNvPr id="69" name="QuadreDeText 48"/>
            <p:cNvSpPr txBox="1"/>
            <p:nvPr/>
          </p:nvSpPr>
          <p:spPr>
            <a:xfrm>
              <a:off x="526308" y="3015448"/>
              <a:ext cx="1871884" cy="400110"/>
            </a:xfrm>
            <a:prstGeom prst="rect">
              <a:avLst/>
            </a:prstGeom>
            <a:noFill/>
          </p:spPr>
          <p:txBody>
            <a:bodyPr wrap="square" lIns="0" rIns="0" numCol="1" rtlCol="0">
              <a:spAutoFit/>
            </a:bodyPr>
            <a:lstStyle/>
            <a:p>
              <a:pPr algn="ctr" eaLnBrk="1" hangingPunct="1">
                <a:spcBef>
                  <a:spcPts val="0"/>
                </a:spcBef>
                <a:spcAft>
                  <a:spcPts val="0"/>
                </a:spcAft>
              </a:pPr>
              <a:r>
                <a:rPr lang="ca-ES" sz="1000" b="1" dirty="0">
                  <a:solidFill>
                    <a:srgbClr val="800000"/>
                  </a:solidFill>
                  <a:latin typeface="+mj-lt"/>
                  <a:cs typeface="+mn-cs"/>
                </a:rPr>
                <a:t>18</a:t>
              </a:r>
              <a:r>
                <a:rPr lang="ca-ES" sz="900" b="1" i="1" dirty="0">
                  <a:solidFill>
                    <a:srgbClr val="800000"/>
                  </a:solidFill>
                  <a:latin typeface="+mj-lt"/>
                  <a:cs typeface="+mn-cs"/>
                </a:rPr>
                <a:t> </a:t>
              </a:r>
              <a:r>
                <a:rPr lang="ca-ES" sz="800" dirty="0">
                  <a:solidFill>
                    <a:srgbClr val="000000"/>
                  </a:solidFill>
                  <a:latin typeface="+mj-lt"/>
                  <a:cs typeface="+mn-cs"/>
                </a:rPr>
                <a:t>defectes oberts proves qualificació</a:t>
              </a:r>
            </a:p>
            <a:p>
              <a:pPr algn="ctr" eaLnBrk="1" hangingPunct="1">
                <a:spcBef>
                  <a:spcPts val="0"/>
                </a:spcBef>
                <a:spcAft>
                  <a:spcPts val="0"/>
                </a:spcAft>
              </a:pPr>
              <a:r>
                <a:rPr lang="ca-ES" sz="1000" b="1" dirty="0">
                  <a:solidFill>
                    <a:srgbClr val="800000"/>
                  </a:solidFill>
                </a:rPr>
                <a:t>18 </a:t>
              </a:r>
              <a:r>
                <a:rPr lang="ca-ES" sz="1000" dirty="0"/>
                <a:t>+</a:t>
              </a:r>
              <a:r>
                <a:rPr lang="ca-ES" sz="1000" b="1" dirty="0">
                  <a:solidFill>
                    <a:srgbClr val="800000"/>
                  </a:solidFill>
                </a:rPr>
                <a:t>10 </a:t>
              </a:r>
              <a:r>
                <a:rPr lang="ca-ES" sz="800" dirty="0">
                  <a:solidFill>
                    <a:srgbClr val="000000"/>
                  </a:solidFill>
                </a:rPr>
                <a:t>defectes oberts proves Acceptació</a:t>
              </a:r>
            </a:p>
          </p:txBody>
        </p:sp>
        <p:cxnSp>
          <p:nvCxnSpPr>
            <p:cNvPr id="8" name="Conector recto 7"/>
            <p:cNvCxnSpPr/>
            <p:nvPr/>
          </p:nvCxnSpPr>
          <p:spPr>
            <a:xfrm flipH="1">
              <a:off x="526161" y="3215503"/>
              <a:ext cx="1880601" cy="0"/>
            </a:xfrm>
            <a:prstGeom prst="line">
              <a:avLst/>
            </a:prstGeom>
            <a:ln w="6350"/>
          </p:spPr>
          <p:style>
            <a:lnRef idx="1">
              <a:schemeClr val="dk1"/>
            </a:lnRef>
            <a:fillRef idx="0">
              <a:schemeClr val="dk1"/>
            </a:fillRef>
            <a:effectRef idx="0">
              <a:schemeClr val="dk1"/>
            </a:effectRef>
            <a:fontRef idx="minor">
              <a:schemeClr val="tx1"/>
            </a:fontRef>
          </p:style>
        </p:cxnSp>
      </p:grpSp>
      <p:grpSp>
        <p:nvGrpSpPr>
          <p:cNvPr id="72" name="Grupo 71"/>
          <p:cNvGrpSpPr/>
          <p:nvPr/>
        </p:nvGrpSpPr>
        <p:grpSpPr>
          <a:xfrm>
            <a:off x="2351908" y="3014204"/>
            <a:ext cx="1871884" cy="400110"/>
            <a:chOff x="526308" y="3015448"/>
            <a:chExt cx="1871884" cy="400110"/>
          </a:xfrm>
        </p:grpSpPr>
        <p:sp>
          <p:nvSpPr>
            <p:cNvPr id="73" name="QuadreDeText 48"/>
            <p:cNvSpPr txBox="1"/>
            <p:nvPr/>
          </p:nvSpPr>
          <p:spPr>
            <a:xfrm>
              <a:off x="526308" y="3015448"/>
              <a:ext cx="1871884" cy="400110"/>
            </a:xfrm>
            <a:prstGeom prst="rect">
              <a:avLst/>
            </a:prstGeom>
            <a:noFill/>
          </p:spPr>
          <p:txBody>
            <a:bodyPr wrap="square" lIns="0" rIns="0" numCol="1" rtlCol="0">
              <a:spAutoFit/>
            </a:bodyPr>
            <a:lstStyle/>
            <a:p>
              <a:pPr algn="ctr" eaLnBrk="1" hangingPunct="1">
                <a:spcBef>
                  <a:spcPts val="0"/>
                </a:spcBef>
                <a:spcAft>
                  <a:spcPts val="0"/>
                </a:spcAft>
              </a:pPr>
              <a:r>
                <a:rPr lang="ca-ES" sz="1000" b="1" dirty="0">
                  <a:solidFill>
                    <a:srgbClr val="800000"/>
                  </a:solidFill>
                  <a:latin typeface="+mj-lt"/>
                  <a:cs typeface="+mn-cs"/>
                </a:rPr>
                <a:t>560</a:t>
              </a:r>
              <a:r>
                <a:rPr lang="ca-ES" sz="900" b="1" i="1" dirty="0">
                  <a:solidFill>
                    <a:srgbClr val="800000"/>
                  </a:solidFill>
                  <a:latin typeface="+mj-lt"/>
                  <a:cs typeface="+mn-cs"/>
                </a:rPr>
                <a:t> </a:t>
              </a:r>
              <a:r>
                <a:rPr lang="ca-ES" sz="800" dirty="0">
                  <a:solidFill>
                    <a:srgbClr val="000000"/>
                  </a:solidFill>
                  <a:latin typeface="+mj-lt"/>
                  <a:cs typeface="+mn-cs"/>
                </a:rPr>
                <a:t>proves qualificació OK</a:t>
              </a:r>
            </a:p>
            <a:p>
              <a:pPr algn="ctr" eaLnBrk="1" hangingPunct="1">
                <a:spcBef>
                  <a:spcPts val="0"/>
                </a:spcBef>
                <a:spcAft>
                  <a:spcPts val="0"/>
                </a:spcAft>
              </a:pPr>
              <a:r>
                <a:rPr lang="ca-ES" sz="1000" b="1" dirty="0">
                  <a:solidFill>
                    <a:srgbClr val="800000"/>
                  </a:solidFill>
                </a:rPr>
                <a:t>588 </a:t>
              </a:r>
              <a:r>
                <a:rPr lang="ca-ES" sz="800" dirty="0">
                  <a:solidFill>
                    <a:srgbClr val="000000"/>
                  </a:solidFill>
                </a:rPr>
                <a:t>proves de qualificació executades</a:t>
              </a:r>
            </a:p>
          </p:txBody>
        </p:sp>
        <p:cxnSp>
          <p:nvCxnSpPr>
            <p:cNvPr id="74" name="Conector recto 73"/>
            <p:cNvCxnSpPr/>
            <p:nvPr/>
          </p:nvCxnSpPr>
          <p:spPr>
            <a:xfrm flipH="1">
              <a:off x="638615" y="3215503"/>
              <a:ext cx="1620245" cy="0"/>
            </a:xfrm>
            <a:prstGeom prst="line">
              <a:avLst/>
            </a:prstGeom>
            <a:ln w="6350"/>
          </p:spPr>
          <p:style>
            <a:lnRef idx="1">
              <a:schemeClr val="dk1"/>
            </a:lnRef>
            <a:fillRef idx="0">
              <a:schemeClr val="dk1"/>
            </a:fillRef>
            <a:effectRef idx="0">
              <a:schemeClr val="dk1"/>
            </a:effectRef>
            <a:fontRef idx="minor">
              <a:schemeClr val="tx1"/>
            </a:fontRef>
          </p:style>
        </p:cxnSp>
      </p:grpSp>
      <p:grpSp>
        <p:nvGrpSpPr>
          <p:cNvPr id="81" name="Grupo 80"/>
          <p:cNvGrpSpPr/>
          <p:nvPr/>
        </p:nvGrpSpPr>
        <p:grpSpPr>
          <a:xfrm>
            <a:off x="4492544" y="3019822"/>
            <a:ext cx="2029710" cy="400110"/>
            <a:chOff x="526308" y="3015448"/>
            <a:chExt cx="1871884" cy="400110"/>
          </a:xfrm>
        </p:grpSpPr>
        <p:sp>
          <p:nvSpPr>
            <p:cNvPr id="82" name="QuadreDeText 48"/>
            <p:cNvSpPr txBox="1"/>
            <p:nvPr/>
          </p:nvSpPr>
          <p:spPr>
            <a:xfrm>
              <a:off x="526308" y="3015448"/>
              <a:ext cx="1871884" cy="400110"/>
            </a:xfrm>
            <a:prstGeom prst="rect">
              <a:avLst/>
            </a:prstGeom>
            <a:noFill/>
          </p:spPr>
          <p:txBody>
            <a:bodyPr wrap="square" lIns="0" rIns="0" numCol="1" rtlCol="0">
              <a:spAutoFit/>
            </a:bodyPr>
            <a:lstStyle/>
            <a:p>
              <a:pPr algn="ctr" eaLnBrk="1" hangingPunct="1">
                <a:spcBef>
                  <a:spcPts val="0"/>
                </a:spcBef>
                <a:spcAft>
                  <a:spcPts val="0"/>
                </a:spcAft>
              </a:pPr>
              <a:r>
                <a:rPr lang="ca-ES" sz="1000" b="1" dirty="0">
                  <a:solidFill>
                    <a:srgbClr val="800000"/>
                  </a:solidFill>
                  <a:latin typeface="+mj-lt"/>
                  <a:cs typeface="+mn-cs"/>
                </a:rPr>
                <a:t>0</a:t>
              </a:r>
              <a:r>
                <a:rPr lang="ca-ES" sz="900" b="1" i="1" dirty="0">
                  <a:solidFill>
                    <a:srgbClr val="800000"/>
                  </a:solidFill>
                  <a:latin typeface="+mj-lt"/>
                  <a:cs typeface="+mn-cs"/>
                </a:rPr>
                <a:t> </a:t>
              </a:r>
              <a:r>
                <a:rPr lang="ca-ES" sz="800" dirty="0">
                  <a:solidFill>
                    <a:srgbClr val="000000"/>
                  </a:solidFill>
                  <a:latin typeface="+mj-lt"/>
                  <a:cs typeface="+mn-cs"/>
                </a:rPr>
                <a:t>defectes oberts S1, S2</a:t>
              </a:r>
            </a:p>
            <a:p>
              <a:pPr algn="ctr" eaLnBrk="1" hangingPunct="1">
                <a:spcBef>
                  <a:spcPts val="0"/>
                </a:spcBef>
                <a:spcAft>
                  <a:spcPts val="0"/>
                </a:spcAft>
              </a:pPr>
              <a:r>
                <a:rPr lang="ca-ES" sz="1000" b="1" dirty="0">
                  <a:solidFill>
                    <a:srgbClr val="800000"/>
                  </a:solidFill>
                </a:rPr>
                <a:t>4 </a:t>
              </a:r>
              <a:r>
                <a:rPr lang="ca-ES" sz="800" dirty="0">
                  <a:solidFill>
                    <a:srgbClr val="000000"/>
                  </a:solidFill>
                </a:rPr>
                <a:t>defectes oberts totals</a:t>
              </a:r>
            </a:p>
          </p:txBody>
        </p:sp>
        <p:cxnSp>
          <p:nvCxnSpPr>
            <p:cNvPr id="84" name="Conector recto 83"/>
            <p:cNvCxnSpPr/>
            <p:nvPr/>
          </p:nvCxnSpPr>
          <p:spPr>
            <a:xfrm flipH="1">
              <a:off x="933894" y="3215503"/>
              <a:ext cx="1080054" cy="0"/>
            </a:xfrm>
            <a:prstGeom prst="line">
              <a:avLst/>
            </a:prstGeom>
            <a:ln w="6350"/>
          </p:spPr>
          <p:style>
            <a:lnRef idx="1">
              <a:schemeClr val="dk1"/>
            </a:lnRef>
            <a:fillRef idx="0">
              <a:schemeClr val="dk1"/>
            </a:fillRef>
            <a:effectRef idx="0">
              <a:schemeClr val="dk1"/>
            </a:effectRef>
            <a:fontRef idx="minor">
              <a:schemeClr val="tx1"/>
            </a:fontRef>
          </p:style>
        </p:cxnSp>
      </p:grpSp>
      <p:grpSp>
        <p:nvGrpSpPr>
          <p:cNvPr id="85" name="Grupo 84"/>
          <p:cNvGrpSpPr/>
          <p:nvPr/>
        </p:nvGrpSpPr>
        <p:grpSpPr>
          <a:xfrm>
            <a:off x="6078322" y="3018972"/>
            <a:ext cx="2029710" cy="400110"/>
            <a:chOff x="526308" y="3015448"/>
            <a:chExt cx="1871884" cy="400110"/>
          </a:xfrm>
        </p:grpSpPr>
        <p:sp>
          <p:nvSpPr>
            <p:cNvPr id="87" name="QuadreDeText 48"/>
            <p:cNvSpPr txBox="1"/>
            <p:nvPr/>
          </p:nvSpPr>
          <p:spPr>
            <a:xfrm>
              <a:off x="526308" y="3015448"/>
              <a:ext cx="1871884" cy="400110"/>
            </a:xfrm>
            <a:prstGeom prst="rect">
              <a:avLst/>
            </a:prstGeom>
            <a:noFill/>
          </p:spPr>
          <p:txBody>
            <a:bodyPr wrap="square" lIns="0" rIns="0" numCol="1" rtlCol="0">
              <a:spAutoFit/>
            </a:bodyPr>
            <a:lstStyle/>
            <a:p>
              <a:pPr algn="ctr" eaLnBrk="1" hangingPunct="1">
                <a:spcBef>
                  <a:spcPts val="0"/>
                </a:spcBef>
                <a:spcAft>
                  <a:spcPts val="0"/>
                </a:spcAft>
              </a:pPr>
              <a:r>
                <a:rPr lang="ca-ES" sz="1000" b="1" dirty="0">
                  <a:solidFill>
                    <a:srgbClr val="800000"/>
                  </a:solidFill>
                  <a:latin typeface="+mj-lt"/>
                  <a:cs typeface="+mn-cs"/>
                </a:rPr>
                <a:t>1</a:t>
              </a:r>
              <a:r>
                <a:rPr lang="ca-ES" sz="900" b="1" i="1" dirty="0">
                  <a:solidFill>
                    <a:srgbClr val="800000"/>
                  </a:solidFill>
                  <a:latin typeface="+mj-lt"/>
                  <a:cs typeface="+mn-cs"/>
                </a:rPr>
                <a:t> </a:t>
              </a:r>
              <a:r>
                <a:rPr lang="ca-ES" sz="800" dirty="0">
                  <a:solidFill>
                    <a:srgbClr val="000000"/>
                  </a:solidFill>
                  <a:latin typeface="+mj-lt"/>
                  <a:cs typeface="+mn-cs"/>
                </a:rPr>
                <a:t>defecte reoberts</a:t>
              </a:r>
            </a:p>
            <a:p>
              <a:pPr algn="ctr" eaLnBrk="1" hangingPunct="1">
                <a:spcBef>
                  <a:spcPts val="0"/>
                </a:spcBef>
                <a:spcAft>
                  <a:spcPts val="0"/>
                </a:spcAft>
              </a:pPr>
              <a:r>
                <a:rPr lang="ca-ES" sz="1000" b="1" dirty="0">
                  <a:solidFill>
                    <a:srgbClr val="800000"/>
                  </a:solidFill>
                </a:rPr>
                <a:t>28 </a:t>
              </a:r>
              <a:r>
                <a:rPr lang="ca-ES" sz="800" dirty="0">
                  <a:solidFill>
                    <a:srgbClr val="000000"/>
                  </a:solidFill>
                </a:rPr>
                <a:t>defectes totals</a:t>
              </a:r>
            </a:p>
          </p:txBody>
        </p:sp>
        <p:cxnSp>
          <p:nvCxnSpPr>
            <p:cNvPr id="93" name="Conector recto 92"/>
            <p:cNvCxnSpPr/>
            <p:nvPr/>
          </p:nvCxnSpPr>
          <p:spPr>
            <a:xfrm flipH="1">
              <a:off x="1078323" y="3215503"/>
              <a:ext cx="788040" cy="0"/>
            </a:xfrm>
            <a:prstGeom prst="line">
              <a:avLst/>
            </a:prstGeom>
            <a:ln w="6350"/>
          </p:spPr>
          <p:style>
            <a:lnRef idx="1">
              <a:schemeClr val="dk1"/>
            </a:lnRef>
            <a:fillRef idx="0">
              <a:schemeClr val="dk1"/>
            </a:fillRef>
            <a:effectRef idx="0">
              <a:schemeClr val="dk1"/>
            </a:effectRef>
            <a:fontRef idx="minor">
              <a:schemeClr val="tx1"/>
            </a:fontRef>
          </p:style>
        </p:cxnSp>
      </p:grpSp>
      <p:pic>
        <p:nvPicPr>
          <p:cNvPr id="95" name="Imagen 94">
            <a:hlinkClick r:id="rId19" action="ppaction://hlinksldjump"/>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flipH="1">
            <a:off x="11295460" y="193261"/>
            <a:ext cx="336281" cy="249173"/>
          </a:xfrm>
          <a:prstGeom prst="rect">
            <a:avLst/>
          </a:prstGeom>
        </p:spPr>
      </p:pic>
      <p:sp>
        <p:nvSpPr>
          <p:cNvPr id="96" name="Rectángulo 95"/>
          <p:cNvSpPr/>
          <p:nvPr/>
        </p:nvSpPr>
        <p:spPr>
          <a:xfrm>
            <a:off x="9696400" y="87015"/>
            <a:ext cx="1615402" cy="461665"/>
          </a:xfrm>
          <a:prstGeom prst="rect">
            <a:avLst/>
          </a:prstGeom>
        </p:spPr>
        <p:txBody>
          <a:bodyPr wrap="square">
            <a:spAutoFit/>
          </a:bodyPr>
          <a:lstStyle/>
          <a:p>
            <a:pPr lvl="0" algn="r">
              <a:spcBef>
                <a:spcPts val="738"/>
              </a:spcBef>
              <a:spcAft>
                <a:spcPts val="738"/>
              </a:spcAft>
            </a:pPr>
            <a:r>
              <a:rPr lang="ca-ES" sz="1200" kern="0" dirty="0">
                <a:solidFill>
                  <a:srgbClr val="C00000"/>
                </a:solidFill>
                <a:latin typeface="Arial"/>
              </a:rPr>
              <a:t>Anar al risc de posada a Producció</a:t>
            </a:r>
          </a:p>
        </p:txBody>
      </p:sp>
      <p:sp>
        <p:nvSpPr>
          <p:cNvPr id="78" name="Shape 170"/>
          <p:cNvSpPr/>
          <p:nvPr/>
        </p:nvSpPr>
        <p:spPr>
          <a:xfrm>
            <a:off x="10119178" y="5508354"/>
            <a:ext cx="1016546" cy="1016546"/>
          </a:xfrm>
          <a:prstGeom prst="ellipse">
            <a:avLst/>
          </a:prstGeom>
          <a:noFill/>
          <a:ln w="12700" cap="flat">
            <a:noFill/>
            <a:miter lim="400000"/>
          </a:ln>
          <a:effectLst/>
          <a:extLst>
            <a:ext uri="{C572A759-6A51-4108-AA02-DFA0A04FC94B}">
              <ma14:wrappingTextBoxFlag xmlns:xdr="http://schemas.openxmlformats.org/drawingml/2006/spreadsheetDrawing" xmlns="" xmlns:ma14="http://schemas.microsoft.com/office/mac/drawingml/2011/main" xmlns:lc="http://schemas.openxmlformats.org/drawingml/2006/lockedCanvas" val="1"/>
            </a:ext>
          </a:extLst>
        </p:spPr>
        <p:txBody>
          <a:bodyPr wrap="square" lIns="36000" tIns="0" rIns="36000" bIns="0" numCol="1"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ctr" rtl="0" fontAlgn="base">
              <a:spcBef>
                <a:spcPts val="0"/>
              </a:spcBef>
              <a:spcAft>
                <a:spcPct val="0"/>
              </a:spcAft>
            </a:pPr>
            <a:r>
              <a:rPr lang="ca-ES" sz="2400" b="1" kern="1200" dirty="0">
                <a:solidFill>
                  <a:schemeClr val="tx1"/>
                </a:solidFill>
                <a:latin typeface="Arial" panose="020B0604020202020204" pitchFamily="34" charset="0"/>
                <a:ea typeface="+mn-ea"/>
                <a:cs typeface="+mn-cs"/>
              </a:rPr>
              <a:t>2</a:t>
            </a:r>
          </a:p>
          <a:p>
            <a:pPr marL="0" indent="0" algn="ctr" rtl="0" fontAlgn="base">
              <a:spcBef>
                <a:spcPts val="0"/>
              </a:spcBef>
              <a:spcAft>
                <a:spcPct val="0"/>
              </a:spcAft>
            </a:pPr>
            <a:r>
              <a:rPr lang="ca-ES" sz="1100" b="1" kern="1200" dirty="0">
                <a:solidFill>
                  <a:schemeClr val="tx1"/>
                </a:solidFill>
                <a:latin typeface="Arial" panose="020B0604020202020204" pitchFamily="34" charset="0"/>
                <a:ea typeface="+mn-ea"/>
                <a:cs typeface="+mn-cs"/>
              </a:rPr>
              <a:t>RISC</a:t>
            </a:r>
          </a:p>
        </p:txBody>
      </p:sp>
      <p:sp>
        <p:nvSpPr>
          <p:cNvPr id="79" name="Rectángulo 78"/>
          <p:cNvSpPr/>
          <p:nvPr/>
        </p:nvSpPr>
        <p:spPr>
          <a:xfrm>
            <a:off x="9709625" y="828416"/>
            <a:ext cx="1858201" cy="230832"/>
          </a:xfrm>
          <a:prstGeom prst="rect">
            <a:avLst/>
          </a:prstGeom>
        </p:spPr>
        <p:txBody>
          <a:bodyPr wrap="none">
            <a:spAutoFit/>
          </a:bodyPr>
          <a:lstStyle/>
          <a:p>
            <a:r>
              <a:rPr lang="ca-ES" sz="900" i="1" dirty="0">
                <a:solidFill>
                  <a:srgbClr val="C00000"/>
                </a:solidFill>
                <a:latin typeface="Arial" panose="020B0604020202020204" pitchFamily="34" charset="0"/>
              </a:rPr>
              <a:t>Data prevista </a:t>
            </a:r>
            <a:r>
              <a:rPr lang="ca-ES" sz="900" i="1" dirty="0" err="1">
                <a:solidFill>
                  <a:srgbClr val="C00000"/>
                </a:solidFill>
                <a:latin typeface="Arial" panose="020B0604020202020204" pitchFamily="34" charset="0"/>
              </a:rPr>
              <a:t>vXX</a:t>
            </a:r>
            <a:r>
              <a:rPr lang="ca-ES" sz="900" i="1" dirty="0">
                <a:solidFill>
                  <a:srgbClr val="C00000"/>
                </a:solidFill>
                <a:latin typeface="Arial" panose="020B0604020202020204" pitchFamily="34" charset="0"/>
              </a:rPr>
              <a:t>: </a:t>
            </a:r>
            <a:r>
              <a:rPr lang="ca-ES" sz="900" i="1" dirty="0" err="1">
                <a:solidFill>
                  <a:srgbClr val="C00000"/>
                </a:solidFill>
                <a:latin typeface="Arial" panose="020B0604020202020204" pitchFamily="34" charset="0"/>
              </a:rPr>
              <a:t>dd</a:t>
            </a:r>
            <a:r>
              <a:rPr lang="ca-ES" sz="900" b="1" dirty="0">
                <a:solidFill>
                  <a:srgbClr val="C00000"/>
                </a:solidFill>
                <a:latin typeface="Arial" panose="020B0604020202020204" pitchFamily="34" charset="0"/>
              </a:rPr>
              <a:t>/mm/</a:t>
            </a:r>
            <a:r>
              <a:rPr lang="ca-ES" sz="900" b="1" dirty="0" err="1">
                <a:solidFill>
                  <a:srgbClr val="C00000"/>
                </a:solidFill>
                <a:latin typeface="Arial" panose="020B0604020202020204" pitchFamily="34" charset="0"/>
              </a:rPr>
              <a:t>aaaa</a:t>
            </a:r>
            <a:r>
              <a:rPr lang="ca-ES" sz="900" dirty="0">
                <a:solidFill>
                  <a:srgbClr val="C00000"/>
                </a:solidFill>
                <a:latin typeface="Arial" panose="020B0604020202020204" pitchFamily="34" charset="0"/>
              </a:rPr>
              <a:t> </a:t>
            </a:r>
          </a:p>
        </p:txBody>
      </p:sp>
      <p:sp>
        <p:nvSpPr>
          <p:cNvPr id="80" name="Proceso 79"/>
          <p:cNvSpPr/>
          <p:nvPr/>
        </p:nvSpPr>
        <p:spPr>
          <a:xfrm>
            <a:off x="2854919" y="1934607"/>
            <a:ext cx="830940" cy="936058"/>
          </a:xfrm>
          <a:prstGeom prst="flowChartProcess">
            <a:avLst/>
          </a:prstGeom>
          <a:solidFill>
            <a:srgbClr val="DBEEF4">
              <a:alpha val="33000"/>
            </a:srgbClr>
          </a:solidFill>
          <a:ln w="28575">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Tree>
    <p:extLst>
      <p:ext uri="{BB962C8B-B14F-4D97-AF65-F5344CB8AC3E}">
        <p14:creationId xmlns:p14="http://schemas.microsoft.com/office/powerpoint/2010/main" val="1913317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4"/>
          </p:nvPr>
        </p:nvSpPr>
        <p:spPr/>
        <p:txBody>
          <a:bodyPr/>
          <a:lstStyle/>
          <a:p>
            <a:pPr>
              <a:defRPr/>
            </a:pPr>
            <a:fld id="{C7FA838A-C26A-4BE1-93FE-2EFE85DC030B}" type="slidenum">
              <a:rPr lang="ca-ES" smtClean="0"/>
              <a:pPr>
                <a:defRPr/>
              </a:pPr>
              <a:t>4</a:t>
            </a:fld>
            <a:endParaRPr lang="ca-ES" dirty="0"/>
          </a:p>
        </p:txBody>
      </p:sp>
      <p:sp>
        <p:nvSpPr>
          <p:cNvPr id="4" name="Título 3"/>
          <p:cNvSpPr>
            <a:spLocks noGrp="1"/>
          </p:cNvSpPr>
          <p:nvPr>
            <p:ph type="title"/>
          </p:nvPr>
        </p:nvSpPr>
        <p:spPr>
          <a:xfrm>
            <a:off x="601816" y="362172"/>
            <a:ext cx="11160338" cy="647700"/>
          </a:xfrm>
        </p:spPr>
        <p:txBody>
          <a:bodyPr/>
          <a:lstStyle/>
          <a:p>
            <a:pPr marL="357188" indent="-357188"/>
            <a:r>
              <a:rPr lang="ca-ES" dirty="0"/>
              <a:t>2. Qualitat de l’aplicació en producció</a:t>
            </a:r>
            <a:br>
              <a:rPr lang="ca-ES" dirty="0"/>
            </a:br>
            <a:r>
              <a:rPr lang="ca-ES" sz="2215" dirty="0"/>
              <a:t>Resum executiu</a:t>
            </a:r>
            <a:endParaRPr lang="ca-ES" dirty="0"/>
          </a:p>
        </p:txBody>
      </p:sp>
      <p:graphicFrame>
        <p:nvGraphicFramePr>
          <p:cNvPr id="8" name="Tabla 7"/>
          <p:cNvGraphicFramePr>
            <a:graphicFrameLocks noGrp="1"/>
          </p:cNvGraphicFramePr>
          <p:nvPr>
            <p:extLst>
              <p:ext uri="{D42A27DB-BD31-4B8C-83A1-F6EECF244321}">
                <p14:modId xmlns:p14="http://schemas.microsoft.com/office/powerpoint/2010/main" val="3407810627"/>
              </p:ext>
            </p:extLst>
          </p:nvPr>
        </p:nvGraphicFramePr>
        <p:xfrm>
          <a:off x="7719592" y="1677220"/>
          <a:ext cx="4065040" cy="2072829"/>
        </p:xfrm>
        <a:graphic>
          <a:graphicData uri="http://schemas.openxmlformats.org/drawingml/2006/table">
            <a:tbl>
              <a:tblPr firstRow="1" firstCol="1">
                <a:tableStyleId>{5C22544A-7EE6-4342-B048-85BDC9FD1C3A}</a:tableStyleId>
              </a:tblPr>
              <a:tblGrid>
                <a:gridCol w="588209">
                  <a:extLst>
                    <a:ext uri="{9D8B030D-6E8A-4147-A177-3AD203B41FA5}">
                      <a16:colId xmlns:a16="http://schemas.microsoft.com/office/drawing/2014/main" val="20000"/>
                    </a:ext>
                  </a:extLst>
                </a:gridCol>
                <a:gridCol w="271361">
                  <a:extLst>
                    <a:ext uri="{9D8B030D-6E8A-4147-A177-3AD203B41FA5}">
                      <a16:colId xmlns:a16="http://schemas.microsoft.com/office/drawing/2014/main" val="20001"/>
                    </a:ext>
                  </a:extLst>
                </a:gridCol>
                <a:gridCol w="283802">
                  <a:extLst>
                    <a:ext uri="{9D8B030D-6E8A-4147-A177-3AD203B41FA5}">
                      <a16:colId xmlns:a16="http://schemas.microsoft.com/office/drawing/2014/main" val="20002"/>
                    </a:ext>
                  </a:extLst>
                </a:gridCol>
                <a:gridCol w="294258">
                  <a:extLst>
                    <a:ext uri="{9D8B030D-6E8A-4147-A177-3AD203B41FA5}">
                      <a16:colId xmlns:a16="http://schemas.microsoft.com/office/drawing/2014/main" val="20003"/>
                    </a:ext>
                  </a:extLst>
                </a:gridCol>
                <a:gridCol w="283802">
                  <a:extLst>
                    <a:ext uri="{9D8B030D-6E8A-4147-A177-3AD203B41FA5}">
                      <a16:colId xmlns:a16="http://schemas.microsoft.com/office/drawing/2014/main" val="20004"/>
                    </a:ext>
                  </a:extLst>
                </a:gridCol>
                <a:gridCol w="283802">
                  <a:extLst>
                    <a:ext uri="{9D8B030D-6E8A-4147-A177-3AD203B41FA5}">
                      <a16:colId xmlns:a16="http://schemas.microsoft.com/office/drawing/2014/main" val="20005"/>
                    </a:ext>
                  </a:extLst>
                </a:gridCol>
                <a:gridCol w="294258">
                  <a:extLst>
                    <a:ext uri="{9D8B030D-6E8A-4147-A177-3AD203B41FA5}">
                      <a16:colId xmlns:a16="http://schemas.microsoft.com/office/drawing/2014/main" val="20006"/>
                    </a:ext>
                  </a:extLst>
                </a:gridCol>
                <a:gridCol w="294258">
                  <a:extLst>
                    <a:ext uri="{9D8B030D-6E8A-4147-A177-3AD203B41FA5}">
                      <a16:colId xmlns:a16="http://schemas.microsoft.com/office/drawing/2014/main" val="20007"/>
                    </a:ext>
                  </a:extLst>
                </a:gridCol>
                <a:gridCol w="294258">
                  <a:extLst>
                    <a:ext uri="{9D8B030D-6E8A-4147-A177-3AD203B41FA5}">
                      <a16:colId xmlns:a16="http://schemas.microsoft.com/office/drawing/2014/main" val="20008"/>
                    </a:ext>
                  </a:extLst>
                </a:gridCol>
                <a:gridCol w="294258">
                  <a:extLst>
                    <a:ext uri="{9D8B030D-6E8A-4147-A177-3AD203B41FA5}">
                      <a16:colId xmlns:a16="http://schemas.microsoft.com/office/drawing/2014/main" val="20009"/>
                    </a:ext>
                  </a:extLst>
                </a:gridCol>
                <a:gridCol w="294258">
                  <a:extLst>
                    <a:ext uri="{9D8B030D-6E8A-4147-A177-3AD203B41FA5}">
                      <a16:colId xmlns:a16="http://schemas.microsoft.com/office/drawing/2014/main" val="20010"/>
                    </a:ext>
                  </a:extLst>
                </a:gridCol>
                <a:gridCol w="294258">
                  <a:extLst>
                    <a:ext uri="{9D8B030D-6E8A-4147-A177-3AD203B41FA5}">
                      <a16:colId xmlns:a16="http://schemas.microsoft.com/office/drawing/2014/main" val="20011"/>
                    </a:ext>
                  </a:extLst>
                </a:gridCol>
                <a:gridCol w="294258">
                  <a:extLst>
                    <a:ext uri="{9D8B030D-6E8A-4147-A177-3AD203B41FA5}">
                      <a16:colId xmlns:a16="http://schemas.microsoft.com/office/drawing/2014/main" val="20012"/>
                    </a:ext>
                  </a:extLst>
                </a:gridCol>
              </a:tblGrid>
              <a:tr h="253123">
                <a:tc rowSpan="2">
                  <a:txBody>
                    <a:bodyPr/>
                    <a:lstStyle/>
                    <a:p>
                      <a:pPr algn="l" fontAlgn="b"/>
                      <a:endParaRPr lang="ca-ES" sz="1100" b="0" i="0" u="none" strike="noStrike" dirty="0">
                        <a:solidFill>
                          <a:srgbClr val="000000"/>
                        </a:solidFill>
                        <a:effectLst/>
                        <a:latin typeface="Calibri" panose="020F0502020204030204" pitchFamily="34" charset="0"/>
                      </a:endParaRPr>
                    </a:p>
                  </a:txBody>
                  <a:tcPr marL="36000" marR="0" marT="0" marB="0" anchor="b">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0029"/>
                    </a:solidFill>
                  </a:tcPr>
                </a:tc>
                <a:tc gridSpan="3">
                  <a:txBody>
                    <a:bodyPr/>
                    <a:lstStyle/>
                    <a:p>
                      <a:pPr algn="ctr" fontAlgn="ctr"/>
                      <a:r>
                        <a:rPr lang="ca-ES" sz="800" u="none" strike="noStrike" dirty="0">
                          <a:effectLst/>
                        </a:rPr>
                        <a:t>90% [s]</a:t>
                      </a:r>
                      <a:endParaRPr lang="ca-ES" sz="800" b="0" i="0" u="none" strike="noStrike" dirty="0">
                        <a:solidFill>
                          <a:srgbClr val="000000"/>
                        </a:solidFill>
                        <a:effectLst/>
                        <a:latin typeface="Calibri" panose="020F0502020204030204" pitchFamily="34" charset="0"/>
                      </a:endParaRPr>
                    </a:p>
                  </a:txBody>
                  <a:tcPr marL="36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0029"/>
                    </a:solidFill>
                  </a:tcPr>
                </a:tc>
                <a:tc hMerge="1">
                  <a:txBody>
                    <a:bodyPr/>
                    <a:lstStyle/>
                    <a:p>
                      <a:endParaRPr lang="ca-ES"/>
                    </a:p>
                  </a:txBody>
                  <a:tcPr/>
                </a:tc>
                <a:tc hMerge="1">
                  <a:txBody>
                    <a:bodyPr/>
                    <a:lstStyle/>
                    <a:p>
                      <a:endParaRPr lang="ca-ES"/>
                    </a:p>
                  </a:txBody>
                  <a:tcPr/>
                </a:tc>
                <a:tc gridSpan="3">
                  <a:txBody>
                    <a:bodyPr/>
                    <a:lstStyle/>
                    <a:p>
                      <a:pPr algn="ctr" fontAlgn="ctr"/>
                      <a:r>
                        <a:rPr lang="ca-ES" sz="800" u="none" strike="noStrike" dirty="0">
                          <a:effectLst/>
                        </a:rPr>
                        <a:t>Transaccions realitzades</a:t>
                      </a:r>
                      <a:endParaRPr lang="ca-ES" sz="800" b="0" i="0" u="none" strike="noStrike" dirty="0">
                        <a:solidFill>
                          <a:srgbClr val="000000"/>
                        </a:solidFill>
                        <a:effectLst/>
                        <a:latin typeface="Calibri" panose="020F0502020204030204" pitchFamily="34" charset="0"/>
                      </a:endParaRPr>
                    </a:p>
                  </a:txBody>
                  <a:tcPr marL="36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0029"/>
                    </a:solidFill>
                  </a:tcPr>
                </a:tc>
                <a:tc hMerge="1">
                  <a:txBody>
                    <a:bodyPr/>
                    <a:lstStyle/>
                    <a:p>
                      <a:endParaRPr lang="ca-ES"/>
                    </a:p>
                  </a:txBody>
                  <a:tcPr/>
                </a:tc>
                <a:tc hMerge="1">
                  <a:txBody>
                    <a:bodyPr/>
                    <a:lstStyle/>
                    <a:p>
                      <a:endParaRPr lang="ca-ES"/>
                    </a:p>
                  </a:txBody>
                  <a:tcPr/>
                </a:tc>
                <a:tc gridSpan="3">
                  <a:txBody>
                    <a:bodyPr/>
                    <a:lstStyle/>
                    <a:p>
                      <a:pPr algn="ctr" fontAlgn="ctr"/>
                      <a:r>
                        <a:rPr lang="ca-ES" sz="800" u="none" strike="noStrike" dirty="0">
                          <a:effectLst/>
                        </a:rPr>
                        <a:t>Errors menors</a:t>
                      </a:r>
                    </a:p>
                    <a:p>
                      <a:pPr marL="0" marR="0" indent="0" algn="ctr" defTabSz="1125444" rtl="0" eaLnBrk="1" fontAlgn="ctr" latinLnBrk="0" hangingPunct="1">
                        <a:lnSpc>
                          <a:spcPct val="100000"/>
                        </a:lnSpc>
                        <a:spcBef>
                          <a:spcPts val="0"/>
                        </a:spcBef>
                        <a:spcAft>
                          <a:spcPts val="0"/>
                        </a:spcAft>
                        <a:buClrTx/>
                        <a:buSzTx/>
                        <a:buFontTx/>
                        <a:buNone/>
                        <a:tabLst/>
                        <a:defRPr/>
                      </a:pPr>
                      <a:r>
                        <a:rPr lang="es-ES" sz="800" u="none" strike="noStrike" dirty="0">
                          <a:effectLst/>
                        </a:rPr>
                        <a:t>[4s&lt;t&lt;15s]</a:t>
                      </a:r>
                      <a:endParaRPr lang="ca-ES" sz="800" u="none" strike="noStrike" dirty="0">
                        <a:effectLst/>
                      </a:endParaRPr>
                    </a:p>
                  </a:txBody>
                  <a:tcPr marL="36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0029"/>
                    </a:solidFill>
                  </a:tcPr>
                </a:tc>
                <a:tc hMerge="1">
                  <a:txBody>
                    <a:bodyPr/>
                    <a:lstStyle/>
                    <a:p>
                      <a:endParaRPr lang="ca-E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0029"/>
                    </a:solidFill>
                  </a:tcPr>
                </a:tc>
                <a:tc hMerge="1">
                  <a:txBody>
                    <a:bodyPr/>
                    <a:lstStyle/>
                    <a:p>
                      <a:endParaRPr lang="ca-E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0029"/>
                    </a:solidFill>
                  </a:tcPr>
                </a:tc>
                <a:tc gridSpan="3">
                  <a:txBody>
                    <a:bodyPr/>
                    <a:lstStyle/>
                    <a:p>
                      <a:pPr algn="ctr" fontAlgn="ctr"/>
                      <a:r>
                        <a:rPr lang="ca-ES" sz="800" u="none" strike="noStrike" dirty="0">
                          <a:effectLst/>
                        </a:rPr>
                        <a:t>Errors crítics</a:t>
                      </a:r>
                    </a:p>
                    <a:p>
                      <a:pPr marL="0" marR="0" indent="0" algn="ctr" defTabSz="1125444" rtl="0" eaLnBrk="1" fontAlgn="ctr" latinLnBrk="0" hangingPunct="1">
                        <a:lnSpc>
                          <a:spcPct val="100000"/>
                        </a:lnSpc>
                        <a:spcBef>
                          <a:spcPts val="0"/>
                        </a:spcBef>
                        <a:spcAft>
                          <a:spcPts val="0"/>
                        </a:spcAft>
                        <a:buClrTx/>
                        <a:buSzTx/>
                        <a:buFontTx/>
                        <a:buNone/>
                        <a:tabLst/>
                        <a:defRPr/>
                      </a:pPr>
                      <a:r>
                        <a:rPr lang="es-ES" sz="800" b="1" i="0" u="none" strike="noStrike" dirty="0">
                          <a:solidFill>
                            <a:schemeClr val="bg1"/>
                          </a:solidFill>
                          <a:effectLst/>
                          <a:latin typeface="Calibri" panose="020F0502020204030204" pitchFamily="34" charset="0"/>
                        </a:rPr>
                        <a:t>[t&gt;15s]</a:t>
                      </a:r>
                      <a:endParaRPr lang="ca-ES" sz="800" b="1" i="0" u="none" strike="noStrike" dirty="0">
                        <a:solidFill>
                          <a:schemeClr val="bg1"/>
                        </a:solidFill>
                        <a:effectLst/>
                        <a:latin typeface="Calibri" panose="020F0502020204030204" pitchFamily="34" charset="0"/>
                      </a:endParaRPr>
                    </a:p>
                  </a:txBody>
                  <a:tcPr marL="36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0029"/>
                    </a:solidFill>
                  </a:tcPr>
                </a:tc>
                <a:tc hMerge="1">
                  <a:txBody>
                    <a:bodyPr/>
                    <a:lstStyle/>
                    <a:p>
                      <a:endParaRPr lang="ca-E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0029"/>
                    </a:solidFill>
                  </a:tcPr>
                </a:tc>
                <a:tc hMerge="1">
                  <a:txBody>
                    <a:bodyPr/>
                    <a:lstStyle/>
                    <a:p>
                      <a:endParaRPr lang="ca-E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0029"/>
                    </a:solidFill>
                  </a:tcPr>
                </a:tc>
                <a:extLst>
                  <a:ext uri="{0D108BD9-81ED-4DB2-BD59-A6C34878D82A}">
                    <a16:rowId xmlns:a16="http://schemas.microsoft.com/office/drawing/2014/main" val="10000"/>
                  </a:ext>
                </a:extLst>
              </a:tr>
              <a:tr h="253123">
                <a:tc vMerge="1">
                  <a:txBody>
                    <a:bodyPr/>
                    <a:lstStyle/>
                    <a:p>
                      <a:pPr algn="l" fontAlgn="b"/>
                      <a:endParaRPr lang="ca-E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ca-ES" sz="800" b="1" u="none" strike="noStrike" dirty="0" err="1">
                          <a:effectLst/>
                        </a:rPr>
                        <a:t>Nov</a:t>
                      </a:r>
                      <a:endParaRPr lang="ca-ES" sz="800" b="1" u="none" strike="noStrike" dirty="0">
                        <a:effectLst/>
                      </a:endParaRPr>
                    </a:p>
                    <a:p>
                      <a:pPr algn="ctr" fontAlgn="ctr"/>
                      <a:r>
                        <a:rPr lang="ca-ES" sz="800" b="1" u="none" strike="noStrike" dirty="0">
                          <a:effectLst/>
                        </a:rPr>
                        <a:t>17</a:t>
                      </a:r>
                      <a:endParaRPr lang="ca-ES" sz="800" b="1" i="0" u="none" strike="noStrike" dirty="0">
                        <a:solidFill>
                          <a:srgbClr val="000000"/>
                        </a:solidFill>
                        <a:effectLst/>
                        <a:latin typeface="Calibri" panose="020F0502020204030204" pitchFamily="34" charset="0"/>
                      </a:endParaRPr>
                    </a:p>
                  </a:txBody>
                  <a:tcPr marL="36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ca-ES" sz="800" b="1" u="none" strike="noStrike" dirty="0">
                          <a:effectLst/>
                        </a:rPr>
                        <a:t>Des</a:t>
                      </a:r>
                    </a:p>
                    <a:p>
                      <a:pPr algn="ctr" fontAlgn="ctr"/>
                      <a:r>
                        <a:rPr lang="ca-ES" sz="800" b="1" u="none" strike="noStrike" dirty="0">
                          <a:effectLst/>
                        </a:rPr>
                        <a:t>17</a:t>
                      </a:r>
                      <a:endParaRPr lang="ca-ES" sz="800" b="1" i="0" u="none" strike="noStrike" dirty="0">
                        <a:solidFill>
                          <a:srgbClr val="000000"/>
                        </a:solidFill>
                        <a:effectLst/>
                        <a:latin typeface="Calibri" panose="020F0502020204030204" pitchFamily="34" charset="0"/>
                      </a:endParaRPr>
                    </a:p>
                  </a:txBody>
                  <a:tcPr marL="36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ca-ES" sz="800" b="1" u="none" strike="noStrike" dirty="0">
                          <a:effectLst/>
                        </a:rPr>
                        <a:t>Gen</a:t>
                      </a:r>
                    </a:p>
                    <a:p>
                      <a:pPr algn="ctr" fontAlgn="ctr"/>
                      <a:r>
                        <a:rPr lang="ca-ES" sz="800" b="1" u="none" strike="noStrike" dirty="0">
                          <a:effectLst/>
                        </a:rPr>
                        <a:t>18</a:t>
                      </a:r>
                      <a:endParaRPr lang="ca-ES" sz="800" b="1" i="0" u="none" strike="noStrike" dirty="0">
                        <a:solidFill>
                          <a:srgbClr val="000000"/>
                        </a:solidFill>
                        <a:effectLst/>
                        <a:latin typeface="Calibri" panose="020F0502020204030204" pitchFamily="34" charset="0"/>
                      </a:endParaRPr>
                    </a:p>
                  </a:txBody>
                  <a:tcPr marL="36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ca-ES" sz="800" b="1" u="none" strike="noStrike" dirty="0" err="1">
                          <a:effectLst/>
                        </a:rPr>
                        <a:t>Nov</a:t>
                      </a:r>
                      <a:endParaRPr lang="ca-ES" sz="800" b="1" u="none" strike="noStrike" dirty="0">
                        <a:effectLst/>
                      </a:endParaRPr>
                    </a:p>
                    <a:p>
                      <a:pPr algn="ctr" fontAlgn="ctr"/>
                      <a:r>
                        <a:rPr lang="ca-ES" sz="800" b="1" u="none" strike="noStrike" dirty="0">
                          <a:effectLst/>
                        </a:rPr>
                        <a:t>17</a:t>
                      </a:r>
                      <a:endParaRPr lang="ca-ES" sz="800" b="1" i="0" u="none" strike="noStrike" dirty="0">
                        <a:solidFill>
                          <a:srgbClr val="000000"/>
                        </a:solidFill>
                        <a:effectLst/>
                        <a:latin typeface="Calibri" panose="020F0502020204030204" pitchFamily="34" charset="0"/>
                      </a:endParaRPr>
                    </a:p>
                  </a:txBody>
                  <a:tcPr marL="36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ca-ES" sz="800" b="1" u="none" strike="noStrike" dirty="0">
                          <a:effectLst/>
                        </a:rPr>
                        <a:t>Des</a:t>
                      </a:r>
                    </a:p>
                    <a:p>
                      <a:pPr algn="ctr" fontAlgn="ctr"/>
                      <a:r>
                        <a:rPr lang="ca-ES" sz="800" b="1" u="none" strike="noStrike" dirty="0">
                          <a:effectLst/>
                        </a:rPr>
                        <a:t>17</a:t>
                      </a:r>
                      <a:endParaRPr lang="ca-ES" sz="800" b="1" i="0" u="none" strike="noStrike" dirty="0">
                        <a:solidFill>
                          <a:srgbClr val="000000"/>
                        </a:solidFill>
                        <a:effectLst/>
                        <a:latin typeface="Calibri" panose="020F0502020204030204" pitchFamily="34" charset="0"/>
                      </a:endParaRPr>
                    </a:p>
                  </a:txBody>
                  <a:tcPr marL="36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ca-ES" sz="800" b="1" u="none" strike="noStrike" dirty="0">
                          <a:effectLst/>
                        </a:rPr>
                        <a:t>Gen</a:t>
                      </a:r>
                    </a:p>
                    <a:p>
                      <a:pPr algn="ctr" fontAlgn="ctr"/>
                      <a:r>
                        <a:rPr lang="ca-ES" sz="800" b="1" u="none" strike="noStrike" dirty="0">
                          <a:effectLst/>
                        </a:rPr>
                        <a:t>18</a:t>
                      </a:r>
                      <a:endParaRPr lang="ca-ES" sz="800" b="1" i="0" u="none" strike="noStrike" dirty="0">
                        <a:solidFill>
                          <a:srgbClr val="000000"/>
                        </a:solidFill>
                        <a:effectLst/>
                        <a:latin typeface="Calibri" panose="020F0502020204030204" pitchFamily="34" charset="0"/>
                      </a:endParaRPr>
                    </a:p>
                  </a:txBody>
                  <a:tcPr marL="36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ca-ES" sz="800" b="1" u="none" strike="noStrike" dirty="0" err="1">
                          <a:effectLst/>
                        </a:rPr>
                        <a:t>Nov</a:t>
                      </a:r>
                      <a:endParaRPr lang="ca-ES" sz="800" b="1" u="none" strike="noStrike" dirty="0">
                        <a:effectLst/>
                      </a:endParaRPr>
                    </a:p>
                    <a:p>
                      <a:pPr algn="ctr" fontAlgn="ctr"/>
                      <a:r>
                        <a:rPr lang="ca-ES" sz="800" b="1" u="none" strike="noStrike" dirty="0">
                          <a:effectLst/>
                        </a:rPr>
                        <a:t>17</a:t>
                      </a:r>
                      <a:endParaRPr lang="ca-ES" sz="800" b="1" i="0" u="none" strike="noStrike" dirty="0">
                        <a:solidFill>
                          <a:srgbClr val="000000"/>
                        </a:solidFill>
                        <a:effectLst/>
                        <a:latin typeface="Calibri" panose="020F0502020204030204" pitchFamily="34" charset="0"/>
                      </a:endParaRPr>
                    </a:p>
                  </a:txBody>
                  <a:tcPr marL="36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ca-ES" sz="800" b="1" u="none" strike="noStrike" dirty="0">
                          <a:effectLst/>
                        </a:rPr>
                        <a:t>Des</a:t>
                      </a:r>
                    </a:p>
                    <a:p>
                      <a:pPr algn="ctr" fontAlgn="ctr"/>
                      <a:r>
                        <a:rPr lang="ca-ES" sz="800" b="1" u="none" strike="noStrike" dirty="0">
                          <a:effectLst/>
                        </a:rPr>
                        <a:t>17</a:t>
                      </a:r>
                      <a:endParaRPr lang="ca-ES" sz="800" b="1" i="0" u="none" strike="noStrike" dirty="0">
                        <a:solidFill>
                          <a:srgbClr val="000000"/>
                        </a:solidFill>
                        <a:effectLst/>
                        <a:latin typeface="Calibri" panose="020F0502020204030204" pitchFamily="34" charset="0"/>
                      </a:endParaRPr>
                    </a:p>
                  </a:txBody>
                  <a:tcPr marL="36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ca-ES" sz="800" b="1" u="none" strike="noStrike">
                          <a:effectLst/>
                        </a:rPr>
                        <a:t>Gen 18</a:t>
                      </a:r>
                      <a:endParaRPr lang="ca-ES" sz="800" b="1" i="0" u="none" strike="noStrike">
                        <a:solidFill>
                          <a:srgbClr val="000000"/>
                        </a:solidFill>
                        <a:effectLst/>
                        <a:latin typeface="Calibri" panose="020F0502020204030204" pitchFamily="34" charset="0"/>
                      </a:endParaRPr>
                    </a:p>
                  </a:txBody>
                  <a:tcPr marL="36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ca-ES" sz="800" b="1" u="none" strike="noStrike" dirty="0" err="1">
                          <a:effectLst/>
                        </a:rPr>
                        <a:t>Nov</a:t>
                      </a:r>
                      <a:endParaRPr lang="ca-ES" sz="800" b="1" u="none" strike="noStrike" dirty="0">
                        <a:effectLst/>
                      </a:endParaRPr>
                    </a:p>
                    <a:p>
                      <a:pPr algn="ctr" fontAlgn="ctr"/>
                      <a:r>
                        <a:rPr lang="ca-ES" sz="800" b="1" u="none" strike="noStrike" dirty="0">
                          <a:effectLst/>
                        </a:rPr>
                        <a:t>17</a:t>
                      </a:r>
                      <a:endParaRPr lang="ca-ES" sz="800" b="1" i="0" u="none" strike="noStrike" dirty="0">
                        <a:solidFill>
                          <a:srgbClr val="000000"/>
                        </a:solidFill>
                        <a:effectLst/>
                        <a:latin typeface="Calibri" panose="020F0502020204030204" pitchFamily="34" charset="0"/>
                      </a:endParaRPr>
                    </a:p>
                  </a:txBody>
                  <a:tcPr marL="36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ca-ES" sz="800" b="1" u="none" strike="noStrike" dirty="0">
                          <a:effectLst/>
                        </a:rPr>
                        <a:t>Des </a:t>
                      </a:r>
                    </a:p>
                    <a:p>
                      <a:pPr algn="ctr" fontAlgn="ctr"/>
                      <a:r>
                        <a:rPr lang="ca-ES" sz="800" b="1" u="none" strike="noStrike" dirty="0">
                          <a:effectLst/>
                        </a:rPr>
                        <a:t>17</a:t>
                      </a:r>
                      <a:endParaRPr lang="ca-ES" sz="800" b="1" i="0" u="none" strike="noStrike" dirty="0">
                        <a:solidFill>
                          <a:srgbClr val="000000"/>
                        </a:solidFill>
                        <a:effectLst/>
                        <a:latin typeface="Calibri" panose="020F0502020204030204" pitchFamily="34" charset="0"/>
                      </a:endParaRPr>
                    </a:p>
                  </a:txBody>
                  <a:tcPr marL="36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ca-ES" sz="800" b="1" u="none" strike="noStrike" dirty="0">
                          <a:effectLst/>
                        </a:rPr>
                        <a:t>Gen</a:t>
                      </a:r>
                    </a:p>
                    <a:p>
                      <a:pPr algn="ctr" fontAlgn="ctr"/>
                      <a:r>
                        <a:rPr lang="ca-ES" sz="800" b="1" u="none" strike="noStrike" dirty="0">
                          <a:effectLst/>
                        </a:rPr>
                        <a:t>18</a:t>
                      </a:r>
                      <a:endParaRPr lang="ca-ES" sz="800" b="1" i="0" u="none" strike="noStrike" dirty="0">
                        <a:solidFill>
                          <a:srgbClr val="000000"/>
                        </a:solidFill>
                        <a:effectLst/>
                        <a:latin typeface="Calibri" panose="020F0502020204030204" pitchFamily="34" charset="0"/>
                      </a:endParaRPr>
                    </a:p>
                  </a:txBody>
                  <a:tcPr marL="36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1"/>
                  </a:ext>
                </a:extLst>
              </a:tr>
              <a:tr h="291765">
                <a:tc>
                  <a:txBody>
                    <a:bodyPr/>
                    <a:lstStyle/>
                    <a:p>
                      <a:pPr algn="l" fontAlgn="t"/>
                      <a:r>
                        <a:rPr lang="ca-ES" sz="700" u="none" strike="noStrike" dirty="0">
                          <a:effectLst/>
                        </a:rPr>
                        <a:t>Nom</a:t>
                      </a:r>
                      <a:r>
                        <a:rPr lang="ca-ES" sz="700" u="none" strike="noStrike" baseline="0" dirty="0">
                          <a:effectLst/>
                        </a:rPr>
                        <a:t> Trans.1</a:t>
                      </a:r>
                      <a:endParaRPr lang="ca-ES" sz="700" u="none" strike="noStrike" dirty="0">
                        <a:effectLst/>
                      </a:endParaRPr>
                    </a:p>
                    <a:p>
                      <a:pPr algn="l" fontAlgn="t"/>
                      <a:r>
                        <a:rPr lang="ca-ES" sz="700" u="none" strike="noStrike" dirty="0">
                          <a:effectLst/>
                        </a:rPr>
                        <a:t>Mòdul X</a:t>
                      </a:r>
                      <a:endParaRPr lang="ca-ES" sz="700" b="0" i="0" u="none" strike="noStrike" dirty="0">
                        <a:solidFill>
                          <a:srgbClr val="000000"/>
                        </a:solidFill>
                        <a:effectLst/>
                        <a:latin typeface="Calibri" panose="020F0502020204030204" pitchFamily="34" charset="0"/>
                      </a:endParaRPr>
                    </a:p>
                  </a:txBody>
                  <a:tcPr marL="36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0029"/>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2,5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2,15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1284</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4460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4459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31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52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38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19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301321">
                <a:tc>
                  <a:txBody>
                    <a:bodyPr/>
                    <a:lstStyle/>
                    <a:p>
                      <a:pPr algn="l" fontAlgn="t"/>
                      <a:r>
                        <a:rPr lang="ca-ES" sz="700" u="none" strike="noStrike" dirty="0">
                          <a:effectLst/>
                        </a:rPr>
                        <a:t>Nom</a:t>
                      </a:r>
                      <a:r>
                        <a:rPr lang="ca-ES" sz="700" u="none" strike="noStrike" baseline="0" dirty="0">
                          <a:effectLst/>
                        </a:rPr>
                        <a:t> Trans.2</a:t>
                      </a:r>
                    </a:p>
                    <a:p>
                      <a:pPr algn="l" fontAlgn="t"/>
                      <a:r>
                        <a:rPr lang="ca-ES" sz="700" u="none" strike="noStrike" dirty="0">
                          <a:effectLst/>
                        </a:rPr>
                        <a:t>Mòdul X</a:t>
                      </a:r>
                      <a:endParaRPr lang="ca-ES" sz="700" b="0" i="0" u="none" strike="noStrike" dirty="0">
                        <a:solidFill>
                          <a:srgbClr val="000000"/>
                        </a:solidFill>
                        <a:effectLst/>
                        <a:latin typeface="Calibri" panose="020F0502020204030204" pitchFamily="34" charset="0"/>
                      </a:endParaRPr>
                    </a:p>
                  </a:txBody>
                  <a:tcPr marL="36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0029"/>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2,6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2,1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1282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4454</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4459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33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62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15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17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10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3"/>
                  </a:ext>
                </a:extLst>
              </a:tr>
              <a:tr h="324499">
                <a:tc>
                  <a:txBody>
                    <a:bodyPr/>
                    <a:lstStyle/>
                    <a:p>
                      <a:pPr algn="l" fontAlgn="t"/>
                      <a:r>
                        <a:rPr lang="ca-ES" sz="700" u="none" strike="noStrike" dirty="0">
                          <a:effectLst/>
                        </a:rPr>
                        <a:t>Nom</a:t>
                      </a:r>
                      <a:r>
                        <a:rPr lang="ca-ES" sz="700" u="none" strike="noStrike" baseline="0" dirty="0">
                          <a:effectLst/>
                        </a:rPr>
                        <a:t> Trans.3</a:t>
                      </a:r>
                    </a:p>
                    <a:p>
                      <a:pPr algn="l" fontAlgn="t"/>
                      <a:r>
                        <a:rPr lang="ca-ES" sz="700" u="none" strike="noStrike" dirty="0">
                          <a:effectLst/>
                        </a:rPr>
                        <a:t>Mòdul X</a:t>
                      </a:r>
                      <a:endParaRPr lang="ca-ES" sz="700" b="0" i="0" u="none" strike="noStrike" dirty="0">
                        <a:solidFill>
                          <a:srgbClr val="000000"/>
                        </a:solidFill>
                        <a:effectLst/>
                        <a:latin typeface="Calibri" panose="020F0502020204030204" pitchFamily="34" charset="0"/>
                      </a:endParaRPr>
                    </a:p>
                  </a:txBody>
                  <a:tcPr marL="36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0029"/>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2,75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2,8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1,95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1281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4458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4451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30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77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19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20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4"/>
                  </a:ext>
                </a:extLst>
              </a:tr>
              <a:tr h="324499">
                <a:tc>
                  <a:txBody>
                    <a:bodyPr/>
                    <a:lstStyle/>
                    <a:p>
                      <a:pPr marL="0" marR="0" lvl="0" indent="0" algn="l" defTabSz="1125444" rtl="0" eaLnBrk="1" fontAlgn="t" latinLnBrk="0" hangingPunct="1">
                        <a:lnSpc>
                          <a:spcPct val="100000"/>
                        </a:lnSpc>
                        <a:spcBef>
                          <a:spcPts val="0"/>
                        </a:spcBef>
                        <a:spcAft>
                          <a:spcPts val="0"/>
                        </a:spcAft>
                        <a:buClrTx/>
                        <a:buSzTx/>
                        <a:buFontTx/>
                        <a:buNone/>
                        <a:tabLst/>
                        <a:defRPr/>
                      </a:pPr>
                      <a:r>
                        <a:rPr lang="ca-ES" sz="700" u="none" strike="noStrike" dirty="0">
                          <a:effectLst/>
                        </a:rPr>
                        <a:t>Nom</a:t>
                      </a:r>
                      <a:r>
                        <a:rPr lang="ca-ES" sz="700" u="none" strike="noStrike" baseline="0" dirty="0">
                          <a:effectLst/>
                        </a:rPr>
                        <a:t> Trans.4</a:t>
                      </a:r>
                    </a:p>
                    <a:p>
                      <a:pPr marL="0" marR="0" lvl="0" indent="0" algn="l" defTabSz="1125444" rtl="0" eaLnBrk="1" fontAlgn="t" latinLnBrk="0" hangingPunct="1">
                        <a:lnSpc>
                          <a:spcPct val="100000"/>
                        </a:lnSpc>
                        <a:spcBef>
                          <a:spcPts val="0"/>
                        </a:spcBef>
                        <a:spcAft>
                          <a:spcPts val="0"/>
                        </a:spcAft>
                        <a:buClrTx/>
                        <a:buSzTx/>
                        <a:buFontTx/>
                        <a:buNone/>
                        <a:tabLst/>
                        <a:defRPr/>
                      </a:pPr>
                      <a:r>
                        <a:rPr lang="ca-ES" sz="700" u="none" strike="noStrike" dirty="0">
                          <a:effectLst/>
                        </a:rPr>
                        <a:t>Mòdul X</a:t>
                      </a:r>
                      <a:endParaRPr lang="ca-ES" sz="700" b="0" i="0" u="none" strike="noStrike" dirty="0">
                        <a:solidFill>
                          <a:srgbClr val="000000"/>
                        </a:solidFill>
                        <a:effectLst/>
                        <a:latin typeface="Calibri" panose="020F0502020204030204" pitchFamily="34" charset="0"/>
                      </a:endParaRPr>
                    </a:p>
                  </a:txBody>
                  <a:tcPr marL="36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0029"/>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900" b="1" u="none" strike="noStrike" kern="1200" dirty="0">
                          <a:solidFill>
                            <a:srgbClr val="E56A05"/>
                          </a:solidFill>
                          <a:effectLst/>
                          <a:latin typeface="+mn-lt"/>
                          <a:ea typeface="+mn-ea"/>
                          <a:cs typeface="+mn-cs"/>
                        </a:rPr>
                        <a:t>5</a:t>
                      </a:r>
                      <a:endParaRPr lang="ca-ES" sz="800" b="1" u="none" strike="noStrike" kern="1200" dirty="0">
                        <a:solidFill>
                          <a:srgbClr val="E56A05"/>
                        </a:solidFill>
                        <a:effectLst/>
                        <a:latin typeface="+mn-lt"/>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2,1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1282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4454</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4459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33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62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15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17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10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5"/>
                  </a:ext>
                </a:extLst>
              </a:tr>
              <a:tr h="324499">
                <a:tc>
                  <a:txBody>
                    <a:bodyPr/>
                    <a:lstStyle/>
                    <a:p>
                      <a:pPr marL="0" marR="0" lvl="0" indent="0" algn="l" defTabSz="1125444" rtl="0" eaLnBrk="1" fontAlgn="t" latinLnBrk="0" hangingPunct="1">
                        <a:lnSpc>
                          <a:spcPct val="100000"/>
                        </a:lnSpc>
                        <a:spcBef>
                          <a:spcPts val="0"/>
                        </a:spcBef>
                        <a:spcAft>
                          <a:spcPts val="0"/>
                        </a:spcAft>
                        <a:buClrTx/>
                        <a:buSzTx/>
                        <a:buFontTx/>
                        <a:buNone/>
                        <a:tabLst/>
                        <a:defRPr/>
                      </a:pPr>
                      <a:r>
                        <a:rPr lang="ca-ES" sz="700" u="none" strike="noStrike" dirty="0">
                          <a:effectLst/>
                        </a:rPr>
                        <a:t>Nom</a:t>
                      </a:r>
                      <a:r>
                        <a:rPr lang="ca-ES" sz="700" u="none" strike="noStrike" baseline="0" dirty="0">
                          <a:effectLst/>
                        </a:rPr>
                        <a:t> Trans.5</a:t>
                      </a:r>
                    </a:p>
                    <a:p>
                      <a:pPr marL="0" marR="0" lvl="0" indent="0" algn="l" defTabSz="1125444" rtl="0" eaLnBrk="1" fontAlgn="t" latinLnBrk="0" hangingPunct="1">
                        <a:lnSpc>
                          <a:spcPct val="100000"/>
                        </a:lnSpc>
                        <a:spcBef>
                          <a:spcPts val="0"/>
                        </a:spcBef>
                        <a:spcAft>
                          <a:spcPts val="0"/>
                        </a:spcAft>
                        <a:buClrTx/>
                        <a:buSzTx/>
                        <a:buFontTx/>
                        <a:buNone/>
                        <a:tabLst/>
                        <a:defRPr/>
                      </a:pPr>
                      <a:r>
                        <a:rPr lang="ca-ES" sz="700" u="none" strike="noStrike" dirty="0">
                          <a:effectLst/>
                        </a:rPr>
                        <a:t>Mòdul X</a:t>
                      </a:r>
                      <a:endParaRPr lang="ca-ES" sz="700" b="0" i="0" u="none" strike="noStrike" dirty="0">
                        <a:solidFill>
                          <a:srgbClr val="000000"/>
                        </a:solidFill>
                        <a:effectLst/>
                        <a:latin typeface="Calibri" panose="020F0502020204030204" pitchFamily="34" charset="0"/>
                      </a:endParaRPr>
                    </a:p>
                  </a:txBody>
                  <a:tcPr marL="36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0029"/>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2,75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2,8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900" b="1" u="none" strike="noStrike" kern="1200" dirty="0">
                          <a:solidFill>
                            <a:srgbClr val="C00000"/>
                          </a:solidFill>
                          <a:effectLst/>
                          <a:latin typeface="+mn-lt"/>
                          <a:ea typeface="+mn-ea"/>
                          <a:cs typeface="+mn-cs"/>
                        </a:rPr>
                        <a:t>12</a:t>
                      </a:r>
                      <a:endParaRPr lang="ca-ES" sz="800" b="1" u="none" strike="noStrike" kern="1200" dirty="0">
                        <a:solidFill>
                          <a:srgbClr val="C00000"/>
                        </a:solidFill>
                        <a:effectLst/>
                        <a:latin typeface="+mn-lt"/>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1280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4458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4451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30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77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19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1125444" rtl="0" eaLnBrk="1" fontAlgn="ctr" latinLnBrk="0" hangingPunct="1"/>
                      <a:r>
                        <a:rPr lang="ca-ES" sz="800" u="none" strike="noStrike" kern="1200">
                          <a:solidFill>
                            <a:schemeClr val="dk1"/>
                          </a:solidFill>
                          <a:effectLst/>
                          <a:latin typeface="+mn-lt"/>
                          <a:ea typeface="+mn-ea"/>
                          <a:cs typeface="+mn-cs"/>
                        </a:rPr>
                        <a:t>20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1125444" rtl="0" eaLnBrk="1" fontAlgn="ctr" latinLnBrk="0" hangingPunct="1"/>
                      <a:r>
                        <a:rPr lang="ca-ES" sz="800" u="none" strike="noStrike" kern="1200" dirty="0">
                          <a:solidFill>
                            <a:schemeClr val="dk1"/>
                          </a:solidFill>
                          <a:effectLst/>
                          <a:latin typeface="+mn-lt"/>
                          <a:ea typeface="+mn-ea"/>
                          <a:cs typeface="+mn-cs"/>
                        </a:rPr>
                        <a:t>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6"/>
                  </a:ext>
                </a:extLst>
              </a:tr>
            </a:tbl>
          </a:graphicData>
        </a:graphic>
      </p:graphicFrame>
      <p:sp>
        <p:nvSpPr>
          <p:cNvPr id="44" name="Rectangle 2"/>
          <p:cNvSpPr/>
          <p:nvPr/>
        </p:nvSpPr>
        <p:spPr>
          <a:xfrm>
            <a:off x="596660" y="1150373"/>
            <a:ext cx="3397825" cy="505059"/>
          </a:xfrm>
          <a:prstGeom prst="rect">
            <a:avLst/>
          </a:prstGeom>
          <a:solidFill>
            <a:srgbClr val="C00000"/>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t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ca-ES" sz="1300" dirty="0"/>
              <a:t>INC de programari resoltes</a:t>
            </a:r>
          </a:p>
          <a:p>
            <a:pPr algn="ctr">
              <a:spcBef>
                <a:spcPts val="0"/>
              </a:spcBef>
            </a:pPr>
            <a:r>
              <a:rPr lang="ca-ES" sz="800" dirty="0">
                <a:latin typeface="Arial" panose="020B0604020202020204" pitchFamily="34" charset="0"/>
                <a:cs typeface="Arial" panose="020B0604020202020204" pitchFamily="34" charset="0"/>
              </a:rPr>
              <a:t> </a:t>
            </a:r>
            <a:r>
              <a:rPr lang="ca-ES" sz="800" b="0" dirty="0">
                <a:latin typeface="Arial" panose="020B0604020202020204" pitchFamily="34" charset="0"/>
                <a:cs typeface="Arial" panose="020B0604020202020204" pitchFamily="34" charset="0"/>
              </a:rPr>
              <a:t>Incidències mare resoltes cada dues setmanes</a:t>
            </a:r>
          </a:p>
        </p:txBody>
      </p:sp>
      <p:grpSp>
        <p:nvGrpSpPr>
          <p:cNvPr id="9" name="Grupo 8"/>
          <p:cNvGrpSpPr/>
          <p:nvPr/>
        </p:nvGrpSpPr>
        <p:grpSpPr>
          <a:xfrm>
            <a:off x="4151784" y="1151606"/>
            <a:ext cx="3398400" cy="2718378"/>
            <a:chOff x="4651312" y="1211992"/>
            <a:chExt cx="3528392" cy="2577048"/>
          </a:xfrm>
        </p:grpSpPr>
        <p:sp>
          <p:nvSpPr>
            <p:cNvPr id="42" name="Rectangle 2"/>
            <p:cNvSpPr/>
            <p:nvPr/>
          </p:nvSpPr>
          <p:spPr>
            <a:xfrm>
              <a:off x="4651312" y="1211992"/>
              <a:ext cx="3528392" cy="478928"/>
            </a:xfrm>
            <a:prstGeom prst="rect">
              <a:avLst/>
            </a:prstGeom>
            <a:solidFill>
              <a:srgbClr val="990033"/>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t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ca-ES" sz="1300" dirty="0">
                  <a:latin typeface="Arial" panose="020B0604020202020204" pitchFamily="34" charset="0"/>
                  <a:cs typeface="Arial" panose="020B0604020202020204" pitchFamily="34" charset="0"/>
                </a:rPr>
                <a:t>Disponibilitat</a:t>
              </a:r>
            </a:p>
            <a:p>
              <a:pPr algn="ctr">
                <a:spcBef>
                  <a:spcPts val="0"/>
                </a:spcBef>
              </a:pPr>
              <a:r>
                <a:rPr lang="ca-ES" sz="800" b="0" dirty="0">
                  <a:latin typeface="Arial" panose="020B0604020202020204" pitchFamily="34" charset="0"/>
                  <a:cs typeface="Arial" panose="020B0604020202020204" pitchFamily="34" charset="0"/>
                </a:rPr>
                <a:t>Percentatge de temps en què la solució ha estat en actiu funcionament segons les sondes de monitoratge configurades</a:t>
              </a:r>
            </a:p>
          </p:txBody>
        </p:sp>
        <p:graphicFrame>
          <p:nvGraphicFramePr>
            <p:cNvPr id="43" name="Gráfico 42"/>
            <p:cNvGraphicFramePr>
              <a:graphicFrameLocks/>
            </p:cNvGraphicFramePr>
            <p:nvPr>
              <p:extLst>
                <p:ext uri="{D42A27DB-BD31-4B8C-83A1-F6EECF244321}">
                  <p14:modId xmlns:p14="http://schemas.microsoft.com/office/powerpoint/2010/main" val="625777155"/>
                </p:ext>
              </p:extLst>
            </p:nvPr>
          </p:nvGraphicFramePr>
          <p:xfrm>
            <a:off x="4652234" y="1708240"/>
            <a:ext cx="3527470" cy="2080800"/>
          </p:xfrm>
          <a:graphic>
            <a:graphicData uri="http://schemas.openxmlformats.org/drawingml/2006/chart">
              <c:chart xmlns:c="http://schemas.openxmlformats.org/drawingml/2006/chart" xmlns:r="http://schemas.openxmlformats.org/officeDocument/2006/relationships" r:id="rId3"/>
            </a:graphicData>
          </a:graphic>
        </p:graphicFrame>
      </p:grpSp>
      <p:sp>
        <p:nvSpPr>
          <p:cNvPr id="53" name="Rectangle 2"/>
          <p:cNvSpPr/>
          <p:nvPr/>
        </p:nvSpPr>
        <p:spPr>
          <a:xfrm>
            <a:off x="7707483" y="1153742"/>
            <a:ext cx="4065041" cy="501690"/>
          </a:xfrm>
          <a:prstGeom prst="rect">
            <a:avLst/>
          </a:prstGeom>
          <a:solidFill>
            <a:srgbClr val="990033"/>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ca-ES" sz="1300" dirty="0">
                <a:latin typeface="Arial" panose="020B0604020202020204" pitchFamily="34" charset="0"/>
                <a:cs typeface="Arial" panose="020B0604020202020204" pitchFamily="34" charset="0"/>
              </a:rPr>
              <a:t>Transaccions menys eficients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ca-ES" sz="8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Temps de resposta, nombre de transaccions detectades</a:t>
            </a:r>
            <a:r>
              <a:rPr kumimoji="0" lang="ca-ES" sz="800" b="0" i="0" u="none" strike="noStrike" kern="0" cap="none" spc="0" normalizeH="0" noProof="0" dirty="0">
                <a:ln>
                  <a:noFill/>
                </a:ln>
                <a:solidFill>
                  <a:prstClr val="white"/>
                </a:solidFill>
                <a:effectLst/>
                <a:uLnTx/>
                <a:uFillTx/>
                <a:latin typeface="Arial" panose="020B0604020202020204" pitchFamily="34" charset="0"/>
                <a:cs typeface="Arial" panose="020B0604020202020204" pitchFamily="34" charset="0"/>
              </a:rPr>
              <a:t> i volum d’errors menors i crítics</a:t>
            </a:r>
            <a:endParaRPr kumimoji="0" lang="ca-ES" sz="8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p:txBody>
      </p:sp>
      <p:sp>
        <p:nvSpPr>
          <p:cNvPr id="34" name="QuadreDeText 48"/>
          <p:cNvSpPr txBox="1"/>
          <p:nvPr/>
        </p:nvSpPr>
        <p:spPr>
          <a:xfrm>
            <a:off x="7622456" y="3725307"/>
            <a:ext cx="5718014" cy="207749"/>
          </a:xfrm>
          <a:prstGeom prst="rect">
            <a:avLst/>
          </a:prstGeom>
          <a:noFill/>
        </p:spPr>
        <p:txBody>
          <a:bodyPr wrap="square" rtlCol="0">
            <a:spAutoFit/>
          </a:bodyPr>
          <a:lstStyle/>
          <a:p>
            <a:r>
              <a:rPr lang="ca-ES" sz="750" b="1" dirty="0">
                <a:solidFill>
                  <a:srgbClr val="9E0000"/>
                </a:solidFill>
              </a:rPr>
              <a:t>Horari de les sondes: </a:t>
            </a:r>
            <a:r>
              <a:rPr lang="ca-ES" sz="750" b="0" dirty="0"/>
              <a:t>Les sondes mesuren temps de resposta de dilluns a divendres de 9:00h a 18:00h.</a:t>
            </a:r>
          </a:p>
        </p:txBody>
      </p:sp>
      <p:pic>
        <p:nvPicPr>
          <p:cNvPr id="17" name="Imagen 16">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11295460" y="193261"/>
            <a:ext cx="336281" cy="249173"/>
          </a:xfrm>
          <a:prstGeom prst="rect">
            <a:avLst/>
          </a:prstGeom>
        </p:spPr>
      </p:pic>
      <p:sp>
        <p:nvSpPr>
          <p:cNvPr id="18" name="Rectángulo 17"/>
          <p:cNvSpPr/>
          <p:nvPr/>
        </p:nvSpPr>
        <p:spPr>
          <a:xfrm>
            <a:off x="9696400" y="87015"/>
            <a:ext cx="1615402" cy="461665"/>
          </a:xfrm>
          <a:prstGeom prst="rect">
            <a:avLst/>
          </a:prstGeom>
        </p:spPr>
        <p:txBody>
          <a:bodyPr wrap="square">
            <a:spAutoFit/>
          </a:bodyPr>
          <a:lstStyle/>
          <a:p>
            <a:pPr lvl="0" algn="r">
              <a:spcBef>
                <a:spcPts val="738"/>
              </a:spcBef>
              <a:spcAft>
                <a:spcPts val="738"/>
              </a:spcAft>
            </a:pPr>
            <a:r>
              <a:rPr lang="ca-ES" sz="1200" kern="0" dirty="0">
                <a:solidFill>
                  <a:srgbClr val="C00000"/>
                </a:solidFill>
                <a:latin typeface="Arial"/>
              </a:rPr>
              <a:t>Anar al risc de posada a Producció</a:t>
            </a:r>
          </a:p>
        </p:txBody>
      </p:sp>
      <p:graphicFrame>
        <p:nvGraphicFramePr>
          <p:cNvPr id="5" name="Tabla 4"/>
          <p:cNvGraphicFramePr>
            <a:graphicFrameLocks noGrp="1"/>
          </p:cNvGraphicFramePr>
          <p:nvPr>
            <p:extLst>
              <p:ext uri="{D42A27DB-BD31-4B8C-83A1-F6EECF244321}">
                <p14:modId xmlns:p14="http://schemas.microsoft.com/office/powerpoint/2010/main" val="3303595553"/>
              </p:ext>
            </p:extLst>
          </p:nvPr>
        </p:nvGraphicFramePr>
        <p:xfrm>
          <a:off x="596661" y="3907901"/>
          <a:ext cx="5499339" cy="2161206"/>
        </p:xfrm>
        <a:graphic>
          <a:graphicData uri="http://schemas.openxmlformats.org/drawingml/2006/table">
            <a:tbl>
              <a:tblPr firstRow="1">
                <a:tableStyleId>{21E4AEA4-8DFA-4A89-87EB-49C32662AFE0}</a:tableStyleId>
              </a:tblPr>
              <a:tblGrid>
                <a:gridCol w="2318625">
                  <a:extLst>
                    <a:ext uri="{9D8B030D-6E8A-4147-A177-3AD203B41FA5}">
                      <a16:colId xmlns:a16="http://schemas.microsoft.com/office/drawing/2014/main" val="20000"/>
                    </a:ext>
                  </a:extLst>
                </a:gridCol>
                <a:gridCol w="1060238">
                  <a:extLst>
                    <a:ext uri="{9D8B030D-6E8A-4147-A177-3AD203B41FA5}">
                      <a16:colId xmlns:a16="http://schemas.microsoft.com/office/drawing/2014/main" val="20001"/>
                    </a:ext>
                  </a:extLst>
                </a:gridCol>
                <a:gridCol w="1060238">
                  <a:extLst>
                    <a:ext uri="{9D8B030D-6E8A-4147-A177-3AD203B41FA5}">
                      <a16:colId xmlns:a16="http://schemas.microsoft.com/office/drawing/2014/main" val="20002"/>
                    </a:ext>
                  </a:extLst>
                </a:gridCol>
                <a:gridCol w="1060238">
                  <a:extLst>
                    <a:ext uri="{9D8B030D-6E8A-4147-A177-3AD203B41FA5}">
                      <a16:colId xmlns:a16="http://schemas.microsoft.com/office/drawing/2014/main" val="20003"/>
                    </a:ext>
                  </a:extLst>
                </a:gridCol>
              </a:tblGrid>
              <a:tr h="431286">
                <a:tc>
                  <a:txBody>
                    <a:bodyPr/>
                    <a:lstStyle/>
                    <a:p>
                      <a:pPr marL="0" algn="ctr" defTabSz="914400" rtl="0" eaLnBrk="1" fontAlgn="b" latinLnBrk="0" hangingPunct="1"/>
                      <a:r>
                        <a:rPr lang="ca-ES" sz="1200" u="none" strike="noStrike" kern="1200" dirty="0">
                          <a:effectLst/>
                        </a:rPr>
                        <a:t>Resum Incidència Mare Tancada</a:t>
                      </a:r>
                      <a:endParaRPr lang="ca-ES" sz="1200" b="1" u="none" strike="noStrike" kern="1200" dirty="0">
                        <a:solidFill>
                          <a:schemeClr val="lt1"/>
                        </a:solidFill>
                        <a:effectLst/>
                        <a:latin typeface="+mn-lt"/>
                        <a:ea typeface="+mn-ea"/>
                        <a:cs typeface="+mn-cs"/>
                      </a:endParaRPr>
                    </a:p>
                  </a:txBody>
                  <a:tcPr marL="72000" marR="72000" marT="9525" marB="0" anchor="ctr">
                    <a:solidFill>
                      <a:srgbClr val="C00000"/>
                    </a:solidFill>
                  </a:tcPr>
                </a:tc>
                <a:tc>
                  <a:txBody>
                    <a:bodyPr/>
                    <a:lstStyle/>
                    <a:p>
                      <a:pPr algn="ctr" fontAlgn="b"/>
                      <a:r>
                        <a:rPr lang="ca-ES" sz="1200" u="none" strike="noStrike" dirty="0">
                          <a:effectLst/>
                        </a:rPr>
                        <a:t>Mòdul</a:t>
                      </a:r>
                      <a:r>
                        <a:rPr lang="ca-ES" sz="1200" u="none" strike="noStrike" baseline="0" dirty="0">
                          <a:effectLst/>
                        </a:rPr>
                        <a:t> afectat</a:t>
                      </a:r>
                      <a:endParaRPr lang="ca-ES" sz="1200" b="1" i="0" u="none" strike="noStrike" dirty="0">
                        <a:solidFill>
                          <a:srgbClr val="000000"/>
                        </a:solidFill>
                        <a:effectLst/>
                        <a:latin typeface="Calibri" panose="020F0502020204030204" pitchFamily="34" charset="0"/>
                      </a:endParaRPr>
                    </a:p>
                  </a:txBody>
                  <a:tcPr marL="72000" marR="72000" marT="9525" marB="0" anchor="ctr">
                    <a:solidFill>
                      <a:srgbClr val="C00000"/>
                    </a:solidFill>
                  </a:tcPr>
                </a:tc>
                <a:tc>
                  <a:txBody>
                    <a:bodyPr/>
                    <a:lstStyle/>
                    <a:p>
                      <a:pPr algn="ctr" fontAlgn="b"/>
                      <a:r>
                        <a:rPr lang="ca-ES" sz="1200" u="none" strike="noStrike" dirty="0">
                          <a:effectLst/>
                        </a:rPr>
                        <a:t>Data de tancament</a:t>
                      </a:r>
                      <a:endParaRPr lang="ca-ES" sz="1200" b="1" i="0" u="none" strike="noStrike" dirty="0">
                        <a:solidFill>
                          <a:srgbClr val="000000"/>
                        </a:solidFill>
                        <a:effectLst/>
                        <a:latin typeface="Calibri" panose="020F0502020204030204" pitchFamily="34" charset="0"/>
                      </a:endParaRPr>
                    </a:p>
                  </a:txBody>
                  <a:tcPr marL="72000" marR="72000" marT="9525" marB="0" anchor="ctr">
                    <a:solidFill>
                      <a:srgbClr val="C00000"/>
                    </a:solidFill>
                  </a:tcPr>
                </a:tc>
                <a:tc>
                  <a:txBody>
                    <a:bodyPr/>
                    <a:lstStyle/>
                    <a:p>
                      <a:pPr algn="ctr" fontAlgn="b"/>
                      <a:r>
                        <a:rPr lang="ca-ES" sz="1200" u="none" strike="noStrike" dirty="0">
                          <a:effectLst/>
                        </a:rPr>
                        <a:t>Nºd’inc.</a:t>
                      </a:r>
                      <a:r>
                        <a:rPr lang="ca-ES" sz="1200" u="none" strike="noStrike" baseline="0" dirty="0">
                          <a:effectLst/>
                        </a:rPr>
                        <a:t> filles</a:t>
                      </a:r>
                      <a:endParaRPr lang="ca-ES" sz="1200" b="1" i="0" u="none" strike="noStrike" dirty="0">
                        <a:solidFill>
                          <a:srgbClr val="000000"/>
                        </a:solidFill>
                        <a:effectLst/>
                        <a:latin typeface="Calibri" panose="020F0502020204030204" pitchFamily="34" charset="0"/>
                      </a:endParaRPr>
                    </a:p>
                  </a:txBody>
                  <a:tcPr marL="72000" marR="72000" marT="9525" marB="0" anchor="ctr">
                    <a:solidFill>
                      <a:srgbClr val="C00000"/>
                    </a:solidFill>
                  </a:tcPr>
                </a:tc>
                <a:extLst>
                  <a:ext uri="{0D108BD9-81ED-4DB2-BD59-A6C34878D82A}">
                    <a16:rowId xmlns:a16="http://schemas.microsoft.com/office/drawing/2014/main" val="10000"/>
                  </a:ext>
                </a:extLst>
              </a:tr>
              <a:tr h="360225">
                <a:tc>
                  <a:txBody>
                    <a:bodyPr/>
                    <a:lstStyle/>
                    <a:p>
                      <a:pPr algn="l" fontAlgn="b"/>
                      <a:r>
                        <a:rPr lang="ca-ES" sz="1100" b="0" u="none" strike="noStrike" dirty="0">
                          <a:effectLst/>
                        </a:rPr>
                        <a:t>Resum 1:</a:t>
                      </a:r>
                      <a:r>
                        <a:rPr lang="ca-ES" sz="1100" b="0" u="none" strike="noStrike" baseline="0" dirty="0">
                          <a:effectLst/>
                        </a:rPr>
                        <a:t> xxxxxxxxxxxxxxxxxxxxxxxxxxxxxxxxxxxxxxxxxxxxxxxxxxxxxxxxxxxxxxxxxx</a:t>
                      </a:r>
                      <a:endParaRPr lang="ca-ES" sz="1100" b="1" i="0" u="none" strike="noStrike" dirty="0">
                        <a:solidFill>
                          <a:srgbClr val="000000"/>
                        </a:solidFill>
                        <a:effectLst/>
                        <a:latin typeface="Calibri" panose="020F0502020204030204" pitchFamily="34" charset="0"/>
                      </a:endParaRPr>
                    </a:p>
                  </a:txBody>
                  <a:tcPr marL="72000" marR="72000" marT="9525" marB="0" anchor="ctr"/>
                </a:tc>
                <a:tc>
                  <a:txBody>
                    <a:bodyPr/>
                    <a:lstStyle/>
                    <a:p>
                      <a:pPr algn="ctr" fontAlgn="b"/>
                      <a:r>
                        <a:rPr lang="ca-ES" sz="1100" b="0" i="0" u="none" strike="noStrike" dirty="0">
                          <a:solidFill>
                            <a:srgbClr val="000000"/>
                          </a:solidFill>
                          <a:effectLst/>
                          <a:latin typeface="Calibri" panose="020F0502020204030204" pitchFamily="34" charset="0"/>
                        </a:rPr>
                        <a:t>Mòdul X</a:t>
                      </a:r>
                    </a:p>
                  </a:txBody>
                  <a:tcPr marL="72000" marR="72000" marT="9525" marB="0" anchor="ctr"/>
                </a:tc>
                <a:tc>
                  <a:txBody>
                    <a:bodyPr/>
                    <a:lstStyle/>
                    <a:p>
                      <a:pPr algn="ctr" fontAlgn="b"/>
                      <a:r>
                        <a:rPr lang="ca-ES" sz="1100" u="none" strike="noStrike" dirty="0" err="1">
                          <a:effectLst/>
                        </a:rPr>
                        <a:t>dd</a:t>
                      </a:r>
                      <a:r>
                        <a:rPr lang="ca-ES" sz="1100" u="none" strike="noStrike" dirty="0">
                          <a:effectLst/>
                        </a:rPr>
                        <a:t>/mm/</a:t>
                      </a:r>
                      <a:r>
                        <a:rPr lang="ca-ES" sz="1100" u="none" strike="noStrike" dirty="0" err="1">
                          <a:effectLst/>
                        </a:rPr>
                        <a:t>aaaa</a:t>
                      </a:r>
                      <a:endParaRPr lang="ca-ES" sz="1100" b="0" i="0" u="none" strike="noStrike" dirty="0">
                        <a:solidFill>
                          <a:srgbClr val="000000"/>
                        </a:solidFill>
                        <a:effectLst/>
                        <a:latin typeface="Calibri" panose="020F0502020204030204" pitchFamily="34" charset="0"/>
                      </a:endParaRPr>
                    </a:p>
                  </a:txBody>
                  <a:tcPr marL="72000" marR="72000" marT="9525" marB="0" anchor="ctr"/>
                </a:tc>
                <a:tc>
                  <a:txBody>
                    <a:bodyPr/>
                    <a:lstStyle/>
                    <a:p>
                      <a:pPr algn="ctr" fontAlgn="b"/>
                      <a:r>
                        <a:rPr lang="ca-ES" sz="1400" b="1" u="none" strike="noStrike" dirty="0">
                          <a:solidFill>
                            <a:srgbClr val="C00000"/>
                          </a:solidFill>
                          <a:effectLst/>
                        </a:rPr>
                        <a:t>508</a:t>
                      </a:r>
                      <a:endParaRPr lang="ca-ES" sz="1400" b="1" i="0" u="none" strike="noStrike" dirty="0">
                        <a:solidFill>
                          <a:srgbClr val="C00000"/>
                        </a:solidFill>
                        <a:effectLst/>
                        <a:latin typeface="Calibri" panose="020F0502020204030204" pitchFamily="34" charset="0"/>
                      </a:endParaRPr>
                    </a:p>
                  </a:txBody>
                  <a:tcPr marL="72000" marR="72000" marT="9525" marB="0" anchor="ctr"/>
                </a:tc>
                <a:extLst>
                  <a:ext uri="{0D108BD9-81ED-4DB2-BD59-A6C34878D82A}">
                    <a16:rowId xmlns:a16="http://schemas.microsoft.com/office/drawing/2014/main" val="10001"/>
                  </a:ext>
                </a:extLst>
              </a:tr>
              <a:tr h="360225">
                <a:tc>
                  <a:txBody>
                    <a:bodyPr/>
                    <a:lstStyle/>
                    <a:p>
                      <a:pPr algn="l" fontAlgn="b"/>
                      <a:r>
                        <a:rPr lang="ca-ES" sz="1100" b="0" u="none" strike="noStrike" dirty="0">
                          <a:effectLst/>
                        </a:rPr>
                        <a:t>Resum 2: </a:t>
                      </a:r>
                      <a:r>
                        <a:rPr lang="ca-ES" sz="1100" b="0" u="none" strike="noStrike" dirty="0" err="1">
                          <a:effectLst/>
                        </a:rPr>
                        <a:t>xxxxxxxxxxxxxxxxxxxxxxxxxxxxxxx</a:t>
                      </a:r>
                      <a:endParaRPr lang="ca-ES" sz="1100" b="1" i="0" u="none" strike="noStrike" dirty="0">
                        <a:solidFill>
                          <a:srgbClr val="000000"/>
                        </a:solidFill>
                        <a:effectLst/>
                        <a:latin typeface="Calibri" panose="020F0502020204030204" pitchFamily="34" charset="0"/>
                      </a:endParaRPr>
                    </a:p>
                  </a:txBody>
                  <a:tcPr marL="72000" marR="72000" marT="9525" marB="0" anchor="ctr"/>
                </a:tc>
                <a:tc>
                  <a:txBody>
                    <a:bodyPr/>
                    <a:lstStyle/>
                    <a:p>
                      <a:pPr algn="ctr" fontAlgn="b"/>
                      <a:r>
                        <a:rPr lang="ca-ES" sz="1100" b="0" i="0" u="none" strike="noStrike" dirty="0">
                          <a:solidFill>
                            <a:srgbClr val="000000"/>
                          </a:solidFill>
                          <a:effectLst/>
                          <a:latin typeface="Calibri" panose="020F0502020204030204" pitchFamily="34" charset="0"/>
                        </a:rPr>
                        <a:t>Mòdul X</a:t>
                      </a:r>
                    </a:p>
                  </a:txBody>
                  <a:tcPr marL="72000" marR="72000" marT="9525" marB="0" anchor="ctr"/>
                </a:tc>
                <a:tc>
                  <a:txBody>
                    <a:bodyPr/>
                    <a:lstStyle/>
                    <a:p>
                      <a:pPr algn="ctr" fontAlgn="b"/>
                      <a:r>
                        <a:rPr lang="ca-ES" sz="1100" u="none" strike="noStrike" dirty="0" err="1">
                          <a:effectLst/>
                        </a:rPr>
                        <a:t>dd</a:t>
                      </a:r>
                      <a:r>
                        <a:rPr lang="ca-ES" sz="1100" u="none" strike="noStrike" dirty="0">
                          <a:effectLst/>
                        </a:rPr>
                        <a:t>/mm/</a:t>
                      </a:r>
                      <a:r>
                        <a:rPr lang="ca-ES" sz="1100" u="none" strike="noStrike" dirty="0" err="1">
                          <a:effectLst/>
                        </a:rPr>
                        <a:t>aaaa</a:t>
                      </a:r>
                      <a:endParaRPr lang="ca-ES" sz="1100" b="0" i="0" u="none" strike="noStrike" dirty="0">
                        <a:solidFill>
                          <a:srgbClr val="000000"/>
                        </a:solidFill>
                        <a:effectLst/>
                        <a:latin typeface="Calibri" panose="020F0502020204030204" pitchFamily="34" charset="0"/>
                      </a:endParaRPr>
                    </a:p>
                  </a:txBody>
                  <a:tcPr marL="72000" marR="72000" marT="9525" marB="0" anchor="ctr"/>
                </a:tc>
                <a:tc>
                  <a:txBody>
                    <a:bodyPr/>
                    <a:lstStyle/>
                    <a:p>
                      <a:pPr algn="ctr" fontAlgn="b"/>
                      <a:r>
                        <a:rPr lang="ca-ES" sz="1400" b="1" i="0" u="none" strike="noStrike" dirty="0">
                          <a:solidFill>
                            <a:srgbClr val="C00000"/>
                          </a:solidFill>
                          <a:effectLst/>
                          <a:latin typeface="+mn-lt"/>
                        </a:rPr>
                        <a:t>205</a:t>
                      </a:r>
                      <a:endParaRPr lang="ca-ES" sz="1400" b="1" i="0" u="none" strike="noStrike" dirty="0">
                        <a:solidFill>
                          <a:srgbClr val="C00000"/>
                        </a:solidFill>
                        <a:effectLst/>
                        <a:latin typeface="Calibri" panose="020F0502020204030204" pitchFamily="34" charset="0"/>
                      </a:endParaRPr>
                    </a:p>
                  </a:txBody>
                  <a:tcPr marL="72000" marR="72000" marT="9525" marB="0" anchor="ctr"/>
                </a:tc>
                <a:extLst>
                  <a:ext uri="{0D108BD9-81ED-4DB2-BD59-A6C34878D82A}">
                    <a16:rowId xmlns:a16="http://schemas.microsoft.com/office/drawing/2014/main" val="10002"/>
                  </a:ext>
                </a:extLst>
              </a:tr>
              <a:tr h="360225">
                <a:tc>
                  <a:txBody>
                    <a:bodyPr/>
                    <a:lstStyle/>
                    <a:p>
                      <a:pPr algn="l" fontAlgn="b"/>
                      <a:r>
                        <a:rPr lang="ca-ES" sz="1100" u="none" strike="noStrike" noProof="0" dirty="0">
                          <a:effectLst/>
                        </a:rPr>
                        <a:t>Resum 3:</a:t>
                      </a:r>
                      <a:r>
                        <a:rPr lang="ca-ES" sz="1100" u="none" strike="noStrike" baseline="0" noProof="0" dirty="0">
                          <a:effectLst/>
                        </a:rPr>
                        <a:t> </a:t>
                      </a:r>
                      <a:r>
                        <a:rPr lang="ca-ES" sz="1100" u="none" strike="noStrike" baseline="0" noProof="0" dirty="0" err="1">
                          <a:effectLst/>
                        </a:rPr>
                        <a:t>xxxxxxxxxxxxxxxxxxxxxxxxxxxxxxxxxxxxxxx</a:t>
                      </a:r>
                      <a:endParaRPr lang="ca-ES" sz="1100" b="1" i="0" u="none" strike="noStrike" noProof="0" dirty="0">
                        <a:solidFill>
                          <a:srgbClr val="000000"/>
                        </a:solidFill>
                        <a:effectLst/>
                        <a:latin typeface="Calibri" panose="020F0502020204030204" pitchFamily="34" charset="0"/>
                      </a:endParaRPr>
                    </a:p>
                  </a:txBody>
                  <a:tcPr marL="72000" marR="72000" marT="9525" marB="0" anchor="ctr"/>
                </a:tc>
                <a:tc>
                  <a:txBody>
                    <a:bodyPr/>
                    <a:lstStyle/>
                    <a:p>
                      <a:pPr algn="ctr" fontAlgn="b"/>
                      <a:r>
                        <a:rPr lang="ca-ES" sz="1100" b="0" i="0" u="none" strike="noStrike" dirty="0">
                          <a:solidFill>
                            <a:srgbClr val="000000"/>
                          </a:solidFill>
                          <a:effectLst/>
                          <a:latin typeface="Calibri" panose="020F0502020204030204" pitchFamily="34" charset="0"/>
                        </a:rPr>
                        <a:t>Mòdul X</a:t>
                      </a:r>
                    </a:p>
                  </a:txBody>
                  <a:tcPr marL="72000" marR="72000" marT="9525" marB="0" anchor="ctr"/>
                </a:tc>
                <a:tc>
                  <a:txBody>
                    <a:bodyPr/>
                    <a:lstStyle/>
                    <a:p>
                      <a:pPr algn="ctr" fontAlgn="b"/>
                      <a:r>
                        <a:rPr lang="ca-ES" sz="1100" u="none" strike="noStrike" dirty="0" err="1">
                          <a:effectLst/>
                        </a:rPr>
                        <a:t>dd</a:t>
                      </a:r>
                      <a:r>
                        <a:rPr lang="ca-ES" sz="1100" u="none" strike="noStrike" dirty="0">
                          <a:effectLst/>
                        </a:rPr>
                        <a:t>/mm/</a:t>
                      </a:r>
                      <a:r>
                        <a:rPr lang="ca-ES" sz="1100" u="none" strike="noStrike" dirty="0" err="1">
                          <a:effectLst/>
                        </a:rPr>
                        <a:t>aaaa</a:t>
                      </a:r>
                      <a:endParaRPr lang="ca-ES" sz="1100" b="0" i="0" u="none" strike="noStrike" dirty="0">
                        <a:solidFill>
                          <a:srgbClr val="000000"/>
                        </a:solidFill>
                        <a:effectLst/>
                        <a:latin typeface="Calibri" panose="020F0502020204030204" pitchFamily="34" charset="0"/>
                      </a:endParaRPr>
                    </a:p>
                  </a:txBody>
                  <a:tcPr marL="72000" marR="72000" marT="9525" marB="0" anchor="ctr"/>
                </a:tc>
                <a:tc>
                  <a:txBody>
                    <a:bodyPr/>
                    <a:lstStyle/>
                    <a:p>
                      <a:pPr algn="ctr" fontAlgn="b"/>
                      <a:r>
                        <a:rPr lang="ca-ES" sz="1400" b="1" i="0" u="none" strike="noStrike" dirty="0">
                          <a:solidFill>
                            <a:srgbClr val="C00000"/>
                          </a:solidFill>
                          <a:effectLst/>
                          <a:latin typeface="+mn-lt"/>
                        </a:rPr>
                        <a:t>259</a:t>
                      </a:r>
                      <a:endParaRPr lang="ca-ES" sz="1400" b="1" i="0" u="none" strike="noStrike" dirty="0">
                        <a:solidFill>
                          <a:srgbClr val="C00000"/>
                        </a:solidFill>
                        <a:effectLst/>
                        <a:latin typeface="Calibri" panose="020F0502020204030204" pitchFamily="34" charset="0"/>
                      </a:endParaRPr>
                    </a:p>
                  </a:txBody>
                  <a:tcPr marL="72000" marR="72000" marT="9525" marB="0" anchor="ctr"/>
                </a:tc>
                <a:extLst>
                  <a:ext uri="{0D108BD9-81ED-4DB2-BD59-A6C34878D82A}">
                    <a16:rowId xmlns:a16="http://schemas.microsoft.com/office/drawing/2014/main" val="10003"/>
                  </a:ext>
                </a:extLst>
              </a:tr>
              <a:tr h="335012">
                <a:tc>
                  <a:txBody>
                    <a:bodyPr/>
                    <a:lstStyle/>
                    <a:p>
                      <a:pPr algn="l" fontAlgn="b"/>
                      <a:r>
                        <a:rPr lang="ca-ES" sz="1100" b="0" i="0" u="none" strike="noStrike" dirty="0">
                          <a:solidFill>
                            <a:srgbClr val="000000"/>
                          </a:solidFill>
                          <a:effectLst/>
                          <a:latin typeface="Calibri" panose="020F0502020204030204" pitchFamily="34" charset="0"/>
                        </a:rPr>
                        <a:t>Resum 4: </a:t>
                      </a:r>
                      <a:r>
                        <a:rPr lang="ca-ES" sz="1100" b="0" i="0" u="none" strike="noStrike" dirty="0" err="1">
                          <a:solidFill>
                            <a:srgbClr val="000000"/>
                          </a:solidFill>
                          <a:effectLst/>
                          <a:latin typeface="Calibri" panose="020F0502020204030204" pitchFamily="34" charset="0"/>
                        </a:rPr>
                        <a:t>xxxxxxxxxxxxxxxxxxxxxxxxxxxxxxxxx</a:t>
                      </a:r>
                      <a:endParaRPr lang="ca-ES" sz="1100" b="0" i="0" u="none" strike="noStrike" dirty="0">
                        <a:solidFill>
                          <a:srgbClr val="000000"/>
                        </a:solidFill>
                        <a:effectLst/>
                        <a:latin typeface="Calibri" panose="020F0502020204030204" pitchFamily="34" charset="0"/>
                      </a:endParaRPr>
                    </a:p>
                  </a:txBody>
                  <a:tcPr marL="72000" marR="72000" marT="9525" marB="0" anchor="ctr"/>
                </a:tc>
                <a:tc>
                  <a:txBody>
                    <a:bodyPr/>
                    <a:lstStyle/>
                    <a:p>
                      <a:pPr algn="ctr" fontAlgn="b"/>
                      <a:r>
                        <a:rPr lang="ca-ES" sz="1100" b="0" i="0" u="none" strike="noStrike" dirty="0">
                          <a:solidFill>
                            <a:srgbClr val="000000"/>
                          </a:solidFill>
                          <a:effectLst/>
                          <a:latin typeface="Calibri" panose="020F0502020204030204" pitchFamily="34" charset="0"/>
                        </a:rPr>
                        <a:t>Mòdul X</a:t>
                      </a:r>
                    </a:p>
                  </a:txBody>
                  <a:tcPr marL="72000" marR="72000" marT="9525" marB="0" anchor="ctr"/>
                </a:tc>
                <a:tc>
                  <a:txBody>
                    <a:bodyPr/>
                    <a:lstStyle/>
                    <a:p>
                      <a:pPr algn="ctr" fontAlgn="b"/>
                      <a:r>
                        <a:rPr lang="ca-ES" sz="1100" u="none" strike="noStrike" dirty="0" err="1">
                          <a:effectLst/>
                        </a:rPr>
                        <a:t>dd</a:t>
                      </a:r>
                      <a:r>
                        <a:rPr lang="ca-ES" sz="1100" u="none" strike="noStrike" dirty="0">
                          <a:effectLst/>
                        </a:rPr>
                        <a:t>/mm/</a:t>
                      </a:r>
                      <a:r>
                        <a:rPr lang="ca-ES" sz="1100" u="none" strike="noStrike" dirty="0" err="1">
                          <a:effectLst/>
                        </a:rPr>
                        <a:t>aaaa</a:t>
                      </a:r>
                      <a:endParaRPr lang="ca-ES" sz="1100" b="0" i="0" u="none" strike="noStrike" dirty="0">
                        <a:solidFill>
                          <a:srgbClr val="000000"/>
                        </a:solidFill>
                        <a:effectLst/>
                        <a:latin typeface="Calibri" panose="020F0502020204030204" pitchFamily="34" charset="0"/>
                      </a:endParaRPr>
                    </a:p>
                  </a:txBody>
                  <a:tcPr marL="72000" marR="72000" marT="9525" marB="0" anchor="ctr"/>
                </a:tc>
                <a:tc>
                  <a:txBody>
                    <a:bodyPr/>
                    <a:lstStyle/>
                    <a:p>
                      <a:pPr algn="ctr" fontAlgn="b"/>
                      <a:r>
                        <a:rPr lang="ca-ES" sz="1400" b="1" i="0" u="none" strike="noStrike" dirty="0">
                          <a:solidFill>
                            <a:srgbClr val="C00000"/>
                          </a:solidFill>
                          <a:effectLst/>
                          <a:latin typeface="+mn-lt"/>
                        </a:rPr>
                        <a:t>196</a:t>
                      </a:r>
                      <a:endParaRPr lang="ca-ES" sz="1400" b="1" i="0" u="none" strike="noStrike" dirty="0">
                        <a:solidFill>
                          <a:srgbClr val="C00000"/>
                        </a:solidFill>
                        <a:effectLst/>
                        <a:latin typeface="Calibri" panose="020F0502020204030204" pitchFamily="34" charset="0"/>
                      </a:endParaRPr>
                    </a:p>
                  </a:txBody>
                  <a:tcPr marL="72000" marR="72000" marT="9525" marB="0" anchor="ctr"/>
                </a:tc>
                <a:extLst>
                  <a:ext uri="{0D108BD9-81ED-4DB2-BD59-A6C34878D82A}">
                    <a16:rowId xmlns:a16="http://schemas.microsoft.com/office/drawing/2014/main" val="10004"/>
                  </a:ext>
                </a:extLst>
              </a:tr>
            </a:tbl>
          </a:graphicData>
        </a:graphic>
      </p:graphicFrame>
      <p:graphicFrame>
        <p:nvGraphicFramePr>
          <p:cNvPr id="26" name="Gráfico 25"/>
          <p:cNvGraphicFramePr>
            <a:graphicFrameLocks/>
          </p:cNvGraphicFramePr>
          <p:nvPr>
            <p:extLst>
              <p:ext uri="{D42A27DB-BD31-4B8C-83A1-F6EECF244321}">
                <p14:modId xmlns:p14="http://schemas.microsoft.com/office/powerpoint/2010/main" val="3293906790"/>
              </p:ext>
            </p:extLst>
          </p:nvPr>
        </p:nvGraphicFramePr>
        <p:xfrm>
          <a:off x="596660" y="1675069"/>
          <a:ext cx="3386604" cy="219491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9" name="Tabla 28"/>
          <p:cNvGraphicFramePr>
            <a:graphicFrameLocks noGrp="1"/>
          </p:cNvGraphicFramePr>
          <p:nvPr>
            <p:extLst>
              <p:ext uri="{D42A27DB-BD31-4B8C-83A1-F6EECF244321}">
                <p14:modId xmlns:p14="http://schemas.microsoft.com/office/powerpoint/2010/main" val="1126919724"/>
              </p:ext>
            </p:extLst>
          </p:nvPr>
        </p:nvGraphicFramePr>
        <p:xfrm>
          <a:off x="6242862" y="3908847"/>
          <a:ext cx="5541771" cy="943731"/>
        </p:xfrm>
        <a:graphic>
          <a:graphicData uri="http://schemas.openxmlformats.org/drawingml/2006/table">
            <a:tbl>
              <a:tblPr firstRow="1">
                <a:tableStyleId>{21E4AEA4-8DFA-4A89-87EB-49C32662AFE0}</a:tableStyleId>
              </a:tblPr>
              <a:tblGrid>
                <a:gridCol w="2336514">
                  <a:extLst>
                    <a:ext uri="{9D8B030D-6E8A-4147-A177-3AD203B41FA5}">
                      <a16:colId xmlns:a16="http://schemas.microsoft.com/office/drawing/2014/main" val="20000"/>
                    </a:ext>
                  </a:extLst>
                </a:gridCol>
                <a:gridCol w="1068419">
                  <a:extLst>
                    <a:ext uri="{9D8B030D-6E8A-4147-A177-3AD203B41FA5}">
                      <a16:colId xmlns:a16="http://schemas.microsoft.com/office/drawing/2014/main" val="20001"/>
                    </a:ext>
                  </a:extLst>
                </a:gridCol>
                <a:gridCol w="1068419">
                  <a:extLst>
                    <a:ext uri="{9D8B030D-6E8A-4147-A177-3AD203B41FA5}">
                      <a16:colId xmlns:a16="http://schemas.microsoft.com/office/drawing/2014/main" val="20002"/>
                    </a:ext>
                  </a:extLst>
                </a:gridCol>
                <a:gridCol w="1068419">
                  <a:extLst>
                    <a:ext uri="{9D8B030D-6E8A-4147-A177-3AD203B41FA5}">
                      <a16:colId xmlns:a16="http://schemas.microsoft.com/office/drawing/2014/main" val="20003"/>
                    </a:ext>
                  </a:extLst>
                </a:gridCol>
              </a:tblGrid>
              <a:tr h="431286">
                <a:tc>
                  <a:txBody>
                    <a:bodyPr/>
                    <a:lstStyle/>
                    <a:p>
                      <a:pPr marL="0" algn="ctr" defTabSz="914400" rtl="0" eaLnBrk="1" fontAlgn="b" latinLnBrk="0" hangingPunct="1"/>
                      <a:r>
                        <a:rPr lang="ca-ES" sz="1200" u="none" strike="noStrike" kern="1200" dirty="0">
                          <a:effectLst/>
                        </a:rPr>
                        <a:t>Resum Incidència Mare Oberta</a:t>
                      </a:r>
                      <a:endParaRPr lang="ca-ES" sz="1200" b="1" u="none" strike="noStrike" kern="1200" dirty="0">
                        <a:solidFill>
                          <a:schemeClr val="lt1"/>
                        </a:solidFill>
                        <a:effectLst/>
                        <a:latin typeface="+mn-lt"/>
                        <a:ea typeface="+mn-ea"/>
                        <a:cs typeface="+mn-cs"/>
                      </a:endParaRPr>
                    </a:p>
                  </a:txBody>
                  <a:tcPr marL="72000" marR="72000" marT="9525" marB="0" anchor="ctr">
                    <a:solidFill>
                      <a:srgbClr val="C00000"/>
                    </a:solidFill>
                  </a:tcPr>
                </a:tc>
                <a:tc>
                  <a:txBody>
                    <a:bodyPr/>
                    <a:lstStyle/>
                    <a:p>
                      <a:pPr algn="ctr" fontAlgn="b"/>
                      <a:r>
                        <a:rPr lang="ca-ES" sz="1200" u="none" strike="noStrike" dirty="0">
                          <a:effectLst/>
                        </a:rPr>
                        <a:t>Mòdul</a:t>
                      </a:r>
                      <a:r>
                        <a:rPr lang="ca-ES" sz="1200" u="none" strike="noStrike" baseline="0" dirty="0">
                          <a:effectLst/>
                        </a:rPr>
                        <a:t> afectat</a:t>
                      </a:r>
                      <a:endParaRPr lang="ca-ES" sz="1200" b="1" i="0" u="none" strike="noStrike" dirty="0">
                        <a:solidFill>
                          <a:srgbClr val="000000"/>
                        </a:solidFill>
                        <a:effectLst/>
                        <a:latin typeface="Calibri" panose="020F0502020204030204" pitchFamily="34" charset="0"/>
                      </a:endParaRPr>
                    </a:p>
                  </a:txBody>
                  <a:tcPr marL="72000" marR="72000" marT="9525" marB="0" anchor="ctr">
                    <a:solidFill>
                      <a:srgbClr val="C00000"/>
                    </a:solidFill>
                  </a:tcPr>
                </a:tc>
                <a:tc>
                  <a:txBody>
                    <a:bodyPr/>
                    <a:lstStyle/>
                    <a:p>
                      <a:pPr algn="ctr" fontAlgn="b"/>
                      <a:r>
                        <a:rPr lang="ca-ES" sz="1200" u="none" strike="noStrike" dirty="0">
                          <a:effectLst/>
                        </a:rPr>
                        <a:t>Data de tancament</a:t>
                      </a:r>
                      <a:endParaRPr lang="ca-ES" sz="1200" b="1" i="0" u="none" strike="noStrike" dirty="0">
                        <a:solidFill>
                          <a:srgbClr val="000000"/>
                        </a:solidFill>
                        <a:effectLst/>
                        <a:latin typeface="Calibri" panose="020F0502020204030204" pitchFamily="34" charset="0"/>
                      </a:endParaRPr>
                    </a:p>
                  </a:txBody>
                  <a:tcPr marL="72000" marR="72000" marT="9525" marB="0" anchor="ctr">
                    <a:solidFill>
                      <a:srgbClr val="C00000"/>
                    </a:solidFill>
                  </a:tcPr>
                </a:tc>
                <a:tc>
                  <a:txBody>
                    <a:bodyPr/>
                    <a:lstStyle/>
                    <a:p>
                      <a:pPr algn="ctr" fontAlgn="b"/>
                      <a:r>
                        <a:rPr lang="ca-ES" sz="1200" u="none" strike="noStrike" dirty="0">
                          <a:effectLst/>
                        </a:rPr>
                        <a:t>Nºd’inc.</a:t>
                      </a:r>
                      <a:r>
                        <a:rPr lang="ca-ES" sz="1200" u="none" strike="noStrike" baseline="0" dirty="0">
                          <a:effectLst/>
                        </a:rPr>
                        <a:t> filles</a:t>
                      </a:r>
                      <a:endParaRPr lang="ca-ES" sz="1200" b="1" i="0" u="none" strike="noStrike" dirty="0">
                        <a:solidFill>
                          <a:srgbClr val="000000"/>
                        </a:solidFill>
                        <a:effectLst/>
                        <a:latin typeface="Calibri" panose="020F0502020204030204" pitchFamily="34" charset="0"/>
                      </a:endParaRPr>
                    </a:p>
                  </a:txBody>
                  <a:tcPr marL="72000" marR="72000" marT="9525" marB="0" anchor="ctr">
                    <a:solidFill>
                      <a:srgbClr val="C00000"/>
                    </a:solidFill>
                  </a:tcPr>
                </a:tc>
                <a:extLst>
                  <a:ext uri="{0D108BD9-81ED-4DB2-BD59-A6C34878D82A}">
                    <a16:rowId xmlns:a16="http://schemas.microsoft.com/office/drawing/2014/main" val="10000"/>
                  </a:ext>
                </a:extLst>
              </a:tr>
              <a:tr h="360225">
                <a:tc>
                  <a:txBody>
                    <a:bodyPr/>
                    <a:lstStyle/>
                    <a:p>
                      <a:pPr algn="l" fontAlgn="b"/>
                      <a:r>
                        <a:rPr lang="ca-ES" sz="1100" b="0" u="none" strike="noStrike" dirty="0">
                          <a:effectLst/>
                        </a:rPr>
                        <a:t>Resum 1:</a:t>
                      </a:r>
                      <a:r>
                        <a:rPr lang="ca-ES" sz="1100" b="0" u="none" strike="noStrike" baseline="0" dirty="0">
                          <a:effectLst/>
                        </a:rPr>
                        <a:t> xxxxxxxxxxxxxxxxxxxxxxxxxxxxxxxxxxxxxxxxxxxxxxxxxxxxxxxxxxxxxxxxxx</a:t>
                      </a:r>
                      <a:endParaRPr lang="ca-ES" sz="1100" b="1" i="0" u="none" strike="noStrike" dirty="0">
                        <a:solidFill>
                          <a:srgbClr val="000000"/>
                        </a:solidFill>
                        <a:effectLst/>
                        <a:latin typeface="Calibri" panose="020F0502020204030204" pitchFamily="34" charset="0"/>
                      </a:endParaRPr>
                    </a:p>
                  </a:txBody>
                  <a:tcPr marL="72000" marR="72000" marT="9525" marB="0" anchor="ctr"/>
                </a:tc>
                <a:tc>
                  <a:txBody>
                    <a:bodyPr/>
                    <a:lstStyle/>
                    <a:p>
                      <a:pPr algn="ctr" fontAlgn="b"/>
                      <a:r>
                        <a:rPr lang="ca-ES" sz="1100" b="0" i="0" u="none" strike="noStrike" dirty="0">
                          <a:solidFill>
                            <a:srgbClr val="000000"/>
                          </a:solidFill>
                          <a:effectLst/>
                          <a:latin typeface="Calibri" panose="020F0502020204030204" pitchFamily="34" charset="0"/>
                        </a:rPr>
                        <a:t>Mòdul X</a:t>
                      </a:r>
                      <a:endParaRPr lang="ca-ES" sz="1100" b="0" i="0" u="none" strike="noStrike" noProof="0" dirty="0">
                        <a:solidFill>
                          <a:srgbClr val="000000"/>
                        </a:solidFill>
                        <a:effectLst/>
                        <a:latin typeface="Calibri" panose="020F0502020204030204" pitchFamily="34" charset="0"/>
                      </a:endParaRPr>
                    </a:p>
                  </a:txBody>
                  <a:tcPr marL="72000" marR="72000" marT="9525" marB="0" anchor="ctr"/>
                </a:tc>
                <a:tc>
                  <a:txBody>
                    <a:bodyPr/>
                    <a:lstStyle/>
                    <a:p>
                      <a:pPr algn="ctr" fontAlgn="b"/>
                      <a:r>
                        <a:rPr lang="ca-ES" sz="1100" u="none" strike="noStrike" dirty="0" err="1">
                          <a:effectLst/>
                        </a:rPr>
                        <a:t>dd</a:t>
                      </a:r>
                      <a:r>
                        <a:rPr lang="ca-ES" sz="1100" u="none" strike="noStrike" dirty="0">
                          <a:effectLst/>
                        </a:rPr>
                        <a:t>/mm/</a:t>
                      </a:r>
                      <a:r>
                        <a:rPr lang="ca-ES" sz="1100" u="none" strike="noStrike" dirty="0" err="1">
                          <a:effectLst/>
                        </a:rPr>
                        <a:t>aaaa</a:t>
                      </a:r>
                      <a:endParaRPr lang="ca-ES" sz="1100" b="0" i="0" u="none" strike="noStrike" dirty="0">
                        <a:solidFill>
                          <a:srgbClr val="000000"/>
                        </a:solidFill>
                        <a:effectLst/>
                        <a:latin typeface="Calibri" panose="020F0502020204030204" pitchFamily="34" charset="0"/>
                      </a:endParaRPr>
                    </a:p>
                  </a:txBody>
                  <a:tcPr marL="72000" marR="72000" marT="9525" marB="0" anchor="ctr"/>
                </a:tc>
                <a:tc>
                  <a:txBody>
                    <a:bodyPr/>
                    <a:lstStyle/>
                    <a:p>
                      <a:pPr algn="ctr" fontAlgn="b"/>
                      <a:r>
                        <a:rPr lang="ca-ES" sz="1400" b="1" u="none" strike="noStrike" noProof="0" dirty="0">
                          <a:solidFill>
                            <a:srgbClr val="C00000"/>
                          </a:solidFill>
                          <a:effectLst/>
                        </a:rPr>
                        <a:t>70</a:t>
                      </a:r>
                      <a:endParaRPr lang="ca-ES" sz="1400" b="1" i="0" u="none" strike="noStrike" noProof="0" dirty="0">
                        <a:solidFill>
                          <a:srgbClr val="C00000"/>
                        </a:solidFill>
                        <a:effectLst/>
                        <a:latin typeface="Calibri" panose="020F0502020204030204" pitchFamily="34" charset="0"/>
                      </a:endParaRPr>
                    </a:p>
                  </a:txBody>
                  <a:tcPr marL="72000" marR="72000" marT="9525" marB="0" anchor="ctr"/>
                </a:tc>
                <a:extLst>
                  <a:ext uri="{0D108BD9-81ED-4DB2-BD59-A6C34878D82A}">
                    <a16:rowId xmlns:a16="http://schemas.microsoft.com/office/drawing/2014/main" val="10001"/>
                  </a:ext>
                </a:extLst>
              </a:tr>
            </a:tbl>
          </a:graphicData>
        </a:graphic>
      </p:graphicFrame>
      <p:sp>
        <p:nvSpPr>
          <p:cNvPr id="16" name="Rectángulo 15"/>
          <p:cNvSpPr/>
          <p:nvPr/>
        </p:nvSpPr>
        <p:spPr bwMode="auto">
          <a:xfrm>
            <a:off x="9550502" y="5641514"/>
            <a:ext cx="2399388" cy="430887"/>
          </a:xfrm>
          <a:prstGeom prst="rect">
            <a:avLst/>
          </a:prstGeom>
          <a:solidFill>
            <a:srgbClr val="FFFFFF">
              <a:lumMod val="95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ca-ES" sz="1050" b="1" i="0" u="none" strike="noStrike" kern="0" cap="none" spc="0" normalizeH="0" baseline="0" noProof="0" dirty="0">
                <a:ln>
                  <a:noFill/>
                </a:ln>
                <a:solidFill>
                  <a:srgbClr val="000000"/>
                </a:solidFill>
                <a:effectLst/>
                <a:uLnTx/>
                <a:uFillTx/>
                <a:latin typeface="Arial" charset="0"/>
                <a:cs typeface="+mn-cs"/>
              </a:rPr>
              <a:t>És necessari fer </a:t>
            </a:r>
            <a:r>
              <a:rPr kumimoji="0" lang="ca-ES" sz="1100" b="1" i="0" u="none" strike="noStrike" kern="0" cap="none" spc="0" normalizeH="0" baseline="0" noProof="0" dirty="0">
                <a:ln>
                  <a:noFill/>
                </a:ln>
                <a:solidFill>
                  <a:srgbClr val="C00000"/>
                </a:solidFill>
                <a:effectLst/>
                <a:uLnTx/>
                <a:uFillTx/>
                <a:latin typeface="Arial" charset="0"/>
                <a:cs typeface="+mn-cs"/>
              </a:rPr>
              <a:t>disminuir</a:t>
            </a:r>
            <a:r>
              <a:rPr kumimoji="0" lang="ca-ES" sz="1050" b="1" i="0" u="none" strike="noStrike" kern="0" cap="none" spc="0" normalizeH="0" baseline="0" noProof="0" dirty="0">
                <a:ln>
                  <a:noFill/>
                </a:ln>
                <a:solidFill>
                  <a:srgbClr val="000000"/>
                </a:solidFill>
                <a:effectLst/>
                <a:uLnTx/>
                <a:uFillTx/>
                <a:latin typeface="Arial" charset="0"/>
                <a:cs typeface="+mn-cs"/>
              </a:rPr>
              <a:t> els </a:t>
            </a:r>
            <a:r>
              <a:rPr kumimoji="0" lang="ca-ES" sz="1100" b="1" i="0" u="none" strike="noStrike" kern="0" cap="none" spc="0" normalizeH="0" baseline="0" noProof="0" dirty="0">
                <a:ln>
                  <a:noFill/>
                </a:ln>
                <a:solidFill>
                  <a:srgbClr val="C00000"/>
                </a:solidFill>
                <a:effectLst/>
                <a:uLnTx/>
                <a:uFillTx/>
                <a:latin typeface="Arial" charset="0"/>
                <a:cs typeface="+mn-cs"/>
              </a:rPr>
              <a:t>temps de resposta</a:t>
            </a:r>
            <a:r>
              <a:rPr kumimoji="0" lang="ca-ES" sz="1050" b="1" i="0" u="none" strike="noStrike" kern="0" cap="none" spc="0" normalizeH="0" baseline="0" noProof="0" dirty="0">
                <a:ln>
                  <a:noFill/>
                </a:ln>
                <a:solidFill>
                  <a:srgbClr val="000000"/>
                </a:solidFill>
                <a:effectLst/>
                <a:uLnTx/>
                <a:uFillTx/>
                <a:latin typeface="Arial" charset="0"/>
                <a:cs typeface="+mn-cs"/>
              </a:rPr>
              <a:t>.</a:t>
            </a:r>
          </a:p>
        </p:txBody>
      </p:sp>
      <p:cxnSp>
        <p:nvCxnSpPr>
          <p:cNvPr id="19" name="Conector curvado 18"/>
          <p:cNvCxnSpPr>
            <a:stCxn id="20" idx="2"/>
            <a:endCxn id="16" idx="1"/>
          </p:cNvCxnSpPr>
          <p:nvPr/>
        </p:nvCxnSpPr>
        <p:spPr bwMode="auto">
          <a:xfrm rot="16200000" flipH="1">
            <a:off x="8014382" y="4320838"/>
            <a:ext cx="2264512" cy="807727"/>
          </a:xfrm>
          <a:prstGeom prst="curvedConnector2">
            <a:avLst/>
          </a:prstGeom>
          <a:noFill/>
          <a:ln w="9525" cap="flat" cmpd="sng" algn="ctr">
            <a:solidFill>
              <a:srgbClr val="800000">
                <a:shade val="95000"/>
                <a:satMod val="105000"/>
              </a:srgbClr>
            </a:solidFill>
            <a:prstDash val="solid"/>
            <a:headEnd type="none" w="med" len="med"/>
            <a:tailEnd type="triangle"/>
          </a:ln>
          <a:effectLst/>
        </p:spPr>
      </p:cxnSp>
      <p:sp>
        <p:nvSpPr>
          <p:cNvPr id="20" name="Elipse 19"/>
          <p:cNvSpPr/>
          <p:nvPr/>
        </p:nvSpPr>
        <p:spPr bwMode="auto">
          <a:xfrm rot="18681370">
            <a:off x="8672030" y="3040805"/>
            <a:ext cx="417048" cy="790239"/>
          </a:xfrm>
          <a:prstGeom prst="ellipse">
            <a:avLst/>
          </a:prstGeom>
          <a:solidFill>
            <a:srgbClr val="CC0000">
              <a:alpha val="20000"/>
            </a:srgbClr>
          </a:solidFill>
          <a:ln w="12700" cap="flat" cmpd="sng" algn="ctr">
            <a:solidFill>
              <a:srgbClr val="000000"/>
            </a:solidFill>
            <a:prstDash val="dash"/>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ca-ES" sz="2200" b="1" i="0" u="none" strike="noStrike" kern="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584202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ela 1"/>
          <p:cNvGraphicFramePr>
            <a:graphicFrameLocks noGrp="1" noChangeAspect="1"/>
          </p:cNvGraphicFramePr>
          <p:nvPr>
            <p:extLst>
              <p:ext uri="{D42A27DB-BD31-4B8C-83A1-F6EECF244321}">
                <p14:modId xmlns:p14="http://schemas.microsoft.com/office/powerpoint/2010/main" val="1112746981"/>
              </p:ext>
            </p:extLst>
          </p:nvPr>
        </p:nvGraphicFramePr>
        <p:xfrm>
          <a:off x="335360" y="1156394"/>
          <a:ext cx="11665297" cy="4292400"/>
        </p:xfrm>
        <a:graphic>
          <a:graphicData uri="http://schemas.openxmlformats.org/drawingml/2006/table">
            <a:tbl>
              <a:tblPr firstRow="1" firstCol="1" bandRow="1">
                <a:tableStyleId>{5C22544A-7EE6-4342-B048-85BDC9FD1C3A}</a:tableStyleId>
              </a:tblPr>
              <a:tblGrid>
                <a:gridCol w="982905">
                  <a:extLst>
                    <a:ext uri="{9D8B030D-6E8A-4147-A177-3AD203B41FA5}">
                      <a16:colId xmlns:a16="http://schemas.microsoft.com/office/drawing/2014/main" val="20000"/>
                    </a:ext>
                  </a:extLst>
                </a:gridCol>
                <a:gridCol w="984732">
                  <a:extLst>
                    <a:ext uri="{9D8B030D-6E8A-4147-A177-3AD203B41FA5}">
                      <a16:colId xmlns:a16="http://schemas.microsoft.com/office/drawing/2014/main" val="20001"/>
                    </a:ext>
                  </a:extLst>
                </a:gridCol>
                <a:gridCol w="984732">
                  <a:extLst>
                    <a:ext uri="{9D8B030D-6E8A-4147-A177-3AD203B41FA5}">
                      <a16:colId xmlns:a16="http://schemas.microsoft.com/office/drawing/2014/main" val="20002"/>
                    </a:ext>
                  </a:extLst>
                </a:gridCol>
                <a:gridCol w="984732">
                  <a:extLst>
                    <a:ext uri="{9D8B030D-6E8A-4147-A177-3AD203B41FA5}">
                      <a16:colId xmlns:a16="http://schemas.microsoft.com/office/drawing/2014/main" val="20003"/>
                    </a:ext>
                  </a:extLst>
                </a:gridCol>
                <a:gridCol w="2471611">
                  <a:extLst>
                    <a:ext uri="{9D8B030D-6E8A-4147-A177-3AD203B41FA5}">
                      <a16:colId xmlns:a16="http://schemas.microsoft.com/office/drawing/2014/main" val="20004"/>
                    </a:ext>
                  </a:extLst>
                </a:gridCol>
                <a:gridCol w="1116070">
                  <a:extLst>
                    <a:ext uri="{9D8B030D-6E8A-4147-A177-3AD203B41FA5}">
                      <a16:colId xmlns:a16="http://schemas.microsoft.com/office/drawing/2014/main" val="20007"/>
                    </a:ext>
                  </a:extLst>
                </a:gridCol>
                <a:gridCol w="1116178">
                  <a:extLst>
                    <a:ext uri="{9D8B030D-6E8A-4147-A177-3AD203B41FA5}">
                      <a16:colId xmlns:a16="http://schemas.microsoft.com/office/drawing/2014/main" val="20005"/>
                    </a:ext>
                  </a:extLst>
                </a:gridCol>
                <a:gridCol w="3024337">
                  <a:extLst>
                    <a:ext uri="{9D8B030D-6E8A-4147-A177-3AD203B41FA5}">
                      <a16:colId xmlns:a16="http://schemas.microsoft.com/office/drawing/2014/main" val="20006"/>
                    </a:ext>
                  </a:extLst>
                </a:gridCol>
              </a:tblGrid>
              <a:tr h="365760">
                <a:tc rowSpan="2" gridSpan="4">
                  <a:txBody>
                    <a:bodyPr/>
                    <a:lstStyle/>
                    <a:p>
                      <a:pPr algn="ctr"/>
                      <a:r>
                        <a:rPr lang="ca-ES" sz="1400" b="1" noProof="0" dirty="0">
                          <a:solidFill>
                            <a:schemeClr val="bg1"/>
                          </a:solidFill>
                          <a:latin typeface="Calibri" panose="020F0502020204030204" pitchFamily="34" charset="0"/>
                        </a:rPr>
                        <a:t>Risc associat</a:t>
                      </a: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rowSpan="2" hMerge="1">
                  <a:txBody>
                    <a:bodyPr/>
                    <a:lstStyle/>
                    <a:p>
                      <a:endParaRPr lang="ca-ES"/>
                    </a:p>
                  </a:txBody>
                  <a:tcPr/>
                </a:tc>
                <a:tc rowSpan="2" hMerge="1">
                  <a:txBody>
                    <a:bodyPr/>
                    <a:lstStyle/>
                    <a:p>
                      <a:endParaRPr lang="ca-ES"/>
                    </a:p>
                  </a:txBody>
                  <a:tcPr/>
                </a:tc>
                <a:tc rowSpan="2" hMerge="1">
                  <a:txBody>
                    <a:bodyPr/>
                    <a:lstStyle/>
                    <a:p>
                      <a:endParaRPr lang="es-ES"/>
                    </a:p>
                  </a:txBody>
                  <a:tcPr/>
                </a:tc>
                <a:tc rowSpan="2">
                  <a:txBody>
                    <a:bodyPr/>
                    <a:lstStyle/>
                    <a:p>
                      <a:pPr algn="ctr"/>
                      <a:r>
                        <a:rPr lang="ca-ES" sz="1400" b="1" noProof="0" dirty="0">
                          <a:solidFill>
                            <a:schemeClr val="bg1"/>
                          </a:solidFill>
                          <a:latin typeface="Calibri" panose="020F0502020204030204" pitchFamily="34" charset="0"/>
                        </a:rPr>
                        <a:t>Fonament</a:t>
                      </a:r>
                      <a:r>
                        <a:rPr lang="ca-ES" sz="1400" b="1" baseline="0" noProof="0" dirty="0">
                          <a:solidFill>
                            <a:schemeClr val="bg1"/>
                          </a:solidFill>
                          <a:latin typeface="Calibri" panose="020F0502020204030204" pitchFamily="34" charset="0"/>
                        </a:rPr>
                        <a:t> del risc</a:t>
                      </a:r>
                      <a:endParaRPr lang="ca-ES" sz="1400" b="1" noProof="0" dirty="0">
                        <a:solidFill>
                          <a:schemeClr val="bg1"/>
                        </a:solidFill>
                        <a:latin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rowSpan="2">
                  <a:txBody>
                    <a:bodyPr/>
                    <a:lstStyle/>
                    <a:p>
                      <a:pPr algn="ctr"/>
                      <a:r>
                        <a:rPr lang="ca-ES" sz="1400" b="1" noProof="0" dirty="0" smtClean="0">
                          <a:solidFill>
                            <a:schemeClr val="bg1"/>
                          </a:solidFill>
                          <a:latin typeface="Calibri" panose="020F0502020204030204" pitchFamily="34" charset="0"/>
                        </a:rPr>
                        <a:t>Responsable</a:t>
                      </a:r>
                      <a:endParaRPr lang="ca-ES" sz="1400" b="1" noProof="0" dirty="0">
                        <a:solidFill>
                          <a:schemeClr val="bg1"/>
                        </a:solidFill>
                        <a:latin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a:r>
                        <a:rPr lang="es-ES" sz="1400" b="1" noProof="0" dirty="0">
                          <a:solidFill>
                            <a:schemeClr val="bg1"/>
                          </a:solidFill>
                          <a:latin typeface="Calibri" panose="020F0502020204030204" pitchFamily="34" charset="0"/>
                        </a:rPr>
                        <a:t>Data</a:t>
                      </a:r>
                    </a:p>
                    <a:p>
                      <a:pPr algn="ctr"/>
                      <a:r>
                        <a:rPr lang="es-ES" sz="1400" b="1" noProof="0" dirty="0" smtClean="0">
                          <a:solidFill>
                            <a:schemeClr val="bg1"/>
                          </a:solidFill>
                          <a:latin typeface="Calibri" panose="020F0502020204030204" pitchFamily="34" charset="0"/>
                        </a:rPr>
                        <a:t>Identificació</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rowSpan="2">
                  <a:txBody>
                    <a:bodyPr/>
                    <a:lstStyle/>
                    <a:p>
                      <a:pPr algn="ctr"/>
                      <a:r>
                        <a:rPr lang="ca-ES" sz="1400" b="1" noProof="0" dirty="0">
                          <a:solidFill>
                            <a:schemeClr val="bg1"/>
                          </a:solidFill>
                          <a:latin typeface="Calibri" panose="020F0502020204030204" pitchFamily="34" charset="0"/>
                        </a:rPr>
                        <a:t>Accions de millora</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10000"/>
                  </a:ext>
                </a:extLst>
              </a:tr>
              <a:tr h="365760">
                <a:tc gridSpan="4" vMerge="1">
                  <a:txBody>
                    <a:bodyPr/>
                    <a:lstStyle/>
                    <a:p>
                      <a:endParaRPr lang="ca-ES"/>
                    </a:p>
                  </a:txBody>
                  <a:tcPr/>
                </a:tc>
                <a:tc hMerge="1" vMerge="1">
                  <a:txBody>
                    <a:bodyPr/>
                    <a:lstStyle/>
                    <a:p>
                      <a:endParaRPr lang="ca-ES"/>
                    </a:p>
                  </a:txBody>
                  <a:tcPr/>
                </a:tc>
                <a:tc hMerge="1" vMerge="1">
                  <a:txBody>
                    <a:bodyPr/>
                    <a:lstStyle/>
                    <a:p>
                      <a:endParaRPr lang="ca-ES"/>
                    </a:p>
                  </a:txBody>
                  <a:tcPr/>
                </a:tc>
                <a:tc hMerge="1" vMerge="1">
                  <a:txBody>
                    <a:bodyPr/>
                    <a:lstStyle/>
                    <a:p>
                      <a:endParaRPr lang="ca-ES"/>
                    </a:p>
                  </a:txBody>
                  <a:tcPr/>
                </a:tc>
                <a:tc vMerge="1">
                  <a:txBody>
                    <a:bodyPr/>
                    <a:lstStyle/>
                    <a:p>
                      <a:endParaRPr lang="ca-ES"/>
                    </a:p>
                  </a:txBody>
                  <a:tcPr/>
                </a:tc>
                <a:tc vMerge="1">
                  <a:txBody>
                    <a:bodyPr/>
                    <a:lstStyle/>
                    <a:p>
                      <a:endParaRPr lang="ca-E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b="1" noProof="0" dirty="0" smtClean="0">
                          <a:solidFill>
                            <a:schemeClr val="bg1"/>
                          </a:solidFill>
                          <a:latin typeface="Calibri" panose="020F0502020204030204" pitchFamily="34" charset="0"/>
                        </a:rPr>
                        <a:t>Data </a:t>
                      </a:r>
                      <a:r>
                        <a:rPr lang="es-ES" sz="1400" b="1" noProof="0" dirty="0" err="1" smtClean="0">
                          <a:solidFill>
                            <a:schemeClr val="bg1"/>
                          </a:solidFill>
                          <a:latin typeface="Calibri" panose="020F0502020204030204" pitchFamily="34" charset="0"/>
                        </a:rPr>
                        <a:t>Objectiu</a:t>
                      </a:r>
                      <a:endParaRPr lang="ca-ES" sz="1400" b="1" noProof="0" dirty="0" smtClean="0">
                        <a:solidFill>
                          <a:schemeClr val="bg1"/>
                        </a:solidFill>
                        <a:latin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vMerge="1">
                  <a:txBody>
                    <a:bodyPr/>
                    <a:lstStyle/>
                    <a:p>
                      <a:endParaRPr lang="ca-ES"/>
                    </a:p>
                  </a:txBody>
                  <a:tcPr/>
                </a:tc>
                <a:extLst>
                  <a:ext uri="{0D108BD9-81ED-4DB2-BD59-A6C34878D82A}">
                    <a16:rowId xmlns:a16="http://schemas.microsoft.com/office/drawing/2014/main" val="10007"/>
                  </a:ext>
                </a:extLst>
              </a:tr>
              <a:tr h="567180">
                <a:tc rowSpan="2" gridSpan="4">
                  <a:txBody>
                    <a:bodyPr/>
                    <a:lstStyle/>
                    <a:p>
                      <a:r>
                        <a:rPr lang="ca-ES" sz="1100" b="0" noProof="0" dirty="0">
                          <a:solidFill>
                            <a:schemeClr val="tx1"/>
                          </a:solidFill>
                          <a:latin typeface="Calibri" panose="020F0502020204030204" pitchFamily="34" charset="0"/>
                        </a:rPr>
                        <a:t>Risc 1</a:t>
                      </a:r>
                      <a:r>
                        <a:rPr lang="ca-ES" sz="1100" b="0" noProof="0" dirty="0" smtClean="0">
                          <a:solidFill>
                            <a:schemeClr val="tx1"/>
                          </a:solidFill>
                          <a:latin typeface="Calibri" panose="020F0502020204030204" pitchFamily="34" charset="0"/>
                        </a:rPr>
                        <a:t>:</a:t>
                      </a:r>
                      <a:endParaRPr lang="ca-ES" sz="1100" b="0" noProof="0" dirty="0">
                        <a:solidFill>
                          <a:schemeClr val="bg1"/>
                        </a:solidFill>
                        <a:latin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noFill/>
                  </a:tcPr>
                </a:tc>
                <a:tc rowSpan="2" hMerge="1">
                  <a:txBody>
                    <a:bodyPr/>
                    <a:lstStyle/>
                    <a:p>
                      <a:endParaRPr lang="ca-ES"/>
                    </a:p>
                  </a:txBody>
                  <a:tcPr/>
                </a:tc>
                <a:tc rowSpan="2" hMerge="1">
                  <a:txBody>
                    <a:bodyPr/>
                    <a:lstStyle/>
                    <a:p>
                      <a:endParaRPr lang="ca-ES"/>
                    </a:p>
                  </a:txBody>
                  <a:tcPr/>
                </a:tc>
                <a:tc rowSpan="2" hMerge="1">
                  <a:txBody>
                    <a:bodyPr/>
                    <a:lstStyle/>
                    <a:p>
                      <a:endParaRPr lang="es-ES"/>
                    </a:p>
                  </a:txBody>
                  <a:tcPr/>
                </a:tc>
                <a:tc rowSpan="3">
                  <a:txBody>
                    <a:bodyPr/>
                    <a:lstStyle/>
                    <a:p>
                      <a:r>
                        <a:rPr lang="ca-ES" sz="1100" u="none" noProof="0" dirty="0">
                          <a:solidFill>
                            <a:schemeClr val="tx1"/>
                          </a:solidFill>
                          <a:latin typeface="Calibri" panose="020F0502020204030204" pitchFamily="34" charset="0"/>
                        </a:rPr>
                        <a:t>Fonament 1</a:t>
                      </a:r>
                      <a:r>
                        <a:rPr lang="ca-ES" sz="1100" u="none" noProof="0" dirty="0" smtClean="0">
                          <a:solidFill>
                            <a:schemeClr val="tx1"/>
                          </a:solidFill>
                          <a:latin typeface="Calibri" panose="020F0502020204030204" pitchFamily="34" charset="0"/>
                        </a:rPr>
                        <a:t>:</a:t>
                      </a:r>
                      <a:endParaRPr lang="ca-ES" sz="1100" noProof="0" dirty="0">
                        <a:solidFill>
                          <a:schemeClr val="bg1"/>
                        </a:solidFill>
                        <a:latin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rowSpan="3">
                  <a:txBody>
                    <a:bodyPr/>
                    <a:lstStyle/>
                    <a:p>
                      <a:r>
                        <a:rPr lang="ca-ES" sz="1100" u="none" noProof="0" dirty="0" smtClean="0">
                          <a:ln>
                            <a:noFill/>
                          </a:ln>
                          <a:solidFill>
                            <a:schemeClr val="tx1"/>
                          </a:solidFill>
                          <a:latin typeface="Calibri" panose="020F0502020204030204" pitchFamily="34" charset="0"/>
                        </a:rPr>
                        <a:t>Proveïdor</a:t>
                      </a:r>
                      <a:endParaRPr lang="ca-ES" sz="1100" noProof="0" dirty="0">
                        <a:ln>
                          <a:solidFill>
                            <a:sysClr val="windowText" lastClr="000000"/>
                          </a:solidFill>
                        </a:ln>
                        <a:solidFill>
                          <a:schemeClr val="bg1"/>
                        </a:solidFill>
                        <a:latin typeface="Calibri" panose="020F0502020204030204" pitchFamily="34" charset="0"/>
                      </a:endParaRPr>
                    </a:p>
                  </a:txBody>
                  <a:tcPr anchor="ctr">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
                          <a:schemeClr val="tx2"/>
                        </a:buClr>
                        <a:buSzTx/>
                        <a:buFont typeface="Arial" panose="020B0604020202020204" pitchFamily="34" charset="0"/>
                        <a:buNone/>
                        <a:tabLst/>
                        <a:defRPr/>
                      </a:pPr>
                      <a:r>
                        <a:rPr lang="es-ES" sz="1100" baseline="0" noProof="0" dirty="0">
                          <a:ln>
                            <a:noFill/>
                          </a:ln>
                          <a:solidFill>
                            <a:schemeClr val="tx1"/>
                          </a:solidFill>
                          <a:latin typeface="Calibri" pitchFamily="34" charset="0"/>
                          <a:cs typeface="Calibri" pitchFamily="34" charset="0"/>
                        </a:rPr>
                        <a:t>06/02/2018</a:t>
                      </a:r>
                      <a:endParaRPr lang="ca-ES" sz="1100" baseline="0" noProof="0" dirty="0">
                        <a:ln>
                          <a:noFill/>
                        </a:ln>
                        <a:solidFill>
                          <a:schemeClr val="tx1"/>
                        </a:solidFill>
                        <a:latin typeface="Calibri" pitchFamily="34" charset="0"/>
                        <a:cs typeface="Calibri"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rowSpan="3">
                  <a:txBody>
                    <a:bodyPr/>
                    <a:lstStyle/>
                    <a:p>
                      <a:pPr marL="171450" marR="0" indent="-171450" algn="l" defTabSz="914400" rtl="0" eaLnBrk="1" fontAlgn="auto" latinLnBrk="0" hangingPunct="1">
                        <a:lnSpc>
                          <a:spcPct val="100000"/>
                        </a:lnSpc>
                        <a:spcBef>
                          <a:spcPts val="0"/>
                        </a:spcBef>
                        <a:spcAft>
                          <a:spcPts val="0"/>
                        </a:spcAft>
                        <a:buClr>
                          <a:schemeClr val="tx2"/>
                        </a:buClr>
                        <a:buSzTx/>
                        <a:buFont typeface="Arial" panose="020B0604020202020204" pitchFamily="34" charset="0"/>
                        <a:buChar char="•"/>
                        <a:tabLst/>
                        <a:defRPr/>
                      </a:pPr>
                      <a:r>
                        <a:rPr lang="ca-ES" sz="1100" baseline="0" noProof="0" dirty="0" smtClean="0">
                          <a:ln>
                            <a:noFill/>
                          </a:ln>
                          <a:solidFill>
                            <a:schemeClr val="tx1"/>
                          </a:solidFill>
                          <a:latin typeface="Calibri" pitchFamily="34" charset="0"/>
                          <a:cs typeface="Calibri" pitchFamily="34" charset="0"/>
                        </a:rPr>
                        <a:t>Acció </a:t>
                      </a:r>
                      <a:r>
                        <a:rPr lang="ca-ES" sz="1100" baseline="0" noProof="0" dirty="0">
                          <a:ln>
                            <a:noFill/>
                          </a:ln>
                          <a:solidFill>
                            <a:schemeClr val="tx1"/>
                          </a:solidFill>
                          <a:latin typeface="Calibri" pitchFamily="34" charset="0"/>
                          <a:cs typeface="Calibri" pitchFamily="34" charset="0"/>
                        </a:rPr>
                        <a:t>de millora 1: </a:t>
                      </a:r>
                      <a:endParaRPr lang="ca-ES" sz="1100" baseline="0" noProof="0" dirty="0" smtClean="0">
                        <a:ln>
                          <a:noFill/>
                        </a:ln>
                        <a:solidFill>
                          <a:schemeClr val="tx1"/>
                        </a:solidFill>
                        <a:latin typeface="Calibri" pitchFamily="34" charset="0"/>
                        <a:cs typeface="Calibri" pitchFamily="34" charset="0"/>
                      </a:endParaRPr>
                    </a:p>
                    <a:p>
                      <a:pPr marL="171450" marR="0" indent="-171450" algn="l" defTabSz="914400" rtl="0" eaLnBrk="1" fontAlgn="auto" latinLnBrk="0" hangingPunct="1">
                        <a:lnSpc>
                          <a:spcPct val="100000"/>
                        </a:lnSpc>
                        <a:spcBef>
                          <a:spcPts val="0"/>
                        </a:spcBef>
                        <a:spcAft>
                          <a:spcPts val="0"/>
                        </a:spcAft>
                        <a:buClr>
                          <a:schemeClr val="tx2"/>
                        </a:buClr>
                        <a:buSzTx/>
                        <a:buFont typeface="Arial" panose="020B0604020202020204" pitchFamily="34" charset="0"/>
                        <a:buChar char="•"/>
                        <a:tabLst/>
                        <a:defRPr/>
                      </a:pPr>
                      <a:endParaRPr lang="ca-ES" sz="1100" baseline="0" noProof="0" dirty="0" smtClean="0">
                        <a:ln>
                          <a:noFill/>
                        </a:ln>
                        <a:solidFill>
                          <a:schemeClr val="tx1"/>
                        </a:solidFill>
                        <a:latin typeface="Calibri" pitchFamily="34" charset="0"/>
                        <a:cs typeface="Calibri" pitchFamily="34" charset="0"/>
                      </a:endParaRPr>
                    </a:p>
                    <a:p>
                      <a:pPr marL="171450" marR="0" indent="-171450" algn="l" defTabSz="914400" rtl="0" eaLnBrk="1" fontAlgn="auto" latinLnBrk="0" hangingPunct="1">
                        <a:lnSpc>
                          <a:spcPct val="100000"/>
                        </a:lnSpc>
                        <a:spcBef>
                          <a:spcPts val="0"/>
                        </a:spcBef>
                        <a:spcAft>
                          <a:spcPts val="0"/>
                        </a:spcAft>
                        <a:buClr>
                          <a:schemeClr val="tx2"/>
                        </a:buClr>
                        <a:buSzTx/>
                        <a:buFont typeface="Arial" panose="020B0604020202020204" pitchFamily="34" charset="0"/>
                        <a:buChar char="•"/>
                        <a:tabLst/>
                        <a:defRPr/>
                      </a:pPr>
                      <a:r>
                        <a:rPr lang="ca-ES" sz="1100" baseline="0" noProof="0" dirty="0" smtClean="0">
                          <a:ln>
                            <a:noFill/>
                          </a:ln>
                          <a:solidFill>
                            <a:schemeClr val="tx1"/>
                          </a:solidFill>
                          <a:latin typeface="Calibri" pitchFamily="34" charset="0"/>
                          <a:cs typeface="Calibri" pitchFamily="34" charset="0"/>
                        </a:rPr>
                        <a:t>Acció </a:t>
                      </a:r>
                      <a:r>
                        <a:rPr lang="ca-ES" sz="1100" baseline="0" noProof="0" dirty="0">
                          <a:ln>
                            <a:noFill/>
                          </a:ln>
                          <a:solidFill>
                            <a:schemeClr val="tx1"/>
                          </a:solidFill>
                          <a:latin typeface="Calibri" pitchFamily="34" charset="0"/>
                          <a:cs typeface="Calibri" pitchFamily="34" charset="0"/>
                        </a:rPr>
                        <a:t>de millora 2</a:t>
                      </a:r>
                      <a:r>
                        <a:rPr lang="ca-ES" sz="1100" baseline="0" noProof="0" dirty="0" smtClean="0">
                          <a:ln>
                            <a:noFill/>
                          </a:ln>
                          <a:solidFill>
                            <a:schemeClr val="tx1"/>
                          </a:solidFill>
                          <a:latin typeface="Calibri" pitchFamily="34" charset="0"/>
                          <a:cs typeface="Calibri" pitchFamily="34" charset="0"/>
                        </a:rPr>
                        <a:t>:</a:t>
                      </a:r>
                      <a:r>
                        <a:rPr lang="ca-ES" sz="1100" baseline="0" noProof="0" dirty="0" smtClean="0">
                          <a:ln>
                            <a:noFill/>
                          </a:ln>
                          <a:solidFill>
                            <a:schemeClr val="bg1"/>
                          </a:solidFill>
                          <a:latin typeface="Calibri" pitchFamily="34" charset="0"/>
                          <a:cs typeface="Calibri" pitchFamily="34" charset="0"/>
                        </a:rPr>
                        <a:t>.</a:t>
                      </a:r>
                      <a:endParaRPr lang="ca-ES" sz="1100" baseline="0" noProof="0" dirty="0">
                        <a:ln>
                          <a:noFill/>
                        </a:ln>
                        <a:solidFill>
                          <a:schemeClr val="bg1"/>
                        </a:solidFill>
                        <a:latin typeface="Calibri" pitchFamily="34" charset="0"/>
                        <a:cs typeface="Calibri" pitchFamily="34" charset="0"/>
                      </a:endParaRPr>
                    </a:p>
                  </a:txBody>
                  <a:tcPr anchor="ctr">
                    <a:lnL w="12700" cap="flat" cmpd="sng" algn="ctr">
                      <a:solidFill>
                        <a:schemeClr val="bg1"/>
                      </a:solidFill>
                      <a:prstDash val="solid"/>
                      <a:round/>
                      <a:headEnd type="none" w="med" len="med"/>
                      <a:tailEnd type="none" w="med" len="med"/>
                    </a:lnL>
                    <a:lnT w="19050" cap="flat" cmpd="sng" algn="ctr">
                      <a:no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extLst>
                  <a:ext uri="{0D108BD9-81ED-4DB2-BD59-A6C34878D82A}">
                    <a16:rowId xmlns:a16="http://schemas.microsoft.com/office/drawing/2014/main" val="10001"/>
                  </a:ext>
                </a:extLst>
              </a:tr>
              <a:tr h="0">
                <a:tc gridSpan="4" vMerge="1">
                  <a:txBody>
                    <a:bodyPr/>
                    <a:lstStyle/>
                    <a:p>
                      <a:endParaRPr lang="ca-ES"/>
                    </a:p>
                  </a:txBody>
                  <a:tcPr/>
                </a:tc>
                <a:tc hMerge="1" vMerge="1">
                  <a:txBody>
                    <a:bodyPr/>
                    <a:lstStyle/>
                    <a:p>
                      <a:endParaRPr lang="ca-ES"/>
                    </a:p>
                  </a:txBody>
                  <a:tcPr/>
                </a:tc>
                <a:tc hMerge="1" vMerge="1">
                  <a:txBody>
                    <a:bodyPr/>
                    <a:lstStyle/>
                    <a:p>
                      <a:endParaRPr lang="ca-ES"/>
                    </a:p>
                  </a:txBody>
                  <a:tcPr/>
                </a:tc>
                <a:tc hMerge="1" vMerge="1">
                  <a:txBody>
                    <a:bodyPr/>
                    <a:lstStyle/>
                    <a:p>
                      <a:endParaRPr lang="ca-ES"/>
                    </a:p>
                  </a:txBody>
                  <a:tcPr/>
                </a:tc>
                <a:tc vMerge="1">
                  <a:txBody>
                    <a:bodyPr/>
                    <a:lstStyle/>
                    <a:p>
                      <a:endParaRPr lang="ca-ES"/>
                    </a:p>
                  </a:txBody>
                  <a:tcPr/>
                </a:tc>
                <a:tc vMerge="1">
                  <a:txBody>
                    <a:bodyPr/>
                    <a:lstStyle/>
                    <a:p>
                      <a:endParaRPr lang="ca-ES"/>
                    </a:p>
                  </a:txBody>
                  <a:tcPr/>
                </a:tc>
                <a:tc rowSpan="2">
                  <a:txBody>
                    <a:bodyPr/>
                    <a:lstStyle/>
                    <a:p>
                      <a:pPr marL="0" marR="0" indent="0" algn="ctr" defTabSz="914400" rtl="0" eaLnBrk="1" fontAlgn="auto" latinLnBrk="0" hangingPunct="1">
                        <a:lnSpc>
                          <a:spcPct val="100000"/>
                        </a:lnSpc>
                        <a:spcBef>
                          <a:spcPts val="0"/>
                        </a:spcBef>
                        <a:spcAft>
                          <a:spcPts val="0"/>
                        </a:spcAft>
                        <a:buClr>
                          <a:schemeClr val="tx2"/>
                        </a:buClr>
                        <a:buSzTx/>
                        <a:buFont typeface="Arial" panose="020B0604020202020204" pitchFamily="34" charset="0"/>
                        <a:buNone/>
                        <a:tabLst/>
                        <a:defRPr/>
                      </a:pPr>
                      <a:r>
                        <a:rPr lang="es-ES" sz="1100" baseline="0" noProof="0" dirty="0" smtClean="0">
                          <a:ln>
                            <a:noFill/>
                          </a:ln>
                          <a:solidFill>
                            <a:schemeClr val="tx1"/>
                          </a:solidFill>
                          <a:latin typeface="Calibri" pitchFamily="34" charset="0"/>
                          <a:cs typeface="Calibri" pitchFamily="34" charset="0"/>
                        </a:rPr>
                        <a:t>26/08/2018</a:t>
                      </a:r>
                      <a:endParaRPr lang="ca-ES" sz="1100" baseline="0" noProof="0" dirty="0" smtClean="0">
                        <a:ln>
                          <a:noFill/>
                        </a:ln>
                        <a:solidFill>
                          <a:schemeClr val="tx1"/>
                        </a:solidFill>
                        <a:latin typeface="Calibri" pitchFamily="34" charset="0"/>
                        <a:cs typeface="Calibri" pitchFamily="34" charset="0"/>
                      </a:endParaRPr>
                    </a:p>
                    <a:p>
                      <a:pPr marL="0" marR="0" indent="0" algn="ctr" defTabSz="914400" rtl="0" eaLnBrk="1" fontAlgn="auto" latinLnBrk="0" hangingPunct="1">
                        <a:lnSpc>
                          <a:spcPct val="100000"/>
                        </a:lnSpc>
                        <a:spcBef>
                          <a:spcPts val="0"/>
                        </a:spcBef>
                        <a:spcAft>
                          <a:spcPts val="0"/>
                        </a:spcAft>
                        <a:buClr>
                          <a:schemeClr val="tx2"/>
                        </a:buClr>
                        <a:buSzTx/>
                        <a:buFont typeface="Arial" panose="020B0604020202020204" pitchFamily="34" charset="0"/>
                        <a:buNone/>
                        <a:tabLst/>
                        <a:defRPr/>
                      </a:pPr>
                      <a:endParaRPr lang="ca-ES" sz="1100" baseline="0" noProof="0" dirty="0">
                        <a:ln>
                          <a:noFill/>
                        </a:ln>
                        <a:solidFill>
                          <a:schemeClr val="tx1"/>
                        </a:solidFill>
                        <a:latin typeface="Calibri" pitchFamily="34" charset="0"/>
                        <a:cs typeface="Calibri"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vMerge="1">
                  <a:txBody>
                    <a:bodyPr/>
                    <a:lstStyle/>
                    <a:p>
                      <a:endParaRPr lang="ca-ES"/>
                    </a:p>
                  </a:txBody>
                  <a:tcPr/>
                </a:tc>
                <a:extLst>
                  <a:ext uri="{0D108BD9-81ED-4DB2-BD59-A6C34878D82A}">
                    <a16:rowId xmlns:a16="http://schemas.microsoft.com/office/drawing/2014/main" val="10008"/>
                  </a:ext>
                </a:extLst>
              </a:tr>
              <a:tr h="235282">
                <a:tc>
                  <a:txBody>
                    <a:bodyPr/>
                    <a:lstStyle/>
                    <a:p>
                      <a:pPr marL="0" marR="0" indent="0" algn="ctr" defTabSz="1125444" rtl="0" eaLnBrk="1" fontAlgn="auto" latinLnBrk="0" hangingPunct="1">
                        <a:lnSpc>
                          <a:spcPct val="100000"/>
                        </a:lnSpc>
                        <a:spcBef>
                          <a:spcPts val="0"/>
                        </a:spcBef>
                        <a:spcAft>
                          <a:spcPts val="0"/>
                        </a:spcAft>
                        <a:buClrTx/>
                        <a:buSzTx/>
                        <a:buFontTx/>
                        <a:buNone/>
                        <a:tabLst/>
                        <a:defRPr/>
                      </a:pPr>
                      <a:r>
                        <a:rPr lang="ca-ES" sz="1200" b="1" noProof="0" dirty="0">
                          <a:solidFill>
                            <a:schemeClr val="tx1"/>
                          </a:solidFill>
                          <a:latin typeface="Calibri" panose="020F0502020204030204" pitchFamily="34" charset="0"/>
                        </a:rPr>
                        <a:t>Nova versió aplicació</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a:txBody>
                    <a:bodyPr/>
                    <a:lstStyle/>
                    <a:p>
                      <a:pPr marL="0" marR="0" indent="0" algn="ctr" defTabSz="1125444" rtl="0" eaLnBrk="1" fontAlgn="auto" latinLnBrk="0" hangingPunct="1">
                        <a:lnSpc>
                          <a:spcPct val="100000"/>
                        </a:lnSpc>
                        <a:spcBef>
                          <a:spcPts val="0"/>
                        </a:spcBef>
                        <a:spcAft>
                          <a:spcPts val="0"/>
                        </a:spcAft>
                        <a:buClrTx/>
                        <a:buSzTx/>
                        <a:buFontTx/>
                        <a:buNone/>
                        <a:tabLst/>
                        <a:defRPr/>
                      </a:pPr>
                      <a:r>
                        <a:rPr lang="ca-ES" sz="1200" b="1" noProof="0" dirty="0">
                          <a:solidFill>
                            <a:schemeClr val="tx1"/>
                          </a:solidFill>
                          <a:latin typeface="Calibri" panose="020F0502020204030204" pitchFamily="34" charset="0"/>
                        </a:rPr>
                        <a:t>Probabilitat</a:t>
                      </a:r>
                    </a:p>
                    <a:p>
                      <a:pPr marL="0" marR="0" indent="0" algn="ctr" defTabSz="1125444" rtl="0" eaLnBrk="1" fontAlgn="auto" latinLnBrk="0" hangingPunct="1">
                        <a:lnSpc>
                          <a:spcPct val="100000"/>
                        </a:lnSpc>
                        <a:spcBef>
                          <a:spcPts val="0"/>
                        </a:spcBef>
                        <a:spcAft>
                          <a:spcPts val="0"/>
                        </a:spcAft>
                        <a:buClrTx/>
                        <a:buSzTx/>
                        <a:buFontTx/>
                        <a:buNone/>
                        <a:tabLst/>
                        <a:defRPr/>
                      </a:pPr>
                      <a:r>
                        <a:rPr lang="ca-ES" sz="1200" b="0" noProof="0" dirty="0">
                          <a:solidFill>
                            <a:schemeClr val="tx1"/>
                          </a:solidFill>
                          <a:latin typeface="Calibri" panose="020F0502020204030204" pitchFamily="34" charset="0"/>
                        </a:rPr>
                        <a:t>Mitja</a:t>
                      </a:r>
                    </a:p>
                  </a:txBody>
                  <a:tcPr marT="468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a:txBody>
                    <a:bodyPr/>
                    <a:lstStyle/>
                    <a:p>
                      <a:pPr marL="0" marR="0" indent="0" algn="ctr" defTabSz="1125444" rtl="0" eaLnBrk="1" fontAlgn="auto" latinLnBrk="0" hangingPunct="1">
                        <a:lnSpc>
                          <a:spcPct val="100000"/>
                        </a:lnSpc>
                        <a:spcBef>
                          <a:spcPts val="0"/>
                        </a:spcBef>
                        <a:spcAft>
                          <a:spcPts val="0"/>
                        </a:spcAft>
                        <a:buClrTx/>
                        <a:buSzTx/>
                        <a:buFontTx/>
                        <a:buNone/>
                        <a:tabLst/>
                        <a:defRPr/>
                      </a:pPr>
                      <a:r>
                        <a:rPr lang="ca-ES" sz="1200" b="1" noProof="0" dirty="0">
                          <a:solidFill>
                            <a:schemeClr val="tx1"/>
                          </a:solidFill>
                          <a:latin typeface="Calibri" panose="020F0502020204030204" pitchFamily="34" charset="0"/>
                        </a:rPr>
                        <a:t>Impacte</a:t>
                      </a:r>
                    </a:p>
                    <a:p>
                      <a:pPr marL="0" marR="0" indent="0" algn="ctr" defTabSz="1125444" rtl="0" eaLnBrk="1" fontAlgn="auto" latinLnBrk="0" hangingPunct="1">
                        <a:lnSpc>
                          <a:spcPct val="100000"/>
                        </a:lnSpc>
                        <a:spcBef>
                          <a:spcPts val="0"/>
                        </a:spcBef>
                        <a:spcAft>
                          <a:spcPts val="0"/>
                        </a:spcAft>
                        <a:buClrTx/>
                        <a:buSzTx/>
                        <a:buFontTx/>
                        <a:buNone/>
                        <a:tabLst/>
                        <a:defRPr/>
                      </a:pPr>
                      <a:r>
                        <a:rPr lang="ca-ES" sz="1200" b="0" noProof="0" dirty="0">
                          <a:solidFill>
                            <a:schemeClr val="tx1"/>
                          </a:solidFill>
                          <a:latin typeface="Calibri" panose="020F0502020204030204" pitchFamily="34" charset="0"/>
                        </a:rPr>
                        <a:t>Alt</a:t>
                      </a:r>
                    </a:p>
                  </a:txBody>
                  <a:tcPr marT="468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a:txBody>
                    <a:bodyPr/>
                    <a:lstStyle/>
                    <a:p>
                      <a:pPr marL="0" marR="0" indent="0" algn="ctr" defTabSz="1125444" rtl="0" eaLnBrk="1" fontAlgn="auto" latinLnBrk="0" hangingPunct="1">
                        <a:lnSpc>
                          <a:spcPct val="100000"/>
                        </a:lnSpc>
                        <a:spcBef>
                          <a:spcPts val="0"/>
                        </a:spcBef>
                        <a:spcAft>
                          <a:spcPts val="0"/>
                        </a:spcAft>
                        <a:buClrTx/>
                        <a:buSzTx/>
                        <a:buFontTx/>
                        <a:buNone/>
                        <a:tabLst/>
                        <a:defRPr/>
                      </a:pPr>
                      <a:r>
                        <a:rPr lang="ca-ES" sz="1200" b="1" noProof="0" dirty="0">
                          <a:latin typeface="Calibri" panose="020F0502020204030204" pitchFamily="34" charset="0"/>
                        </a:rPr>
                        <a:t>Risc</a:t>
                      </a:r>
                    </a:p>
                    <a:p>
                      <a:pPr marL="0" marR="0" indent="0" algn="ctr" defTabSz="1125444" rtl="0" eaLnBrk="1" fontAlgn="auto" latinLnBrk="0" hangingPunct="1">
                        <a:lnSpc>
                          <a:spcPct val="100000"/>
                        </a:lnSpc>
                        <a:spcBef>
                          <a:spcPts val="0"/>
                        </a:spcBef>
                        <a:spcAft>
                          <a:spcPts val="0"/>
                        </a:spcAft>
                        <a:buClrTx/>
                        <a:buSzTx/>
                        <a:buFontTx/>
                        <a:buNone/>
                        <a:tabLst/>
                        <a:defRPr/>
                      </a:pPr>
                      <a:endParaRPr lang="es-ES" sz="1200" b="1" dirty="0">
                        <a:latin typeface="Calibri" panose="020F0502020204030204" pitchFamily="34" charset="0"/>
                      </a:endParaRPr>
                    </a:p>
                  </a:txBody>
                  <a:tcPr marT="468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vMerge="1">
                  <a:txBody>
                    <a:bodyPr/>
                    <a:lstStyle/>
                    <a:p>
                      <a:endParaRPr lang="es-ES"/>
                    </a:p>
                  </a:txBody>
                  <a:tcPr/>
                </a:tc>
                <a:tc vMerge="1">
                  <a:txBody>
                    <a:bodyPr/>
                    <a:lstStyle/>
                    <a:p>
                      <a:endParaRPr lang="ca-ES"/>
                    </a:p>
                  </a:txBody>
                  <a:tcPr/>
                </a:tc>
                <a:tc vMerge="1">
                  <a:txBody>
                    <a:bodyPr/>
                    <a:lstStyle/>
                    <a:p>
                      <a:endParaRPr lang="ca-ES"/>
                    </a:p>
                  </a:txBody>
                  <a:tcPr/>
                </a:tc>
                <a:tc vMerge="1">
                  <a:txBody>
                    <a:bodyPr/>
                    <a:lstStyle/>
                    <a:p>
                      <a:endParaRPr lang="es-ES"/>
                    </a:p>
                  </a:txBody>
                  <a:tcPr/>
                </a:tc>
                <a:extLst>
                  <a:ext uri="{0D108BD9-81ED-4DB2-BD59-A6C34878D82A}">
                    <a16:rowId xmlns:a16="http://schemas.microsoft.com/office/drawing/2014/main" val="10002"/>
                  </a:ext>
                </a:extLst>
              </a:tr>
              <a:tr h="567180">
                <a:tc rowSpan="2" gridSpan="4">
                  <a:txBody>
                    <a:bodyPr/>
                    <a:lstStyle/>
                    <a:p>
                      <a:pPr algn="l"/>
                      <a:r>
                        <a:rPr lang="ca-ES" sz="1100" b="0" noProof="0" dirty="0">
                          <a:solidFill>
                            <a:schemeClr val="tx1"/>
                          </a:solidFill>
                          <a:latin typeface="Calibri" panose="020F0502020204030204" pitchFamily="34" charset="0"/>
                        </a:rPr>
                        <a:t>Risc 2</a:t>
                      </a:r>
                      <a:r>
                        <a:rPr lang="ca-ES" sz="1100" b="0" noProof="0" dirty="0" smtClean="0">
                          <a:solidFill>
                            <a:schemeClr val="tx1"/>
                          </a:solidFill>
                          <a:latin typeface="Calibri" panose="020F0502020204030204" pitchFamily="34" charset="0"/>
                        </a:rPr>
                        <a:t>:</a:t>
                      </a:r>
                      <a:endParaRPr lang="ca-ES" sz="1100" b="0" u="none" noProof="0" dirty="0">
                        <a:solidFill>
                          <a:schemeClr val="bg1"/>
                        </a:solidFill>
                        <a:latin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C00000"/>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noFill/>
                  </a:tcPr>
                </a:tc>
                <a:tc rowSpan="2" hMerge="1">
                  <a:txBody>
                    <a:bodyPr/>
                    <a:lstStyle/>
                    <a:p>
                      <a:endParaRPr lang="ca-ES"/>
                    </a:p>
                  </a:txBody>
                  <a:tcPr/>
                </a:tc>
                <a:tc rowSpan="2" hMerge="1">
                  <a:txBody>
                    <a:bodyPr/>
                    <a:lstStyle/>
                    <a:p>
                      <a:endParaRPr lang="ca-ES"/>
                    </a:p>
                  </a:txBody>
                  <a:tcPr/>
                </a:tc>
                <a:tc rowSpan="2" hMerge="1">
                  <a:txBody>
                    <a:bodyPr/>
                    <a:lstStyle/>
                    <a:p>
                      <a:endParaRPr lang="es-ES"/>
                    </a:p>
                  </a:txBody>
                  <a:tcPr/>
                </a:tc>
                <a:tc rowSpan="3">
                  <a:txBody>
                    <a:bodyPr/>
                    <a:lstStyle/>
                    <a:p>
                      <a:r>
                        <a:rPr lang="ca-ES" sz="1100" u="none" noProof="0" dirty="0">
                          <a:solidFill>
                            <a:schemeClr val="tx1"/>
                          </a:solidFill>
                          <a:latin typeface="Calibri" panose="020F0502020204030204" pitchFamily="34" charset="0"/>
                        </a:rPr>
                        <a:t>Fonament 2</a:t>
                      </a:r>
                      <a:r>
                        <a:rPr lang="ca-ES" sz="1100" u="none" noProof="0" dirty="0" smtClean="0">
                          <a:solidFill>
                            <a:schemeClr val="tx1"/>
                          </a:solidFill>
                          <a:latin typeface="Calibri" panose="020F0502020204030204" pitchFamily="34" charset="0"/>
                        </a:rPr>
                        <a:t>:</a:t>
                      </a:r>
                      <a:endParaRPr lang="ca-ES" sz="1100" u="sng" noProof="0" dirty="0">
                        <a:solidFill>
                          <a:schemeClr val="bg1"/>
                        </a:solidFill>
                        <a:latin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rowSpan="3">
                  <a:txBody>
                    <a:bodyPr/>
                    <a:lstStyle/>
                    <a:p>
                      <a:r>
                        <a:rPr lang="ca-ES" sz="1100" u="none" noProof="0" dirty="0" smtClean="0">
                          <a:solidFill>
                            <a:schemeClr val="tx1"/>
                          </a:solidFill>
                          <a:latin typeface="Calibri" panose="020F0502020204030204" pitchFamily="34" charset="0"/>
                        </a:rPr>
                        <a:t>Proveïdor</a:t>
                      </a:r>
                      <a:endParaRPr lang="ca-ES" sz="1100" u="sng" noProof="0" dirty="0">
                        <a:solidFill>
                          <a:schemeClr val="bg1"/>
                        </a:solidFill>
                        <a:latin typeface="Calibri" panose="020F0502020204030204" pitchFamily="34" charset="0"/>
                      </a:endParaRPr>
                    </a:p>
                  </a:txBody>
                  <a:tcPr anchor="ctr">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
                          <a:schemeClr val="tx2"/>
                        </a:buClr>
                        <a:buSzTx/>
                        <a:buFont typeface="Arial" panose="020B0604020202020204" pitchFamily="34" charset="0"/>
                        <a:buNone/>
                        <a:tabLst/>
                        <a:defRPr/>
                      </a:pPr>
                      <a:r>
                        <a:rPr lang="es-ES" sz="1100" baseline="0" noProof="0" dirty="0">
                          <a:ln>
                            <a:noFill/>
                          </a:ln>
                          <a:solidFill>
                            <a:schemeClr val="tx1"/>
                          </a:solidFill>
                          <a:latin typeface="Calibri" pitchFamily="34" charset="0"/>
                          <a:cs typeface="Calibri" pitchFamily="34" charset="0"/>
                        </a:rPr>
                        <a:t>21/02/2018</a:t>
                      </a:r>
                      <a:endParaRPr lang="ca-ES" sz="1100" baseline="0" noProof="0" dirty="0">
                        <a:ln>
                          <a:noFill/>
                        </a:ln>
                        <a:solidFill>
                          <a:schemeClr val="tx1"/>
                        </a:solidFill>
                        <a:latin typeface="Calibri" pitchFamily="34" charset="0"/>
                        <a:cs typeface="Calibri"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rowSpan="3">
                  <a:txBody>
                    <a:bodyPr/>
                    <a:lstStyle/>
                    <a:p>
                      <a:pPr marL="171450" marR="0" indent="-171450" algn="l" defTabSz="914400" rtl="0" eaLnBrk="1" fontAlgn="auto" latinLnBrk="0" hangingPunct="1">
                        <a:lnSpc>
                          <a:spcPct val="100000"/>
                        </a:lnSpc>
                        <a:spcBef>
                          <a:spcPts val="0"/>
                        </a:spcBef>
                        <a:spcAft>
                          <a:spcPts val="0"/>
                        </a:spcAft>
                        <a:buClr>
                          <a:schemeClr val="tx2"/>
                        </a:buClr>
                        <a:buSzTx/>
                        <a:buFont typeface="Arial" panose="020B0604020202020204" pitchFamily="34" charset="0"/>
                        <a:buChar char="•"/>
                        <a:tabLst/>
                        <a:defRPr/>
                      </a:pPr>
                      <a:r>
                        <a:rPr lang="ca-ES" sz="1100" baseline="0" noProof="0" dirty="0">
                          <a:ln>
                            <a:noFill/>
                          </a:ln>
                          <a:solidFill>
                            <a:schemeClr val="tx1"/>
                          </a:solidFill>
                          <a:latin typeface="Calibri" pitchFamily="34" charset="0"/>
                          <a:cs typeface="Calibri" pitchFamily="34" charset="0"/>
                        </a:rPr>
                        <a:t>Acció de millora 1: </a:t>
                      </a:r>
                      <a:endParaRPr lang="ca-ES" sz="1100" baseline="0" noProof="0" dirty="0" smtClean="0">
                        <a:ln>
                          <a:noFill/>
                        </a:ln>
                        <a:solidFill>
                          <a:schemeClr val="tx1"/>
                        </a:solidFill>
                        <a:latin typeface="Calibri" pitchFamily="34" charset="0"/>
                        <a:cs typeface="Calibri" pitchFamily="34" charset="0"/>
                      </a:endParaRPr>
                    </a:p>
                    <a:p>
                      <a:pPr marL="171450" marR="0" indent="-171450" algn="l" defTabSz="914400" rtl="0" eaLnBrk="1" fontAlgn="auto" latinLnBrk="0" hangingPunct="1">
                        <a:lnSpc>
                          <a:spcPct val="100000"/>
                        </a:lnSpc>
                        <a:spcBef>
                          <a:spcPts val="0"/>
                        </a:spcBef>
                        <a:spcAft>
                          <a:spcPts val="0"/>
                        </a:spcAft>
                        <a:buClr>
                          <a:schemeClr val="tx2"/>
                        </a:buClr>
                        <a:buSzTx/>
                        <a:buFont typeface="Arial" panose="020B0604020202020204" pitchFamily="34" charset="0"/>
                        <a:buChar char="•"/>
                        <a:tabLst/>
                        <a:defRPr/>
                      </a:pPr>
                      <a:endParaRPr lang="ca-ES" sz="1100" baseline="0" noProof="0" dirty="0" smtClean="0">
                        <a:ln>
                          <a:noFill/>
                        </a:ln>
                        <a:solidFill>
                          <a:schemeClr val="tx1"/>
                        </a:solidFill>
                        <a:latin typeface="Calibri" pitchFamily="34" charset="0"/>
                        <a:cs typeface="Calibri" pitchFamily="34" charset="0"/>
                      </a:endParaRPr>
                    </a:p>
                    <a:p>
                      <a:pPr marL="171450" marR="0" indent="-171450" algn="l" defTabSz="914400" rtl="0" eaLnBrk="1" fontAlgn="auto" latinLnBrk="0" hangingPunct="1">
                        <a:lnSpc>
                          <a:spcPct val="100000"/>
                        </a:lnSpc>
                        <a:spcBef>
                          <a:spcPts val="0"/>
                        </a:spcBef>
                        <a:spcAft>
                          <a:spcPts val="0"/>
                        </a:spcAft>
                        <a:buClr>
                          <a:schemeClr val="tx2"/>
                        </a:buClr>
                        <a:buSzTx/>
                        <a:buFont typeface="Arial" panose="020B0604020202020204" pitchFamily="34" charset="0"/>
                        <a:buChar char="•"/>
                        <a:tabLst/>
                        <a:defRPr/>
                      </a:pPr>
                      <a:r>
                        <a:rPr lang="ca-ES" sz="1100" baseline="0" noProof="0" dirty="0" smtClean="0">
                          <a:ln>
                            <a:noFill/>
                          </a:ln>
                          <a:solidFill>
                            <a:schemeClr val="tx1"/>
                          </a:solidFill>
                          <a:latin typeface="Calibri" pitchFamily="34" charset="0"/>
                          <a:cs typeface="Calibri" pitchFamily="34" charset="0"/>
                        </a:rPr>
                        <a:t>Acció </a:t>
                      </a:r>
                      <a:r>
                        <a:rPr lang="ca-ES" sz="1100" baseline="0" noProof="0" dirty="0">
                          <a:ln>
                            <a:noFill/>
                          </a:ln>
                          <a:solidFill>
                            <a:schemeClr val="tx1"/>
                          </a:solidFill>
                          <a:latin typeface="Calibri" pitchFamily="34" charset="0"/>
                          <a:cs typeface="Calibri" pitchFamily="34" charset="0"/>
                        </a:rPr>
                        <a:t>de millora 2</a:t>
                      </a:r>
                      <a:r>
                        <a:rPr lang="ca-ES" sz="1100" baseline="0" noProof="0" dirty="0" smtClean="0">
                          <a:ln>
                            <a:noFill/>
                          </a:ln>
                          <a:solidFill>
                            <a:schemeClr val="tx1"/>
                          </a:solidFill>
                          <a:latin typeface="Calibri" pitchFamily="34" charset="0"/>
                          <a:cs typeface="Calibri" pitchFamily="34" charset="0"/>
                        </a:rPr>
                        <a:t>:</a:t>
                      </a:r>
                      <a:r>
                        <a:rPr lang="ca-ES" sz="1100" baseline="0" noProof="0" dirty="0" smtClean="0">
                          <a:ln>
                            <a:noFill/>
                          </a:ln>
                          <a:solidFill>
                            <a:schemeClr val="bg1"/>
                          </a:solidFill>
                          <a:latin typeface="Calibri" pitchFamily="34" charset="0"/>
                          <a:cs typeface="Calibri" pitchFamily="34" charset="0"/>
                        </a:rPr>
                        <a:t>.</a:t>
                      </a:r>
                      <a:endParaRPr lang="ca-ES" sz="1100" baseline="0" noProof="0" dirty="0">
                        <a:ln>
                          <a:noFill/>
                        </a:ln>
                        <a:solidFill>
                          <a:schemeClr val="bg1"/>
                        </a:solidFill>
                        <a:latin typeface="Calibri" pitchFamily="34" charset="0"/>
                        <a:cs typeface="Calibri" pitchFamily="34" charset="0"/>
                      </a:endParaRPr>
                    </a:p>
                  </a:txBody>
                  <a:tcPr anchor="ctr">
                    <a:lnL w="12700" cap="flat" cmpd="sng" algn="ctr">
                      <a:solidFill>
                        <a:schemeClr val="bg1"/>
                      </a:solidFill>
                      <a:prstDash val="solid"/>
                      <a:round/>
                      <a:headEnd type="none" w="med" len="med"/>
                      <a:tailEnd type="none" w="med" len="med"/>
                    </a:lnL>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extLst>
                  <a:ext uri="{0D108BD9-81ED-4DB2-BD59-A6C34878D82A}">
                    <a16:rowId xmlns:a16="http://schemas.microsoft.com/office/drawing/2014/main" val="10003"/>
                  </a:ext>
                </a:extLst>
              </a:tr>
              <a:tr h="0">
                <a:tc gridSpan="4" vMerge="1">
                  <a:txBody>
                    <a:bodyPr/>
                    <a:lstStyle/>
                    <a:p>
                      <a:endParaRPr lang="ca-ES"/>
                    </a:p>
                  </a:txBody>
                  <a:tcPr/>
                </a:tc>
                <a:tc hMerge="1" vMerge="1">
                  <a:txBody>
                    <a:bodyPr/>
                    <a:lstStyle/>
                    <a:p>
                      <a:endParaRPr lang="ca-ES"/>
                    </a:p>
                  </a:txBody>
                  <a:tcPr/>
                </a:tc>
                <a:tc hMerge="1" vMerge="1">
                  <a:txBody>
                    <a:bodyPr/>
                    <a:lstStyle/>
                    <a:p>
                      <a:endParaRPr lang="ca-ES"/>
                    </a:p>
                  </a:txBody>
                  <a:tcPr/>
                </a:tc>
                <a:tc hMerge="1" vMerge="1">
                  <a:txBody>
                    <a:bodyPr/>
                    <a:lstStyle/>
                    <a:p>
                      <a:endParaRPr lang="ca-ES"/>
                    </a:p>
                  </a:txBody>
                  <a:tcPr/>
                </a:tc>
                <a:tc vMerge="1">
                  <a:txBody>
                    <a:bodyPr/>
                    <a:lstStyle/>
                    <a:p>
                      <a:endParaRPr lang="ca-ES"/>
                    </a:p>
                  </a:txBody>
                  <a:tcPr/>
                </a:tc>
                <a:tc vMerge="1">
                  <a:txBody>
                    <a:bodyPr/>
                    <a:lstStyle/>
                    <a:p>
                      <a:endParaRPr lang="ca-ES"/>
                    </a:p>
                  </a:txBody>
                  <a:tcPr/>
                </a:tc>
                <a:tc rowSpan="2">
                  <a:txBody>
                    <a:bodyPr/>
                    <a:lstStyle/>
                    <a:p>
                      <a:pPr marL="0" marR="0" indent="0" algn="ctr" defTabSz="914400" rtl="0" eaLnBrk="1" fontAlgn="auto" latinLnBrk="0" hangingPunct="1">
                        <a:lnSpc>
                          <a:spcPct val="100000"/>
                        </a:lnSpc>
                        <a:spcBef>
                          <a:spcPts val="0"/>
                        </a:spcBef>
                        <a:spcAft>
                          <a:spcPts val="0"/>
                        </a:spcAft>
                        <a:buClr>
                          <a:schemeClr val="tx2"/>
                        </a:buClr>
                        <a:buSzTx/>
                        <a:buFont typeface="Arial" panose="020B0604020202020204" pitchFamily="34" charset="0"/>
                        <a:buNone/>
                        <a:tabLst/>
                        <a:defRPr/>
                      </a:pPr>
                      <a:r>
                        <a:rPr lang="es-ES" sz="1100" baseline="0" noProof="0" dirty="0" smtClean="0">
                          <a:ln>
                            <a:noFill/>
                          </a:ln>
                          <a:solidFill>
                            <a:schemeClr val="tx1"/>
                          </a:solidFill>
                          <a:latin typeface="Calibri" pitchFamily="34" charset="0"/>
                          <a:cs typeface="Calibri" pitchFamily="34" charset="0"/>
                        </a:rPr>
                        <a:t>26/08/2018</a:t>
                      </a:r>
                      <a:endParaRPr lang="ca-ES" sz="1100" baseline="0" noProof="0" dirty="0" smtClean="0">
                        <a:ln>
                          <a:noFill/>
                        </a:ln>
                        <a:solidFill>
                          <a:schemeClr val="tx1"/>
                        </a:solidFill>
                        <a:latin typeface="Calibri" pitchFamily="34" charset="0"/>
                        <a:cs typeface="Calibri" pitchFamily="34" charset="0"/>
                      </a:endParaRPr>
                    </a:p>
                    <a:p>
                      <a:pPr marL="0" marR="0" indent="0" algn="ctr" defTabSz="914400" rtl="0" eaLnBrk="1" fontAlgn="auto" latinLnBrk="0" hangingPunct="1">
                        <a:lnSpc>
                          <a:spcPct val="100000"/>
                        </a:lnSpc>
                        <a:spcBef>
                          <a:spcPts val="0"/>
                        </a:spcBef>
                        <a:spcAft>
                          <a:spcPts val="0"/>
                        </a:spcAft>
                        <a:buClr>
                          <a:schemeClr val="tx2"/>
                        </a:buClr>
                        <a:buSzTx/>
                        <a:buFont typeface="Arial" panose="020B0604020202020204" pitchFamily="34" charset="0"/>
                        <a:buNone/>
                        <a:tabLst/>
                        <a:defRPr/>
                      </a:pPr>
                      <a:endParaRPr lang="ca-ES" sz="1100" baseline="0" noProof="0" dirty="0">
                        <a:ln>
                          <a:noFill/>
                        </a:ln>
                        <a:solidFill>
                          <a:schemeClr val="tx1"/>
                        </a:solidFill>
                        <a:latin typeface="Calibri" pitchFamily="34" charset="0"/>
                        <a:cs typeface="Calibri"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vMerge="1">
                  <a:txBody>
                    <a:bodyPr/>
                    <a:lstStyle/>
                    <a:p>
                      <a:endParaRPr lang="ca-ES"/>
                    </a:p>
                  </a:txBody>
                  <a:tcPr/>
                </a:tc>
                <a:extLst>
                  <a:ext uri="{0D108BD9-81ED-4DB2-BD59-A6C34878D82A}">
                    <a16:rowId xmlns:a16="http://schemas.microsoft.com/office/drawing/2014/main" val="10009"/>
                  </a:ext>
                </a:extLst>
              </a:tr>
              <a:tr h="540000">
                <a:tc>
                  <a:txBody>
                    <a:bodyPr/>
                    <a:lstStyle/>
                    <a:p>
                      <a:pPr marL="0" marR="0" indent="0" algn="ctr" defTabSz="1125444" rtl="0" eaLnBrk="1" fontAlgn="auto" latinLnBrk="0" hangingPunct="1">
                        <a:lnSpc>
                          <a:spcPct val="100000"/>
                        </a:lnSpc>
                        <a:spcBef>
                          <a:spcPts val="0"/>
                        </a:spcBef>
                        <a:spcAft>
                          <a:spcPts val="0"/>
                        </a:spcAft>
                        <a:buClrTx/>
                        <a:buSzTx/>
                        <a:buFontTx/>
                        <a:buNone/>
                        <a:tabLst/>
                        <a:defRPr/>
                      </a:pPr>
                      <a:r>
                        <a:rPr lang="ca-ES" sz="1200" b="1" noProof="0" dirty="0">
                          <a:solidFill>
                            <a:schemeClr val="tx1"/>
                          </a:solidFill>
                          <a:latin typeface="Calibri" panose="020F0502020204030204" pitchFamily="34" charset="0"/>
                        </a:rPr>
                        <a:t>Nova versió aplicació</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a:txBody>
                    <a:bodyPr/>
                    <a:lstStyle/>
                    <a:p>
                      <a:pPr marL="0" marR="0" indent="0" algn="ctr" defTabSz="1125444" rtl="0" eaLnBrk="1" fontAlgn="auto" latinLnBrk="0" hangingPunct="1">
                        <a:lnSpc>
                          <a:spcPct val="100000"/>
                        </a:lnSpc>
                        <a:spcBef>
                          <a:spcPts val="0"/>
                        </a:spcBef>
                        <a:spcAft>
                          <a:spcPts val="0"/>
                        </a:spcAft>
                        <a:buClrTx/>
                        <a:buSzTx/>
                        <a:buFontTx/>
                        <a:buNone/>
                        <a:tabLst/>
                        <a:defRPr/>
                      </a:pPr>
                      <a:r>
                        <a:rPr lang="ca-ES" sz="1200" b="1" noProof="0" dirty="0">
                          <a:solidFill>
                            <a:schemeClr val="tx1"/>
                          </a:solidFill>
                          <a:latin typeface="Calibri" panose="020F0502020204030204" pitchFamily="34" charset="0"/>
                        </a:rPr>
                        <a:t>Probabilitat</a:t>
                      </a:r>
                    </a:p>
                    <a:p>
                      <a:pPr marL="0" marR="0" indent="0" algn="ctr" defTabSz="1125444" rtl="0" eaLnBrk="1" fontAlgn="auto" latinLnBrk="0" hangingPunct="1">
                        <a:lnSpc>
                          <a:spcPct val="100000"/>
                        </a:lnSpc>
                        <a:spcBef>
                          <a:spcPts val="0"/>
                        </a:spcBef>
                        <a:spcAft>
                          <a:spcPts val="0"/>
                        </a:spcAft>
                        <a:buClrTx/>
                        <a:buSzTx/>
                        <a:buFontTx/>
                        <a:buNone/>
                        <a:tabLst/>
                        <a:defRPr/>
                      </a:pPr>
                      <a:r>
                        <a:rPr lang="es-ES" sz="1200" b="0" noProof="0" dirty="0">
                          <a:solidFill>
                            <a:schemeClr val="tx1"/>
                          </a:solidFill>
                          <a:latin typeface="Calibri" panose="020F0502020204030204" pitchFamily="34" charset="0"/>
                        </a:rPr>
                        <a:t>Baixa</a:t>
                      </a:r>
                      <a:endParaRPr lang="ca-ES" sz="1200" b="0" noProof="0" dirty="0">
                        <a:solidFill>
                          <a:schemeClr val="tx1"/>
                        </a:solidFill>
                        <a:latin typeface="Calibri" panose="020F0502020204030204" pitchFamily="34" charset="0"/>
                      </a:endParaRPr>
                    </a:p>
                  </a:txBody>
                  <a:tcPr marT="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a:txBody>
                    <a:bodyPr/>
                    <a:lstStyle/>
                    <a:p>
                      <a:pPr marL="0" marR="0" indent="0" algn="ctr" defTabSz="1125444" rtl="0" eaLnBrk="1" fontAlgn="auto" latinLnBrk="0" hangingPunct="1">
                        <a:lnSpc>
                          <a:spcPct val="100000"/>
                        </a:lnSpc>
                        <a:spcBef>
                          <a:spcPts val="0"/>
                        </a:spcBef>
                        <a:spcAft>
                          <a:spcPts val="0"/>
                        </a:spcAft>
                        <a:buClrTx/>
                        <a:buSzTx/>
                        <a:buFontTx/>
                        <a:buNone/>
                        <a:tabLst/>
                        <a:defRPr/>
                      </a:pPr>
                      <a:r>
                        <a:rPr lang="ca-ES" sz="1200" b="1" noProof="0" dirty="0">
                          <a:solidFill>
                            <a:schemeClr val="tx1"/>
                          </a:solidFill>
                          <a:latin typeface="Calibri" panose="020F0502020204030204" pitchFamily="34" charset="0"/>
                        </a:rPr>
                        <a:t>Impacte</a:t>
                      </a:r>
                    </a:p>
                    <a:p>
                      <a:pPr marL="0" marR="0" indent="0" algn="ctr" defTabSz="1125444" rtl="0" eaLnBrk="1" fontAlgn="auto" latinLnBrk="0" hangingPunct="1">
                        <a:lnSpc>
                          <a:spcPct val="100000"/>
                        </a:lnSpc>
                        <a:spcBef>
                          <a:spcPts val="0"/>
                        </a:spcBef>
                        <a:spcAft>
                          <a:spcPts val="0"/>
                        </a:spcAft>
                        <a:buClrTx/>
                        <a:buSzTx/>
                        <a:buFontTx/>
                        <a:buNone/>
                        <a:tabLst/>
                        <a:defRPr/>
                      </a:pPr>
                      <a:r>
                        <a:rPr lang="es-ES" sz="1200" b="0" noProof="0" dirty="0">
                          <a:solidFill>
                            <a:schemeClr val="tx1"/>
                          </a:solidFill>
                          <a:latin typeface="Calibri" panose="020F0502020204030204" pitchFamily="34" charset="0"/>
                        </a:rPr>
                        <a:t>Alt</a:t>
                      </a:r>
                      <a:endParaRPr lang="ca-ES" sz="1200" b="0" noProof="0" dirty="0">
                        <a:solidFill>
                          <a:schemeClr val="tx1"/>
                        </a:solidFill>
                        <a:latin typeface="Calibri" panose="020F0502020204030204" pitchFamily="34" charset="0"/>
                      </a:endParaRPr>
                    </a:p>
                  </a:txBody>
                  <a:tcPr marT="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a:txBody>
                    <a:bodyPr/>
                    <a:lstStyle/>
                    <a:p>
                      <a:pPr marL="0" marR="0" indent="0" algn="ctr" defTabSz="1125444" rtl="0" eaLnBrk="1" fontAlgn="auto" latinLnBrk="0" hangingPunct="1">
                        <a:lnSpc>
                          <a:spcPct val="100000"/>
                        </a:lnSpc>
                        <a:spcBef>
                          <a:spcPts val="0"/>
                        </a:spcBef>
                        <a:spcAft>
                          <a:spcPts val="0"/>
                        </a:spcAft>
                        <a:buClrTx/>
                        <a:buSzTx/>
                        <a:buFontTx/>
                        <a:buNone/>
                        <a:tabLst/>
                        <a:defRPr/>
                      </a:pPr>
                      <a:r>
                        <a:rPr lang="ca-ES" sz="1200" b="1" noProof="0" dirty="0">
                          <a:latin typeface="Calibri" panose="020F0502020204030204" pitchFamily="34" charset="0"/>
                        </a:rPr>
                        <a:t>Risc</a:t>
                      </a:r>
                    </a:p>
                    <a:p>
                      <a:pPr marL="0" marR="0" indent="0" algn="ctr" defTabSz="1125444" rtl="0" eaLnBrk="1" fontAlgn="auto" latinLnBrk="0" hangingPunct="1">
                        <a:lnSpc>
                          <a:spcPct val="100000"/>
                        </a:lnSpc>
                        <a:spcBef>
                          <a:spcPts val="0"/>
                        </a:spcBef>
                        <a:spcAft>
                          <a:spcPts val="0"/>
                        </a:spcAft>
                        <a:buClrTx/>
                        <a:buSzTx/>
                        <a:buFontTx/>
                        <a:buNone/>
                        <a:tabLst/>
                        <a:defRPr/>
                      </a:pPr>
                      <a:endParaRPr lang="es-ES" sz="1200" b="1" dirty="0">
                        <a:latin typeface="Calibri" panose="020F0502020204030204" pitchFamily="34" charset="0"/>
                      </a:endParaRPr>
                    </a:p>
                  </a:txBody>
                  <a:tcPr marT="46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vMerge="1">
                  <a:txBody>
                    <a:bodyPr/>
                    <a:lstStyle/>
                    <a:p>
                      <a:endParaRPr lang="es-ES"/>
                    </a:p>
                  </a:txBody>
                  <a:tcPr/>
                </a:tc>
                <a:tc vMerge="1">
                  <a:txBody>
                    <a:bodyPr/>
                    <a:lstStyle/>
                    <a:p>
                      <a:endParaRPr lang="ca-ES"/>
                    </a:p>
                  </a:txBody>
                  <a:tcPr/>
                </a:tc>
                <a:tc vMerge="1">
                  <a:txBody>
                    <a:bodyPr/>
                    <a:lstStyle/>
                    <a:p>
                      <a:endParaRPr lang="ca-ES"/>
                    </a:p>
                  </a:txBody>
                  <a:tcPr/>
                </a:tc>
                <a:tc vMerge="1">
                  <a:txBody>
                    <a:bodyPr/>
                    <a:lstStyle/>
                    <a:p>
                      <a:endParaRPr lang="es-ES"/>
                    </a:p>
                  </a:txBody>
                  <a:tcPr/>
                </a:tc>
                <a:extLst>
                  <a:ext uri="{0D108BD9-81ED-4DB2-BD59-A6C34878D82A}">
                    <a16:rowId xmlns:a16="http://schemas.microsoft.com/office/drawing/2014/main" val="10004"/>
                  </a:ext>
                </a:extLst>
              </a:tr>
              <a:tr h="301844">
                <a:tc gridSpan="4">
                  <a:txBody>
                    <a:bodyPr/>
                    <a:lstStyle/>
                    <a:p>
                      <a:pPr algn="l"/>
                      <a:r>
                        <a:rPr lang="ca-ES" sz="1100" b="0" u="none" noProof="0" dirty="0">
                          <a:solidFill>
                            <a:schemeClr val="tx1"/>
                          </a:solidFill>
                          <a:latin typeface="Calibri" panose="020F0502020204030204" pitchFamily="34" charset="0"/>
                        </a:rPr>
                        <a:t>Risc 3</a:t>
                      </a:r>
                      <a:r>
                        <a:rPr lang="ca-ES" sz="1100" b="0" u="none" noProof="0" dirty="0" smtClean="0">
                          <a:solidFill>
                            <a:schemeClr val="tx1"/>
                          </a:solidFill>
                          <a:latin typeface="Calibri" panose="020F0502020204030204" pitchFamily="34" charset="0"/>
                        </a:rPr>
                        <a:t>: </a:t>
                      </a:r>
                      <a:r>
                        <a:rPr lang="ca-ES" sz="1100" b="1" u="none" noProof="0" dirty="0" smtClean="0">
                          <a:solidFill>
                            <a:schemeClr val="bg1"/>
                          </a:solidFill>
                          <a:latin typeface="Calibri" panose="020F0502020204030204" pitchFamily="34" charset="0"/>
                        </a:rPr>
                        <a:t>Aparició</a:t>
                      </a:r>
                      <a:r>
                        <a:rPr lang="ca-ES" sz="1100" b="0" u="none" baseline="0" noProof="0" dirty="0" smtClean="0">
                          <a:solidFill>
                            <a:schemeClr val="bg1"/>
                          </a:solidFill>
                          <a:latin typeface="Calibri" panose="020F0502020204030204" pitchFamily="34" charset="0"/>
                        </a:rPr>
                        <a:t> de </a:t>
                      </a:r>
                      <a:r>
                        <a:rPr lang="ca-ES" sz="1100" b="1" u="none" baseline="0" noProof="0" dirty="0" smtClean="0">
                          <a:solidFill>
                            <a:schemeClr val="bg1"/>
                          </a:solidFill>
                          <a:latin typeface="Calibri" panose="020F0502020204030204" pitchFamily="34" charset="0"/>
                        </a:rPr>
                        <a:t>nous defectes </a:t>
                      </a:r>
                      <a:r>
                        <a:rPr lang="ca-ES" sz="1100" b="0" u="none" baseline="0" noProof="0" dirty="0" smtClean="0">
                          <a:solidFill>
                            <a:schemeClr val="bg1"/>
                          </a:solidFill>
                          <a:latin typeface="Calibri" panose="020F0502020204030204" pitchFamily="34" charset="0"/>
                        </a:rPr>
                        <a:t>a causa de l’impacte en els canvis a l’hora de resoldre els defectes de la versió.</a:t>
                      </a:r>
                      <a:endParaRPr lang="ca-ES" sz="1100" b="0" u="none" noProof="0" dirty="0">
                        <a:solidFill>
                          <a:schemeClr val="bg1"/>
                        </a:solidFill>
                        <a:latin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C00000"/>
                      </a:solid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noFill/>
                  </a:tcPr>
                </a:tc>
                <a:tc hMerge="1">
                  <a:txBody>
                    <a:bodyPr/>
                    <a:lstStyle/>
                    <a:p>
                      <a:endParaRPr lang="ca-ES"/>
                    </a:p>
                  </a:txBody>
                  <a:tcPr/>
                </a:tc>
                <a:tc hMerge="1">
                  <a:txBody>
                    <a:bodyPr/>
                    <a:lstStyle/>
                    <a:p>
                      <a:endParaRPr lang="ca-ES"/>
                    </a:p>
                  </a:txBody>
                  <a:tcPr/>
                </a:tc>
                <a:tc hMerge="1">
                  <a:txBody>
                    <a:bodyPr/>
                    <a:lstStyle/>
                    <a:p>
                      <a:endParaRPr lang="es-ES"/>
                    </a:p>
                  </a:txBody>
                  <a:tcPr/>
                </a:tc>
                <a:tc rowSpan="3">
                  <a:txBody>
                    <a:bodyPr/>
                    <a:lstStyle/>
                    <a:p>
                      <a:r>
                        <a:rPr lang="ca-ES" sz="1100" b="0" u="none" noProof="0" dirty="0">
                          <a:solidFill>
                            <a:schemeClr val="tx1"/>
                          </a:solidFill>
                          <a:latin typeface="Calibri" panose="020F0502020204030204" pitchFamily="34" charset="0"/>
                        </a:rPr>
                        <a:t>Fonament 3:</a:t>
                      </a:r>
                      <a:endParaRPr lang="ca-ES" sz="1100" u="none" noProof="0" dirty="0">
                        <a:solidFill>
                          <a:schemeClr val="tx1"/>
                        </a:solidFill>
                        <a:latin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rowSpan="3">
                  <a:txBody>
                    <a:bodyPr/>
                    <a:lstStyle/>
                    <a:p>
                      <a:r>
                        <a:rPr lang="ca-ES" sz="1100" u="none" noProof="0" dirty="0" smtClean="0">
                          <a:ln>
                            <a:noFill/>
                          </a:ln>
                          <a:solidFill>
                            <a:schemeClr val="tx1"/>
                          </a:solidFill>
                          <a:latin typeface="Calibri" panose="020F0502020204030204" pitchFamily="34" charset="0"/>
                        </a:rPr>
                        <a:t>Proveïdor</a:t>
                      </a:r>
                      <a:endParaRPr lang="ca-ES" sz="1100" u="none" noProof="0" dirty="0">
                        <a:solidFill>
                          <a:schemeClr val="tx1"/>
                        </a:solidFill>
                        <a:latin typeface="Calibri" panose="020F0502020204030204" pitchFamily="34" charset="0"/>
                      </a:endParaRPr>
                    </a:p>
                  </a:txBody>
                  <a:tcPr anchor="ctr">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rowSpan="2">
                  <a:txBody>
                    <a:bodyPr/>
                    <a:lstStyle/>
                    <a:p>
                      <a:pPr marL="0" marR="0" indent="0" algn="ctr" defTabSz="914400" rtl="0" eaLnBrk="1" fontAlgn="auto" latinLnBrk="0" hangingPunct="1">
                        <a:lnSpc>
                          <a:spcPct val="100000"/>
                        </a:lnSpc>
                        <a:spcBef>
                          <a:spcPts val="0"/>
                        </a:spcBef>
                        <a:spcAft>
                          <a:spcPts val="0"/>
                        </a:spcAft>
                        <a:buClr>
                          <a:schemeClr val="tx2"/>
                        </a:buClr>
                        <a:buSzTx/>
                        <a:buFont typeface="Arial" panose="020B0604020202020204" pitchFamily="34" charset="0"/>
                        <a:buNone/>
                        <a:tabLst/>
                        <a:defRPr/>
                      </a:pPr>
                      <a:r>
                        <a:rPr lang="es-ES" sz="1100" baseline="0" noProof="0" dirty="0">
                          <a:ln>
                            <a:noFill/>
                          </a:ln>
                          <a:solidFill>
                            <a:schemeClr val="tx1"/>
                          </a:solidFill>
                          <a:latin typeface="Calibri" pitchFamily="34" charset="0"/>
                          <a:cs typeface="Calibri" pitchFamily="34" charset="0"/>
                        </a:rPr>
                        <a:t>06/02/2018</a:t>
                      </a:r>
                      <a:endParaRPr lang="ca-ES" sz="1100" baseline="0" noProof="0" dirty="0">
                        <a:ln>
                          <a:noFill/>
                        </a:ln>
                        <a:solidFill>
                          <a:schemeClr val="tx1"/>
                        </a:solidFill>
                        <a:latin typeface="Calibri" pitchFamily="34" charset="0"/>
                        <a:cs typeface="Calibri"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rowSpan="3">
                  <a:txBody>
                    <a:bodyPr/>
                    <a:lstStyle/>
                    <a:p>
                      <a:pPr marL="171450" marR="0" indent="-171450" algn="l" defTabSz="914400" rtl="0" eaLnBrk="1" fontAlgn="auto" latinLnBrk="0" hangingPunct="1">
                        <a:lnSpc>
                          <a:spcPct val="100000"/>
                        </a:lnSpc>
                        <a:spcBef>
                          <a:spcPts val="0"/>
                        </a:spcBef>
                        <a:spcAft>
                          <a:spcPts val="0"/>
                        </a:spcAft>
                        <a:buClr>
                          <a:schemeClr val="tx2"/>
                        </a:buClr>
                        <a:buSzTx/>
                        <a:buFont typeface="Arial" panose="020B0604020202020204" pitchFamily="34" charset="0"/>
                        <a:buChar char="•"/>
                        <a:tabLst/>
                        <a:defRPr/>
                      </a:pPr>
                      <a:r>
                        <a:rPr lang="ca-ES" sz="1100" baseline="0" noProof="0" dirty="0">
                          <a:ln>
                            <a:noFill/>
                          </a:ln>
                          <a:solidFill>
                            <a:schemeClr val="tx1"/>
                          </a:solidFill>
                          <a:latin typeface="Calibri" pitchFamily="34" charset="0"/>
                          <a:cs typeface="Calibri" pitchFamily="34" charset="0"/>
                        </a:rPr>
                        <a:t>Acció de millora 1</a:t>
                      </a:r>
                      <a:r>
                        <a:rPr lang="ca-ES" sz="1100" baseline="0" noProof="0" dirty="0" smtClean="0">
                          <a:ln>
                            <a:noFill/>
                          </a:ln>
                          <a:solidFill>
                            <a:schemeClr val="tx1"/>
                          </a:solidFill>
                          <a:latin typeface="Calibri" pitchFamily="34" charset="0"/>
                          <a:cs typeface="Calibri" pitchFamily="34" charset="0"/>
                        </a:rPr>
                        <a:t>:</a:t>
                      </a:r>
                      <a:r>
                        <a:rPr lang="ca-ES" sz="1100" baseline="0" noProof="0" dirty="0" smtClean="0">
                          <a:ln>
                            <a:noFill/>
                          </a:ln>
                          <a:solidFill>
                            <a:schemeClr val="bg1"/>
                          </a:solidFill>
                          <a:latin typeface="Calibri" pitchFamily="34" charset="0"/>
                          <a:cs typeface="Calibri" pitchFamily="34" charset="0"/>
                        </a:rPr>
                        <a:t>.</a:t>
                      </a:r>
                      <a:endParaRPr lang="ca-ES" sz="1100" baseline="0" noProof="0" dirty="0">
                        <a:ln>
                          <a:noFill/>
                        </a:ln>
                        <a:solidFill>
                          <a:schemeClr val="bg1"/>
                        </a:solidFill>
                        <a:latin typeface="Calibri" pitchFamily="34" charset="0"/>
                        <a:cs typeface="Calibri" pitchFamily="34" charset="0"/>
                      </a:endParaRPr>
                    </a:p>
                  </a:txBody>
                  <a:tcPr anchor="ctr">
                    <a:lnL w="12700" cap="flat" cmpd="sng" algn="ctr">
                      <a:solidFill>
                        <a:schemeClr val="bg1"/>
                      </a:solidFill>
                      <a:prstDash val="solid"/>
                      <a:round/>
                      <a:headEnd type="none" w="med" len="med"/>
                      <a:tailEnd type="none" w="med" len="med"/>
                    </a:lnL>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extLst>
                  <a:ext uri="{0D108BD9-81ED-4DB2-BD59-A6C34878D82A}">
                    <a16:rowId xmlns:a16="http://schemas.microsoft.com/office/drawing/2014/main" val="10005"/>
                  </a:ext>
                </a:extLst>
              </a:tr>
              <a:tr h="0">
                <a:tc rowSpan="2">
                  <a:txBody>
                    <a:bodyPr/>
                    <a:lstStyle/>
                    <a:p>
                      <a:pPr marL="0" marR="0" indent="0" algn="ctr" defTabSz="1125444" rtl="0" eaLnBrk="1" fontAlgn="auto" latinLnBrk="0" hangingPunct="1">
                        <a:lnSpc>
                          <a:spcPct val="100000"/>
                        </a:lnSpc>
                        <a:spcBef>
                          <a:spcPts val="0"/>
                        </a:spcBef>
                        <a:spcAft>
                          <a:spcPts val="0"/>
                        </a:spcAft>
                        <a:buClrTx/>
                        <a:buSzTx/>
                        <a:buFontTx/>
                        <a:buNone/>
                        <a:tabLst/>
                        <a:defRPr/>
                      </a:pPr>
                      <a:r>
                        <a:rPr lang="ca-ES" sz="1200" b="1" noProof="0" dirty="0">
                          <a:solidFill>
                            <a:schemeClr val="tx1"/>
                          </a:solidFill>
                          <a:latin typeface="Calibri" panose="020F0502020204030204" pitchFamily="34" charset="0"/>
                        </a:rPr>
                        <a:t>Procés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rowSpan="2">
                  <a:txBody>
                    <a:bodyPr/>
                    <a:lstStyle/>
                    <a:p>
                      <a:pPr marL="0" marR="0" indent="0" algn="ctr" defTabSz="1125444" rtl="0" eaLnBrk="1" fontAlgn="auto" latinLnBrk="0" hangingPunct="1">
                        <a:lnSpc>
                          <a:spcPct val="100000"/>
                        </a:lnSpc>
                        <a:spcBef>
                          <a:spcPts val="0"/>
                        </a:spcBef>
                        <a:spcAft>
                          <a:spcPts val="0"/>
                        </a:spcAft>
                        <a:buClrTx/>
                        <a:buSzTx/>
                        <a:buFontTx/>
                        <a:buNone/>
                        <a:tabLst/>
                        <a:defRPr/>
                      </a:pPr>
                      <a:r>
                        <a:rPr lang="ca-ES" sz="1200" b="1" noProof="0" dirty="0">
                          <a:solidFill>
                            <a:schemeClr val="tx1"/>
                          </a:solidFill>
                          <a:latin typeface="Calibri" panose="020F0502020204030204" pitchFamily="34" charset="0"/>
                        </a:rPr>
                        <a:t>Probabilitat</a:t>
                      </a:r>
                    </a:p>
                    <a:p>
                      <a:pPr marL="0" marR="0" indent="0" algn="ctr" defTabSz="1125444" rtl="0" eaLnBrk="1" fontAlgn="auto" latinLnBrk="0" hangingPunct="1">
                        <a:lnSpc>
                          <a:spcPct val="100000"/>
                        </a:lnSpc>
                        <a:spcBef>
                          <a:spcPts val="0"/>
                        </a:spcBef>
                        <a:spcAft>
                          <a:spcPts val="0"/>
                        </a:spcAft>
                        <a:buClrTx/>
                        <a:buSzTx/>
                        <a:buFontTx/>
                        <a:buNone/>
                        <a:tabLst/>
                        <a:defRPr/>
                      </a:pPr>
                      <a:r>
                        <a:rPr lang="es-ES" sz="1200" b="0" noProof="0" dirty="0">
                          <a:solidFill>
                            <a:schemeClr val="tx1"/>
                          </a:solidFill>
                          <a:latin typeface="Calibri" panose="020F0502020204030204" pitchFamily="34" charset="0"/>
                        </a:rPr>
                        <a:t>Baixa</a:t>
                      </a:r>
                      <a:endParaRPr lang="ca-ES" sz="1200" b="0" noProof="0" dirty="0">
                        <a:solidFill>
                          <a:schemeClr val="tx1"/>
                        </a:solidFill>
                        <a:latin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rowSpan="2">
                  <a:txBody>
                    <a:bodyPr/>
                    <a:lstStyle/>
                    <a:p>
                      <a:pPr marL="0" marR="0" indent="0" algn="ctr" defTabSz="1125444" rtl="0" eaLnBrk="1" fontAlgn="auto" latinLnBrk="0" hangingPunct="1">
                        <a:lnSpc>
                          <a:spcPct val="100000"/>
                        </a:lnSpc>
                        <a:spcBef>
                          <a:spcPts val="0"/>
                        </a:spcBef>
                        <a:spcAft>
                          <a:spcPts val="0"/>
                        </a:spcAft>
                        <a:buClrTx/>
                        <a:buSzTx/>
                        <a:buFontTx/>
                        <a:buNone/>
                        <a:tabLst/>
                        <a:defRPr/>
                      </a:pPr>
                      <a:r>
                        <a:rPr lang="ca-ES" sz="1200" b="1" noProof="0" dirty="0">
                          <a:solidFill>
                            <a:schemeClr val="tx1"/>
                          </a:solidFill>
                          <a:latin typeface="Calibri" panose="020F0502020204030204" pitchFamily="34" charset="0"/>
                        </a:rPr>
                        <a:t>Impacte</a:t>
                      </a:r>
                    </a:p>
                    <a:p>
                      <a:pPr marL="0" marR="0" indent="0" algn="ctr" defTabSz="1125444" rtl="0" eaLnBrk="1" fontAlgn="auto" latinLnBrk="0" hangingPunct="1">
                        <a:lnSpc>
                          <a:spcPct val="100000"/>
                        </a:lnSpc>
                        <a:spcBef>
                          <a:spcPts val="0"/>
                        </a:spcBef>
                        <a:spcAft>
                          <a:spcPts val="0"/>
                        </a:spcAft>
                        <a:buClrTx/>
                        <a:buSzTx/>
                        <a:buFontTx/>
                        <a:buNone/>
                        <a:tabLst/>
                        <a:defRPr/>
                      </a:pPr>
                      <a:r>
                        <a:rPr lang="ca-ES" sz="1200" b="0" noProof="0" dirty="0">
                          <a:solidFill>
                            <a:schemeClr val="tx1"/>
                          </a:solidFill>
                          <a:latin typeface="Calibri" panose="020F0502020204030204" pitchFamily="34" charset="0"/>
                        </a:rPr>
                        <a:t>Mig</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rowSpan="2">
                  <a:txBody>
                    <a:bodyPr/>
                    <a:lstStyle/>
                    <a:p>
                      <a:pPr marL="0" marR="0" indent="0" algn="ctr" defTabSz="1125444" rtl="0" eaLnBrk="1" fontAlgn="auto" latinLnBrk="0" hangingPunct="1">
                        <a:lnSpc>
                          <a:spcPct val="100000"/>
                        </a:lnSpc>
                        <a:spcBef>
                          <a:spcPts val="0"/>
                        </a:spcBef>
                        <a:spcAft>
                          <a:spcPts val="0"/>
                        </a:spcAft>
                        <a:buClrTx/>
                        <a:buSzTx/>
                        <a:buFontTx/>
                        <a:buNone/>
                        <a:tabLst/>
                        <a:defRPr/>
                      </a:pPr>
                      <a:r>
                        <a:rPr lang="ca-ES" sz="1200" b="1" noProof="0" dirty="0">
                          <a:latin typeface="Calibri" panose="020F0502020204030204" pitchFamily="34" charset="0"/>
                        </a:rPr>
                        <a:t>Risc</a:t>
                      </a:r>
                    </a:p>
                    <a:p>
                      <a:pPr marL="0" marR="0" indent="0" algn="ctr" defTabSz="1125444" rtl="0" eaLnBrk="1" fontAlgn="auto" latinLnBrk="0" hangingPunct="1">
                        <a:lnSpc>
                          <a:spcPct val="100000"/>
                        </a:lnSpc>
                        <a:spcBef>
                          <a:spcPts val="0"/>
                        </a:spcBef>
                        <a:spcAft>
                          <a:spcPts val="0"/>
                        </a:spcAft>
                        <a:buClrTx/>
                        <a:buSzTx/>
                        <a:buFontTx/>
                        <a:buNone/>
                        <a:tabLst/>
                        <a:defRPr/>
                      </a:pPr>
                      <a:endParaRPr lang="es-ES" sz="1200" b="1" dirty="0">
                        <a:latin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vMerge="1">
                  <a:txBody>
                    <a:bodyPr/>
                    <a:lstStyle/>
                    <a:p>
                      <a:endParaRPr lang="es-ES"/>
                    </a:p>
                  </a:txBody>
                  <a:tcPr/>
                </a:tc>
                <a:tc vMerge="1">
                  <a:txBody>
                    <a:bodyPr/>
                    <a:lstStyle/>
                    <a:p>
                      <a:endParaRPr lang="ca-ES"/>
                    </a:p>
                  </a:txBody>
                  <a:tcPr/>
                </a:tc>
                <a:tc vMerge="1">
                  <a:txBody>
                    <a:bodyPr/>
                    <a:lstStyle/>
                    <a:p>
                      <a:endParaRPr lang="ca-ES"/>
                    </a:p>
                  </a:txBody>
                  <a:tcPr/>
                </a:tc>
                <a:tc vMerge="1">
                  <a:txBody>
                    <a:bodyPr/>
                    <a:lstStyle/>
                    <a:p>
                      <a:endParaRPr lang="es-ES"/>
                    </a:p>
                  </a:txBody>
                  <a:tcPr/>
                </a:tc>
                <a:extLst>
                  <a:ext uri="{0D108BD9-81ED-4DB2-BD59-A6C34878D82A}">
                    <a16:rowId xmlns:a16="http://schemas.microsoft.com/office/drawing/2014/main" val="10006"/>
                  </a:ext>
                </a:extLst>
              </a:tr>
              <a:tr h="483360">
                <a:tc vMerge="1">
                  <a:txBody>
                    <a:bodyPr/>
                    <a:lstStyle/>
                    <a:p>
                      <a:endParaRPr lang="ca-ES"/>
                    </a:p>
                  </a:txBody>
                  <a:tcPr/>
                </a:tc>
                <a:tc vMerge="1">
                  <a:txBody>
                    <a:bodyPr/>
                    <a:lstStyle/>
                    <a:p>
                      <a:endParaRPr lang="ca-ES"/>
                    </a:p>
                  </a:txBody>
                  <a:tcPr/>
                </a:tc>
                <a:tc vMerge="1">
                  <a:txBody>
                    <a:bodyPr/>
                    <a:lstStyle/>
                    <a:p>
                      <a:endParaRPr lang="ca-ES"/>
                    </a:p>
                  </a:txBody>
                  <a:tcPr/>
                </a:tc>
                <a:tc vMerge="1">
                  <a:txBody>
                    <a:bodyPr/>
                    <a:lstStyle/>
                    <a:p>
                      <a:endParaRPr lang="ca-ES"/>
                    </a:p>
                  </a:txBody>
                  <a:tcPr/>
                </a:tc>
                <a:tc vMerge="1">
                  <a:txBody>
                    <a:bodyPr/>
                    <a:lstStyle/>
                    <a:p>
                      <a:endParaRPr lang="ca-ES"/>
                    </a:p>
                  </a:txBody>
                  <a:tcPr/>
                </a:tc>
                <a:tc vMerge="1">
                  <a:txBody>
                    <a:bodyPr/>
                    <a:lstStyle/>
                    <a:p>
                      <a:endParaRPr lang="ca-ES"/>
                    </a:p>
                  </a:txBody>
                  <a:tcPr/>
                </a:tc>
                <a:tc>
                  <a:txBody>
                    <a:bodyPr/>
                    <a:lstStyle/>
                    <a:p>
                      <a:pPr marL="0" marR="0" indent="0" algn="ctr" defTabSz="914400" rtl="0" eaLnBrk="1" fontAlgn="auto" latinLnBrk="0" hangingPunct="1">
                        <a:lnSpc>
                          <a:spcPct val="100000"/>
                        </a:lnSpc>
                        <a:spcBef>
                          <a:spcPts val="0"/>
                        </a:spcBef>
                        <a:spcAft>
                          <a:spcPts val="0"/>
                        </a:spcAft>
                        <a:buClr>
                          <a:schemeClr val="tx2"/>
                        </a:buClr>
                        <a:buSzTx/>
                        <a:buFont typeface="Arial" panose="020B0604020202020204" pitchFamily="34" charset="0"/>
                        <a:buNone/>
                        <a:tabLst/>
                        <a:defRPr/>
                      </a:pPr>
                      <a:r>
                        <a:rPr lang="es-ES" sz="1100" baseline="0" noProof="0" dirty="0" smtClean="0">
                          <a:ln>
                            <a:noFill/>
                          </a:ln>
                          <a:solidFill>
                            <a:schemeClr val="tx1"/>
                          </a:solidFill>
                          <a:latin typeface="Calibri" pitchFamily="34" charset="0"/>
                          <a:cs typeface="Calibri" pitchFamily="34" charset="0"/>
                        </a:rPr>
                        <a:t>26/08/2018</a:t>
                      </a:r>
                      <a:endParaRPr lang="ca-ES" sz="1100" baseline="0" noProof="0" dirty="0" smtClean="0">
                        <a:ln>
                          <a:noFill/>
                        </a:ln>
                        <a:solidFill>
                          <a:schemeClr val="tx1"/>
                        </a:solidFill>
                        <a:latin typeface="Calibri" pitchFamily="34" charset="0"/>
                        <a:cs typeface="Calibri" pitchFamily="34" charset="0"/>
                      </a:endParaRPr>
                    </a:p>
                    <a:p>
                      <a:pPr marL="0" marR="0" indent="0" algn="ctr" defTabSz="914400" rtl="0" eaLnBrk="1" fontAlgn="auto" latinLnBrk="0" hangingPunct="1">
                        <a:lnSpc>
                          <a:spcPct val="100000"/>
                        </a:lnSpc>
                        <a:spcBef>
                          <a:spcPts val="0"/>
                        </a:spcBef>
                        <a:spcAft>
                          <a:spcPts val="0"/>
                        </a:spcAft>
                        <a:buClr>
                          <a:schemeClr val="tx2"/>
                        </a:buClr>
                        <a:buSzTx/>
                        <a:buFont typeface="Arial" panose="020B0604020202020204" pitchFamily="34" charset="0"/>
                        <a:buNone/>
                        <a:tabLst/>
                        <a:defRPr/>
                      </a:pPr>
                      <a:endParaRPr lang="ca-ES" sz="1100" baseline="0" noProof="0" dirty="0">
                        <a:ln>
                          <a:noFill/>
                        </a:ln>
                        <a:solidFill>
                          <a:schemeClr val="tx1"/>
                        </a:solidFill>
                        <a:latin typeface="Calibri" pitchFamily="34" charset="0"/>
                        <a:cs typeface="Calibri"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noFill/>
                  </a:tcPr>
                </a:tc>
                <a:tc vMerge="1">
                  <a:txBody>
                    <a:bodyPr/>
                    <a:lstStyle/>
                    <a:p>
                      <a:endParaRPr lang="ca-ES"/>
                    </a:p>
                  </a:txBody>
                  <a:tcPr/>
                </a:tc>
                <a:extLst>
                  <a:ext uri="{0D108BD9-81ED-4DB2-BD59-A6C34878D82A}">
                    <a16:rowId xmlns:a16="http://schemas.microsoft.com/office/drawing/2014/main" val="10010"/>
                  </a:ext>
                </a:extLst>
              </a:tr>
            </a:tbl>
          </a:graphicData>
        </a:graphic>
      </p:graphicFrame>
      <p:sp>
        <p:nvSpPr>
          <p:cNvPr id="3" name="Marcador de número de diapositiva 2"/>
          <p:cNvSpPr>
            <a:spLocks noGrp="1"/>
          </p:cNvSpPr>
          <p:nvPr>
            <p:ph type="sldNum" sz="quarter" idx="4"/>
          </p:nvPr>
        </p:nvSpPr>
        <p:spPr>
          <a:xfrm>
            <a:off x="9327796" y="6610312"/>
            <a:ext cx="2844800" cy="268287"/>
          </a:xfrm>
        </p:spPr>
        <p:txBody>
          <a:bodyPr/>
          <a:lstStyle/>
          <a:p>
            <a:pPr>
              <a:defRPr/>
            </a:pPr>
            <a:fld id="{C7FA838A-C26A-4BE1-93FE-2EFE85DC030B}" type="slidenum">
              <a:rPr lang="ca-ES" smtClean="0"/>
              <a:pPr>
                <a:defRPr/>
              </a:pPr>
              <a:t>5</a:t>
            </a:fld>
            <a:endParaRPr lang="ca-ES" dirty="0"/>
          </a:p>
        </p:txBody>
      </p:sp>
      <p:sp>
        <p:nvSpPr>
          <p:cNvPr id="4" name="Título 3"/>
          <p:cNvSpPr>
            <a:spLocks noGrp="1"/>
          </p:cNvSpPr>
          <p:nvPr>
            <p:ph type="title"/>
          </p:nvPr>
        </p:nvSpPr>
        <p:spPr>
          <a:xfrm>
            <a:off x="601816" y="203154"/>
            <a:ext cx="11160338" cy="647700"/>
          </a:xfrm>
        </p:spPr>
        <p:txBody>
          <a:bodyPr/>
          <a:lstStyle/>
          <a:p>
            <a:pPr marL="357188" indent="-357188"/>
            <a:r>
              <a:rPr lang="ca-ES" sz="2460" dirty="0"/>
              <a:t>3. Riscos i accions de millora</a:t>
            </a:r>
            <a:endParaRPr lang="ca-ES" sz="2215" dirty="0"/>
          </a:p>
        </p:txBody>
      </p:sp>
      <p:graphicFrame>
        <p:nvGraphicFramePr>
          <p:cNvPr id="6" name="3 Tabla"/>
          <p:cNvGraphicFramePr>
            <a:graphicFrameLocks noGrp="1"/>
          </p:cNvGraphicFramePr>
          <p:nvPr>
            <p:extLst>
              <p:ext uri="{D42A27DB-BD31-4B8C-83A1-F6EECF244321}">
                <p14:modId xmlns:p14="http://schemas.microsoft.com/office/powerpoint/2010/main" val="157756458"/>
              </p:ext>
            </p:extLst>
          </p:nvPr>
        </p:nvGraphicFramePr>
        <p:xfrm>
          <a:off x="3398143" y="6502479"/>
          <a:ext cx="2409825" cy="382905"/>
        </p:xfrm>
        <a:graphic>
          <a:graphicData uri="http://schemas.openxmlformats.org/drawingml/2006/table">
            <a:tbl>
              <a:tblPr>
                <a:tableStyleId>{5C22544A-7EE6-4342-B048-85BDC9FD1C3A}</a:tableStyleId>
              </a:tblPr>
              <a:tblGrid>
                <a:gridCol w="803275">
                  <a:extLst>
                    <a:ext uri="{9D8B030D-6E8A-4147-A177-3AD203B41FA5}">
                      <a16:colId xmlns:a16="http://schemas.microsoft.com/office/drawing/2014/main" val="20000"/>
                    </a:ext>
                  </a:extLst>
                </a:gridCol>
                <a:gridCol w="803275">
                  <a:extLst>
                    <a:ext uri="{9D8B030D-6E8A-4147-A177-3AD203B41FA5}">
                      <a16:colId xmlns:a16="http://schemas.microsoft.com/office/drawing/2014/main" val="20004"/>
                    </a:ext>
                  </a:extLst>
                </a:gridCol>
                <a:gridCol w="803275">
                  <a:extLst>
                    <a:ext uri="{9D8B030D-6E8A-4147-A177-3AD203B41FA5}">
                      <a16:colId xmlns:a16="http://schemas.microsoft.com/office/drawing/2014/main" val="20008"/>
                    </a:ext>
                  </a:extLst>
                </a:gridCol>
              </a:tblGrid>
              <a:tr h="382905">
                <a:tc>
                  <a:txBody>
                    <a:bodyPr/>
                    <a:lstStyle/>
                    <a:p>
                      <a:pPr algn="ctr">
                        <a:spcAft>
                          <a:spcPts val="600"/>
                        </a:spcAft>
                      </a:pPr>
                      <a:r>
                        <a:rPr lang="ca-ES" sz="1000" noProof="0" dirty="0">
                          <a:effectLst/>
                        </a:rPr>
                        <a:t>Risc baix</a:t>
                      </a:r>
                      <a:endParaRPr lang="ca-ES" sz="1000" noProof="0" dirty="0">
                        <a:effectLst/>
                        <a:latin typeface="Arial"/>
                        <a:ea typeface="Times New Roman"/>
                        <a:cs typeface="Times New Roman"/>
                      </a:endParaRPr>
                    </a:p>
                  </a:txBody>
                  <a:tcPr marL="74295" marR="74295" marT="0" marB="0" anchor="ctr">
                    <a:noFill/>
                  </a:tcPr>
                </a:tc>
                <a:tc>
                  <a:txBody>
                    <a:bodyPr/>
                    <a:lstStyle/>
                    <a:p>
                      <a:pPr algn="ctr">
                        <a:spcAft>
                          <a:spcPts val="600"/>
                        </a:spcAft>
                      </a:pPr>
                      <a:r>
                        <a:rPr lang="ca-ES" sz="1000" noProof="0" dirty="0">
                          <a:effectLst/>
                        </a:rPr>
                        <a:t>Risc mig</a:t>
                      </a:r>
                      <a:endParaRPr lang="ca-ES" sz="1000" noProof="0" dirty="0">
                        <a:effectLst/>
                        <a:latin typeface="Arial"/>
                        <a:ea typeface="Times New Roman"/>
                        <a:cs typeface="Times New Roman"/>
                      </a:endParaRPr>
                    </a:p>
                  </a:txBody>
                  <a:tcPr marL="74295" marR="74295" marT="0" marB="0" anchor="ctr">
                    <a:noFill/>
                  </a:tcPr>
                </a:tc>
                <a:tc>
                  <a:txBody>
                    <a:bodyPr/>
                    <a:lstStyle/>
                    <a:p>
                      <a:pPr algn="ctr">
                        <a:spcAft>
                          <a:spcPts val="600"/>
                        </a:spcAft>
                      </a:pPr>
                      <a:r>
                        <a:rPr lang="ca-ES" sz="1000" noProof="0" dirty="0">
                          <a:effectLst/>
                        </a:rPr>
                        <a:t>Risc alt</a:t>
                      </a:r>
                      <a:endParaRPr lang="ca-ES" sz="1000" noProof="0" dirty="0">
                        <a:effectLst/>
                        <a:latin typeface="Arial"/>
                        <a:ea typeface="Times New Roman"/>
                        <a:cs typeface="Times New Roman"/>
                      </a:endParaRPr>
                    </a:p>
                  </a:txBody>
                  <a:tcPr marL="74295" marR="74295" marT="0" marB="0" anchor="ctr">
                    <a:noFill/>
                  </a:tcPr>
                </a:tc>
                <a:extLst>
                  <a:ext uri="{0D108BD9-81ED-4DB2-BD59-A6C34878D82A}">
                    <a16:rowId xmlns:a16="http://schemas.microsoft.com/office/drawing/2014/main" val="10000"/>
                  </a:ext>
                </a:extLst>
              </a:tr>
            </a:tbl>
          </a:graphicData>
        </a:graphic>
      </p:graphicFrame>
      <p:sp>
        <p:nvSpPr>
          <p:cNvPr id="7" name="Oval 21"/>
          <p:cNvSpPr/>
          <p:nvPr/>
        </p:nvSpPr>
        <p:spPr bwMode="auto">
          <a:xfrm>
            <a:off x="3342500" y="6607531"/>
            <a:ext cx="170182" cy="172800"/>
          </a:xfrm>
          <a:prstGeom prst="ellipse">
            <a:avLst/>
          </a:prstGeom>
          <a:solidFill>
            <a:srgbClr val="00B05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0" tIns="0" rIns="0" bIns="0" numCol="1" rtlCol="0" anchor="ctr" anchorCtr="0" compatLnSpc="1">
            <a:prstTxWarp prst="textNoShape">
              <a:avLst/>
            </a:prstTxWarp>
          </a:bodyPr>
          <a:lstStyle/>
          <a:p>
            <a:pPr algn="ctr"/>
            <a:endParaRPr lang="ca-ES" sz="900" dirty="0">
              <a:solidFill>
                <a:schemeClr val="tx1"/>
              </a:solidFill>
              <a:latin typeface="+mj-lt"/>
            </a:endParaRPr>
          </a:p>
        </p:txBody>
      </p:sp>
      <p:sp>
        <p:nvSpPr>
          <p:cNvPr id="9" name="Oval 21"/>
          <p:cNvSpPr/>
          <p:nvPr/>
        </p:nvSpPr>
        <p:spPr bwMode="auto">
          <a:xfrm>
            <a:off x="4142181" y="6607531"/>
            <a:ext cx="187200" cy="172800"/>
          </a:xfrm>
          <a:prstGeom prst="ellipse">
            <a:avLst/>
          </a:prstGeom>
          <a:solidFill>
            <a:srgbClr val="FFFF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0" tIns="0" rIns="0" bIns="0" numCol="1" rtlCol="0" anchor="ctr" anchorCtr="0" compatLnSpc="1">
            <a:prstTxWarp prst="textNoShape">
              <a:avLst/>
            </a:prstTxWarp>
          </a:bodyPr>
          <a:lstStyle/>
          <a:p>
            <a:pPr algn="ctr"/>
            <a:endParaRPr lang="ca-ES" sz="900" dirty="0">
              <a:solidFill>
                <a:schemeClr val="tx1"/>
              </a:solidFill>
              <a:latin typeface="+mj-lt"/>
            </a:endParaRPr>
          </a:p>
        </p:txBody>
      </p:sp>
      <p:sp>
        <p:nvSpPr>
          <p:cNvPr id="11" name="Oval 21"/>
          <p:cNvSpPr/>
          <p:nvPr/>
        </p:nvSpPr>
        <p:spPr bwMode="auto">
          <a:xfrm>
            <a:off x="4979294" y="6607531"/>
            <a:ext cx="187200" cy="172800"/>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0" tIns="0" rIns="0" bIns="0" numCol="1" rtlCol="0" anchor="ctr" anchorCtr="0" compatLnSpc="1">
            <a:prstTxWarp prst="textNoShape">
              <a:avLst/>
            </a:prstTxWarp>
          </a:bodyPr>
          <a:lstStyle/>
          <a:p>
            <a:pPr algn="ctr"/>
            <a:endParaRPr lang="ca-ES" sz="900" dirty="0">
              <a:solidFill>
                <a:schemeClr val="bg1"/>
              </a:solidFill>
              <a:latin typeface="+mj-lt"/>
            </a:endParaRPr>
          </a:p>
        </p:txBody>
      </p:sp>
      <p:grpSp>
        <p:nvGrpSpPr>
          <p:cNvPr id="20" name="Grupo 132"/>
          <p:cNvGrpSpPr/>
          <p:nvPr/>
        </p:nvGrpSpPr>
        <p:grpSpPr>
          <a:xfrm>
            <a:off x="5869639" y="6576573"/>
            <a:ext cx="2366461" cy="234716"/>
            <a:chOff x="1703855" y="6441702"/>
            <a:chExt cx="3538871" cy="324000"/>
          </a:xfrm>
        </p:grpSpPr>
        <p:pic>
          <p:nvPicPr>
            <p:cNvPr id="22" name="Imagen 134"/>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703855" y="6477702"/>
              <a:ext cx="252000" cy="252000"/>
            </a:xfrm>
            <a:prstGeom prst="rect">
              <a:avLst/>
            </a:prstGeom>
          </p:spPr>
        </p:pic>
        <p:sp>
          <p:nvSpPr>
            <p:cNvPr id="26" name="Rectángulo 135"/>
            <p:cNvSpPr/>
            <p:nvPr/>
          </p:nvSpPr>
          <p:spPr bwMode="auto">
            <a:xfrm>
              <a:off x="1955855" y="6441702"/>
              <a:ext cx="1080000" cy="324000"/>
            </a:xfrm>
            <a:prstGeom prst="rect">
              <a:avLst/>
            </a:prstGeom>
            <a:no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indent="0" defTabSz="914400" rtl="0" eaLnBrk="1" fontAlgn="base" latinLnBrk="0" hangingPunct="1">
                <a:lnSpc>
                  <a:spcPct val="100000"/>
                </a:lnSpc>
                <a:spcBef>
                  <a:spcPct val="50000"/>
                </a:spcBef>
                <a:spcAft>
                  <a:spcPct val="0"/>
                </a:spcAft>
                <a:buClrTx/>
                <a:buSzTx/>
                <a:buFontTx/>
                <a:buNone/>
                <a:tabLst/>
              </a:pPr>
              <a:r>
                <a:rPr lang="ca-ES" sz="900" b="0" dirty="0">
                  <a:latin typeface="Arial" charset="0"/>
                </a:rPr>
                <a:t>No iniciat</a:t>
              </a:r>
              <a:endParaRPr kumimoji="0" lang="ca-ES" sz="900" b="0" i="0" u="none" strike="noStrike" cap="none" normalizeH="0" baseline="0" dirty="0">
                <a:ln>
                  <a:noFill/>
                </a:ln>
                <a:effectLst/>
                <a:latin typeface="Arial" charset="0"/>
              </a:endParaRPr>
            </a:p>
          </p:txBody>
        </p:sp>
        <p:sp>
          <p:nvSpPr>
            <p:cNvPr id="27" name="Rectángulo 136"/>
            <p:cNvSpPr/>
            <p:nvPr/>
          </p:nvSpPr>
          <p:spPr bwMode="auto">
            <a:xfrm>
              <a:off x="3145240" y="6441702"/>
              <a:ext cx="1080000" cy="324000"/>
            </a:xfrm>
            <a:prstGeom prst="rect">
              <a:avLst/>
            </a:prstGeom>
            <a:no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indent="0" defTabSz="914400" rtl="0" eaLnBrk="1" fontAlgn="base" latinLnBrk="0" hangingPunct="1">
                <a:lnSpc>
                  <a:spcPct val="100000"/>
                </a:lnSpc>
                <a:spcBef>
                  <a:spcPct val="50000"/>
                </a:spcBef>
                <a:spcAft>
                  <a:spcPct val="0"/>
                </a:spcAft>
                <a:buClrTx/>
                <a:buSzTx/>
                <a:buFontTx/>
                <a:buNone/>
                <a:tabLst/>
              </a:pPr>
              <a:r>
                <a:rPr lang="ca-ES" sz="900" b="0" dirty="0">
                  <a:latin typeface="Arial" charset="0"/>
                </a:rPr>
                <a:t>En curs</a:t>
              </a:r>
              <a:endParaRPr kumimoji="0" lang="ca-ES" sz="900" b="0" i="0" u="none" strike="noStrike" cap="none" normalizeH="0" baseline="0" dirty="0">
                <a:ln>
                  <a:noFill/>
                </a:ln>
                <a:effectLst/>
                <a:latin typeface="Arial" charset="0"/>
              </a:endParaRPr>
            </a:p>
          </p:txBody>
        </p:sp>
        <p:sp>
          <p:nvSpPr>
            <p:cNvPr id="30" name="Rectángulo 138"/>
            <p:cNvSpPr/>
            <p:nvPr/>
          </p:nvSpPr>
          <p:spPr bwMode="auto">
            <a:xfrm>
              <a:off x="4162725" y="6441702"/>
              <a:ext cx="1080001" cy="324000"/>
            </a:xfrm>
            <a:prstGeom prst="rect">
              <a:avLst/>
            </a:prstGeom>
            <a:no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indent="0" defTabSz="914400" rtl="0" eaLnBrk="1" fontAlgn="base" latinLnBrk="0" hangingPunct="1">
                <a:lnSpc>
                  <a:spcPct val="100000"/>
                </a:lnSpc>
                <a:spcBef>
                  <a:spcPct val="50000"/>
                </a:spcBef>
                <a:spcAft>
                  <a:spcPct val="0"/>
                </a:spcAft>
                <a:buClrTx/>
                <a:buSzTx/>
                <a:buFontTx/>
                <a:buNone/>
                <a:tabLst/>
              </a:pPr>
              <a:r>
                <a:rPr lang="ca-ES" sz="900" b="0" dirty="0">
                  <a:latin typeface="Arial" charset="0"/>
                </a:rPr>
                <a:t>Realitzat</a:t>
              </a:r>
              <a:endParaRPr kumimoji="0" lang="ca-ES" sz="900" b="0" i="0" u="none" strike="noStrike" cap="none" normalizeH="0" baseline="0" dirty="0">
                <a:ln>
                  <a:noFill/>
                </a:ln>
                <a:effectLst/>
                <a:latin typeface="Arial" charset="0"/>
              </a:endParaRPr>
            </a:p>
          </p:txBody>
        </p:sp>
        <p:pic>
          <p:nvPicPr>
            <p:cNvPr id="33" name="Imagen 1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51609" y="6477702"/>
              <a:ext cx="252000" cy="252000"/>
            </a:xfrm>
            <a:prstGeom prst="rect">
              <a:avLst/>
            </a:prstGeom>
          </p:spPr>
        </p:pic>
        <p:pic>
          <p:nvPicPr>
            <p:cNvPr id="38" name="Imagen 15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84870" y="6477703"/>
              <a:ext cx="252000" cy="252000"/>
            </a:xfrm>
            <a:prstGeom prst="rect">
              <a:avLst/>
            </a:prstGeom>
          </p:spPr>
        </p:pic>
      </p:grpSp>
      <p:pic>
        <p:nvPicPr>
          <p:cNvPr id="63" name="Imagen 15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60268" y="3630109"/>
            <a:ext cx="168514" cy="182557"/>
          </a:xfrm>
          <a:prstGeom prst="rect">
            <a:avLst/>
          </a:prstGeom>
          <a:solidFill>
            <a:schemeClr val="bg1"/>
          </a:solidFill>
        </p:spPr>
      </p:pic>
      <p:pic>
        <p:nvPicPr>
          <p:cNvPr id="65" name="Imagen 15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49635" y="3987223"/>
            <a:ext cx="168514" cy="182557"/>
          </a:xfrm>
          <a:prstGeom prst="rect">
            <a:avLst/>
          </a:prstGeom>
          <a:solidFill>
            <a:schemeClr val="bg1"/>
          </a:solidFill>
        </p:spPr>
      </p:pic>
      <p:pic>
        <p:nvPicPr>
          <p:cNvPr id="69" name="Imagen 134"/>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9049635" y="4872904"/>
            <a:ext cx="168514" cy="182557"/>
          </a:xfrm>
          <a:prstGeom prst="rect">
            <a:avLst/>
          </a:prstGeom>
          <a:solidFill>
            <a:schemeClr val="bg1"/>
          </a:solidFill>
        </p:spPr>
      </p:pic>
      <p:sp>
        <p:nvSpPr>
          <p:cNvPr id="59" name="Oval 21"/>
          <p:cNvSpPr/>
          <p:nvPr/>
        </p:nvSpPr>
        <p:spPr bwMode="auto">
          <a:xfrm>
            <a:off x="3610816" y="4215894"/>
            <a:ext cx="187200" cy="172800"/>
          </a:xfrm>
          <a:prstGeom prst="ellipse">
            <a:avLst/>
          </a:prstGeom>
          <a:solidFill>
            <a:srgbClr val="FFFF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0" tIns="0" rIns="0" bIns="0" numCol="1" rtlCol="0" anchor="ctr" anchorCtr="0" compatLnSpc="1">
            <a:prstTxWarp prst="textNoShape">
              <a:avLst/>
            </a:prstTxWarp>
          </a:bodyPr>
          <a:lstStyle/>
          <a:p>
            <a:pPr algn="ctr"/>
            <a:endParaRPr lang="ca-ES" sz="900" dirty="0">
              <a:solidFill>
                <a:schemeClr val="tx1"/>
              </a:solidFill>
              <a:latin typeface="+mj-lt"/>
            </a:endParaRPr>
          </a:p>
        </p:txBody>
      </p:sp>
      <p:sp>
        <p:nvSpPr>
          <p:cNvPr id="73" name="Flecha arriba 72"/>
          <p:cNvSpPr/>
          <p:nvPr/>
        </p:nvSpPr>
        <p:spPr bwMode="auto">
          <a:xfrm rot="10800000">
            <a:off x="3843819" y="5179346"/>
            <a:ext cx="108738" cy="201373"/>
          </a:xfrm>
          <a:prstGeom prst="upArrow">
            <a:avLst/>
          </a:prstGeom>
          <a:solidFill>
            <a:srgbClr val="92D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ca-ES" sz="2200" b="1" i="0" u="none" strike="noStrike" cap="none" normalizeH="0" baseline="0">
              <a:ln>
                <a:noFill/>
              </a:ln>
              <a:solidFill>
                <a:schemeClr val="tx1"/>
              </a:solidFill>
              <a:effectLst/>
              <a:latin typeface="Arial" charset="0"/>
            </a:endParaRPr>
          </a:p>
        </p:txBody>
      </p:sp>
      <p:sp>
        <p:nvSpPr>
          <p:cNvPr id="8" name="Igual que 7"/>
          <p:cNvSpPr/>
          <p:nvPr/>
        </p:nvSpPr>
        <p:spPr bwMode="auto">
          <a:xfrm>
            <a:off x="3808655" y="3053363"/>
            <a:ext cx="179065" cy="161765"/>
          </a:xfrm>
          <a:prstGeom prst="mathEqual">
            <a:avLst>
              <a:gd name="adj1" fmla="val 27271"/>
              <a:gd name="adj2" fmla="val 23885"/>
            </a:avLst>
          </a:prstGeom>
          <a:solidFill>
            <a:srgbClr val="F8D502"/>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ca-ES" sz="2200" b="1" i="0" u="none" strike="noStrike" cap="none" normalizeH="0" baseline="0">
              <a:ln>
                <a:noFill/>
              </a:ln>
              <a:solidFill>
                <a:schemeClr val="tx1"/>
              </a:solidFill>
              <a:effectLst/>
              <a:latin typeface="Arial" charset="0"/>
            </a:endParaRPr>
          </a:p>
        </p:txBody>
      </p:sp>
      <p:pic>
        <p:nvPicPr>
          <p:cNvPr id="85" name="Imagen 1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49635" y="2836563"/>
            <a:ext cx="168514" cy="182557"/>
          </a:xfrm>
          <a:prstGeom prst="rect">
            <a:avLst/>
          </a:prstGeom>
          <a:solidFill>
            <a:schemeClr val="bg1"/>
          </a:solidFill>
        </p:spPr>
      </p:pic>
      <p:pic>
        <p:nvPicPr>
          <p:cNvPr id="86" name="Imagen 1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49635" y="2499742"/>
            <a:ext cx="168514" cy="182557"/>
          </a:xfrm>
          <a:prstGeom prst="rect">
            <a:avLst/>
          </a:prstGeom>
          <a:solidFill>
            <a:schemeClr val="bg1"/>
          </a:solidFill>
        </p:spPr>
      </p:pic>
      <p:sp>
        <p:nvSpPr>
          <p:cNvPr id="87" name="Oval 21"/>
          <p:cNvSpPr/>
          <p:nvPr/>
        </p:nvSpPr>
        <p:spPr bwMode="auto">
          <a:xfrm>
            <a:off x="3619325" y="5184854"/>
            <a:ext cx="170182" cy="172800"/>
          </a:xfrm>
          <a:prstGeom prst="ellipse">
            <a:avLst/>
          </a:prstGeom>
          <a:solidFill>
            <a:srgbClr val="00B05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0" tIns="0" rIns="0" bIns="0" numCol="1" rtlCol="0" anchor="ctr" anchorCtr="0" compatLnSpc="1">
            <a:prstTxWarp prst="textNoShape">
              <a:avLst/>
            </a:prstTxWarp>
          </a:bodyPr>
          <a:lstStyle/>
          <a:p>
            <a:pPr algn="ctr"/>
            <a:endParaRPr lang="ca-ES" sz="900" dirty="0">
              <a:solidFill>
                <a:schemeClr val="tx1"/>
              </a:solidFill>
              <a:latin typeface="+mj-lt"/>
            </a:endParaRPr>
          </a:p>
        </p:txBody>
      </p:sp>
      <p:sp>
        <p:nvSpPr>
          <p:cNvPr id="89" name="Oval 21"/>
          <p:cNvSpPr/>
          <p:nvPr/>
        </p:nvSpPr>
        <p:spPr bwMode="auto">
          <a:xfrm>
            <a:off x="3610816" y="3051853"/>
            <a:ext cx="187200" cy="172800"/>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0" tIns="0" rIns="0" bIns="0" numCol="1" rtlCol="0" anchor="ctr" anchorCtr="0" compatLnSpc="1">
            <a:prstTxWarp prst="textNoShape">
              <a:avLst/>
            </a:prstTxWarp>
          </a:bodyPr>
          <a:lstStyle/>
          <a:p>
            <a:pPr algn="ctr"/>
            <a:endParaRPr lang="ca-ES" sz="900" dirty="0">
              <a:solidFill>
                <a:schemeClr val="bg1"/>
              </a:solidFill>
              <a:latin typeface="+mj-lt"/>
            </a:endParaRPr>
          </a:p>
        </p:txBody>
      </p:sp>
      <p:sp>
        <p:nvSpPr>
          <p:cNvPr id="92" name="Flecha arriba 91"/>
          <p:cNvSpPr/>
          <p:nvPr/>
        </p:nvSpPr>
        <p:spPr bwMode="auto">
          <a:xfrm rot="10800000">
            <a:off x="3843819" y="4205261"/>
            <a:ext cx="108738" cy="201373"/>
          </a:xfrm>
          <a:prstGeom prst="upArrow">
            <a:avLst/>
          </a:prstGeom>
          <a:solidFill>
            <a:srgbClr val="92D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ca-ES" sz="2200" b="1" i="0" u="none" strike="noStrike" cap="none" normalizeH="0" baseline="0">
              <a:ln>
                <a:noFill/>
              </a:ln>
              <a:solidFill>
                <a:schemeClr val="tx1"/>
              </a:solidFill>
              <a:effectLst/>
              <a:latin typeface="Arial" charset="0"/>
            </a:endParaRPr>
          </a:p>
        </p:txBody>
      </p:sp>
      <p:pic>
        <p:nvPicPr>
          <p:cNvPr id="48" name="Imagen 47"/>
          <p:cNvPicPr>
            <a:picLocks noChangeAspect="1"/>
          </p:cNvPicPr>
          <p:nvPr/>
        </p:nvPicPr>
        <p:blipFill>
          <a:blip r:embed="rId5"/>
          <a:stretch>
            <a:fillRect/>
          </a:stretch>
        </p:blipFill>
        <p:spPr>
          <a:xfrm>
            <a:off x="10603304" y="5942343"/>
            <a:ext cx="1107137" cy="871033"/>
          </a:xfrm>
          <a:prstGeom prst="rect">
            <a:avLst/>
          </a:prstGeom>
        </p:spPr>
      </p:pic>
      <p:sp>
        <p:nvSpPr>
          <p:cNvPr id="49" name="Rectángulo 135"/>
          <p:cNvSpPr/>
          <p:nvPr/>
        </p:nvSpPr>
        <p:spPr bwMode="auto">
          <a:xfrm>
            <a:off x="8082709" y="6632527"/>
            <a:ext cx="2667487" cy="162495"/>
          </a:xfrm>
          <a:prstGeom prst="rect">
            <a:avLst/>
          </a:prstGeom>
          <a:no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indent="0" defTabSz="914400" rtl="0" eaLnBrk="1" fontAlgn="base" latinLnBrk="0" hangingPunct="1">
              <a:lnSpc>
                <a:spcPct val="100000"/>
              </a:lnSpc>
              <a:spcBef>
                <a:spcPct val="50000"/>
              </a:spcBef>
              <a:spcAft>
                <a:spcPct val="0"/>
              </a:spcAft>
              <a:buClrTx/>
              <a:buSzTx/>
              <a:buFontTx/>
              <a:buNone/>
              <a:tabLst/>
            </a:pPr>
            <a:r>
              <a:rPr lang="ca-ES" sz="900" b="0" i="1" dirty="0">
                <a:latin typeface="Arial" charset="0"/>
              </a:rPr>
              <a:t>Veure Annex: Matriu de Probabilitat per Impacte</a:t>
            </a:r>
            <a:endParaRPr kumimoji="0" lang="ca-ES" sz="900" b="0" i="1" u="none" strike="noStrike" cap="none" normalizeH="0" baseline="0" dirty="0">
              <a:ln>
                <a:noFill/>
              </a:ln>
              <a:effectLst/>
              <a:latin typeface="Arial" charset="0"/>
            </a:endParaRPr>
          </a:p>
        </p:txBody>
      </p:sp>
      <p:sp>
        <p:nvSpPr>
          <p:cNvPr id="34" name="QuadreDeText 48"/>
          <p:cNvSpPr txBox="1"/>
          <p:nvPr/>
        </p:nvSpPr>
        <p:spPr>
          <a:xfrm>
            <a:off x="536990" y="5885547"/>
            <a:ext cx="3857836" cy="207749"/>
          </a:xfrm>
          <a:prstGeom prst="rect">
            <a:avLst/>
          </a:prstGeom>
          <a:noFill/>
        </p:spPr>
        <p:txBody>
          <a:bodyPr wrap="square" rtlCol="0">
            <a:spAutoFit/>
          </a:bodyPr>
          <a:lstStyle/>
          <a:p>
            <a:r>
              <a:rPr lang="ca-ES" sz="750" b="1" dirty="0">
                <a:solidFill>
                  <a:srgbClr val="9E0000"/>
                </a:solidFill>
              </a:rPr>
              <a:t>Tipus de Risc </a:t>
            </a:r>
            <a:r>
              <a:rPr lang="ca-ES" sz="750" b="1" dirty="0"/>
              <a:t>– </a:t>
            </a:r>
            <a:r>
              <a:rPr lang="ca-ES" sz="750" b="0" dirty="0"/>
              <a:t>Nova versió aplicació / Procés / Producció</a:t>
            </a:r>
          </a:p>
        </p:txBody>
      </p:sp>
      <p:pic>
        <p:nvPicPr>
          <p:cNvPr id="35" name="Imagen 34">
            <a:hlinkClick r:id="rId6" action="ppaction://hlinksldjump"/>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11295460" y="193261"/>
            <a:ext cx="336281" cy="249173"/>
          </a:xfrm>
          <a:prstGeom prst="rect">
            <a:avLst/>
          </a:prstGeom>
        </p:spPr>
      </p:pic>
      <p:sp>
        <p:nvSpPr>
          <p:cNvPr id="36" name="Rectángulo 35"/>
          <p:cNvSpPr/>
          <p:nvPr/>
        </p:nvSpPr>
        <p:spPr>
          <a:xfrm>
            <a:off x="9696400" y="87015"/>
            <a:ext cx="1615402" cy="461665"/>
          </a:xfrm>
          <a:prstGeom prst="rect">
            <a:avLst/>
          </a:prstGeom>
        </p:spPr>
        <p:txBody>
          <a:bodyPr wrap="square">
            <a:spAutoFit/>
          </a:bodyPr>
          <a:lstStyle/>
          <a:p>
            <a:pPr lvl="0" algn="r">
              <a:spcBef>
                <a:spcPts val="738"/>
              </a:spcBef>
              <a:spcAft>
                <a:spcPts val="738"/>
              </a:spcAft>
            </a:pPr>
            <a:r>
              <a:rPr lang="ca-ES" sz="1200" kern="0" dirty="0">
                <a:solidFill>
                  <a:srgbClr val="C00000"/>
                </a:solidFill>
                <a:latin typeface="Arial"/>
              </a:rPr>
              <a:t>Anar al risc de posada a Producció</a:t>
            </a:r>
          </a:p>
        </p:txBody>
      </p:sp>
      <p:sp>
        <p:nvSpPr>
          <p:cNvPr id="37" name="Rectángulo 36"/>
          <p:cNvSpPr/>
          <p:nvPr/>
        </p:nvSpPr>
        <p:spPr>
          <a:xfrm>
            <a:off x="9709625" y="828416"/>
            <a:ext cx="1858201" cy="230832"/>
          </a:xfrm>
          <a:prstGeom prst="rect">
            <a:avLst/>
          </a:prstGeom>
        </p:spPr>
        <p:txBody>
          <a:bodyPr wrap="none">
            <a:spAutoFit/>
          </a:bodyPr>
          <a:lstStyle/>
          <a:p>
            <a:r>
              <a:rPr lang="ca-ES" sz="900" i="1" dirty="0">
                <a:solidFill>
                  <a:srgbClr val="C00000"/>
                </a:solidFill>
                <a:latin typeface="Arial" panose="020B0604020202020204" pitchFamily="34" charset="0"/>
              </a:rPr>
              <a:t>Data prevista </a:t>
            </a:r>
            <a:r>
              <a:rPr lang="ca-ES" sz="900" i="1" dirty="0" err="1">
                <a:solidFill>
                  <a:srgbClr val="C00000"/>
                </a:solidFill>
                <a:latin typeface="Arial" panose="020B0604020202020204" pitchFamily="34" charset="0"/>
              </a:rPr>
              <a:t>vXX</a:t>
            </a:r>
            <a:r>
              <a:rPr lang="ca-ES" sz="900" i="1" dirty="0">
                <a:solidFill>
                  <a:srgbClr val="C00000"/>
                </a:solidFill>
                <a:latin typeface="Arial" panose="020B0604020202020204" pitchFamily="34" charset="0"/>
              </a:rPr>
              <a:t>: </a:t>
            </a:r>
            <a:r>
              <a:rPr lang="ca-ES" sz="900" i="1" dirty="0" err="1">
                <a:solidFill>
                  <a:srgbClr val="C00000"/>
                </a:solidFill>
                <a:latin typeface="Arial" panose="020B0604020202020204" pitchFamily="34" charset="0"/>
              </a:rPr>
              <a:t>dd</a:t>
            </a:r>
            <a:r>
              <a:rPr lang="ca-ES" sz="900" b="1" dirty="0">
                <a:solidFill>
                  <a:srgbClr val="C00000"/>
                </a:solidFill>
                <a:latin typeface="Arial" panose="020B0604020202020204" pitchFamily="34" charset="0"/>
              </a:rPr>
              <a:t>/mm/</a:t>
            </a:r>
            <a:r>
              <a:rPr lang="ca-ES" sz="900" b="1" dirty="0" err="1">
                <a:solidFill>
                  <a:srgbClr val="C00000"/>
                </a:solidFill>
                <a:latin typeface="Arial" panose="020B0604020202020204" pitchFamily="34" charset="0"/>
              </a:rPr>
              <a:t>aaaa</a:t>
            </a:r>
            <a:r>
              <a:rPr lang="ca-ES" sz="900" dirty="0">
                <a:solidFill>
                  <a:srgbClr val="C00000"/>
                </a:solidFill>
                <a:latin typeface="Arial" panose="020B0604020202020204" pitchFamily="34" charset="0"/>
              </a:rPr>
              <a:t> </a:t>
            </a:r>
          </a:p>
        </p:txBody>
      </p:sp>
    </p:spTree>
    <p:extLst>
      <p:ext uri="{BB962C8B-B14F-4D97-AF65-F5344CB8AC3E}">
        <p14:creationId xmlns:p14="http://schemas.microsoft.com/office/powerpoint/2010/main" val="1172640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4"/>
          </p:nvPr>
        </p:nvSpPr>
        <p:spPr/>
        <p:txBody>
          <a:bodyPr/>
          <a:lstStyle/>
          <a:p>
            <a:pPr>
              <a:defRPr/>
            </a:pPr>
            <a:fld id="{C7FA838A-C26A-4BE1-93FE-2EFE85DC030B}" type="slidenum">
              <a:rPr lang="ca-ES" smtClean="0"/>
              <a:pPr>
                <a:defRPr/>
              </a:pPr>
              <a:t>6</a:t>
            </a:fld>
            <a:endParaRPr lang="ca-ES" dirty="0"/>
          </a:p>
        </p:txBody>
      </p:sp>
      <p:sp>
        <p:nvSpPr>
          <p:cNvPr id="4" name="Título 3"/>
          <p:cNvSpPr>
            <a:spLocks noGrp="1"/>
          </p:cNvSpPr>
          <p:nvPr>
            <p:ph type="title"/>
          </p:nvPr>
        </p:nvSpPr>
        <p:spPr>
          <a:xfrm>
            <a:off x="601816" y="362056"/>
            <a:ext cx="11160338" cy="647700"/>
          </a:xfrm>
        </p:spPr>
        <p:txBody>
          <a:bodyPr/>
          <a:lstStyle/>
          <a:p>
            <a:pPr marL="357188" indent="-357188"/>
            <a:r>
              <a:rPr lang="ca-ES" dirty="0"/>
              <a:t>4. Detall estat qualitat nova versió a publicar</a:t>
            </a:r>
            <a:br>
              <a:rPr lang="ca-ES" dirty="0"/>
            </a:br>
            <a:r>
              <a:rPr lang="ca-ES" sz="2215" dirty="0"/>
              <a:t>Defectes oberts* més </a:t>
            </a:r>
            <a:r>
              <a:rPr lang="ca-ES" sz="2215" dirty="0" smtClean="0"/>
              <a:t>importants**</a:t>
            </a:r>
            <a:endParaRPr lang="ca-ES" dirty="0"/>
          </a:p>
        </p:txBody>
      </p:sp>
      <p:sp>
        <p:nvSpPr>
          <p:cNvPr id="10" name="Rectángulo 9"/>
          <p:cNvSpPr/>
          <p:nvPr/>
        </p:nvSpPr>
        <p:spPr>
          <a:xfrm>
            <a:off x="4623846" y="6453336"/>
            <a:ext cx="4352474" cy="377026"/>
          </a:xfrm>
          <a:prstGeom prst="rect">
            <a:avLst/>
          </a:prstGeom>
        </p:spPr>
        <p:txBody>
          <a:bodyPr wrap="none">
            <a:spAutoFit/>
          </a:bodyPr>
          <a:lstStyle/>
          <a:p>
            <a:pPr>
              <a:spcBef>
                <a:spcPts val="0"/>
              </a:spcBef>
              <a:spcAft>
                <a:spcPts val="300"/>
              </a:spcAft>
            </a:pPr>
            <a:r>
              <a:rPr lang="ca-ES" sz="800" b="0" dirty="0" smtClean="0"/>
              <a:t>*S’inclouen en els defectes oberts els que es troben a </a:t>
            </a:r>
            <a:r>
              <a:rPr lang="ca-ES" sz="800" b="0" dirty="0" err="1" smtClean="0"/>
              <a:t>Quality</a:t>
            </a:r>
            <a:r>
              <a:rPr lang="ca-ES" sz="800" b="0" dirty="0" smtClean="0"/>
              <a:t> </a:t>
            </a:r>
            <a:r>
              <a:rPr lang="ca-ES" sz="800" b="0" dirty="0" err="1" smtClean="0"/>
              <a:t>Center</a:t>
            </a:r>
            <a:r>
              <a:rPr lang="ca-ES" sz="800" b="0" dirty="0" smtClean="0"/>
              <a:t> en estat </a:t>
            </a:r>
            <a:r>
              <a:rPr lang="ca-ES" sz="800" i="1" dirty="0" smtClean="0"/>
              <a:t>Open</a:t>
            </a:r>
            <a:r>
              <a:rPr lang="ca-ES" sz="800" b="0" dirty="0" smtClean="0"/>
              <a:t>, </a:t>
            </a:r>
            <a:r>
              <a:rPr lang="ca-ES" sz="800" i="1" dirty="0" err="1" smtClean="0"/>
              <a:t>Reopen</a:t>
            </a:r>
            <a:r>
              <a:rPr lang="ca-ES" sz="800" b="0" dirty="0" smtClean="0"/>
              <a:t>,</a:t>
            </a:r>
            <a:r>
              <a:rPr lang="ca-ES" sz="800" b="0" i="1" dirty="0" smtClean="0"/>
              <a:t> </a:t>
            </a:r>
            <a:r>
              <a:rPr lang="ca-ES" sz="800" b="0" dirty="0" smtClean="0"/>
              <a:t>o</a:t>
            </a:r>
            <a:r>
              <a:rPr lang="ca-ES" sz="800" b="0" i="1" dirty="0" smtClean="0"/>
              <a:t> </a:t>
            </a:r>
            <a:r>
              <a:rPr lang="ca-ES" sz="800" i="1" dirty="0" smtClean="0"/>
              <a:t>New</a:t>
            </a:r>
            <a:r>
              <a:rPr lang="ca-ES" sz="800" b="0" dirty="0" smtClean="0"/>
              <a:t>.</a:t>
            </a:r>
          </a:p>
          <a:p>
            <a:pPr>
              <a:spcBef>
                <a:spcPts val="0"/>
              </a:spcBef>
              <a:spcAft>
                <a:spcPts val="300"/>
              </a:spcAft>
            </a:pPr>
            <a:r>
              <a:rPr lang="ca-ES" sz="800" dirty="0" smtClean="0"/>
              <a:t>** Correspon als 10 defectes ordenats per </a:t>
            </a:r>
            <a:r>
              <a:rPr lang="ca-ES" sz="800" dirty="0" err="1" smtClean="0"/>
              <a:t>criticitat</a:t>
            </a:r>
            <a:r>
              <a:rPr lang="ca-ES" sz="800" dirty="0" smtClean="0"/>
              <a:t> i dies sense resoldre de forma descendent.</a:t>
            </a:r>
            <a:endParaRPr lang="ca-ES" sz="800" dirty="0"/>
          </a:p>
        </p:txBody>
      </p:sp>
      <p:sp>
        <p:nvSpPr>
          <p:cNvPr id="13" name="CuadroTexto 12"/>
          <p:cNvSpPr txBox="1"/>
          <p:nvPr/>
        </p:nvSpPr>
        <p:spPr>
          <a:xfrm>
            <a:off x="8433442" y="4649223"/>
            <a:ext cx="546937" cy="230832"/>
          </a:xfrm>
          <a:prstGeom prst="rect">
            <a:avLst/>
          </a:prstGeom>
          <a:noFill/>
          <a:ln w="12700">
            <a:noFill/>
          </a:ln>
        </p:spPr>
        <p:txBody>
          <a:bodyPr wrap="square" lIns="36000" rIns="0" rtlCol="0">
            <a:spAutoFit/>
          </a:bodyPr>
          <a:lstStyle/>
          <a:p>
            <a:r>
              <a:rPr lang="ca-ES" sz="900" b="1" dirty="0"/>
              <a:t>≥ 5 dies</a:t>
            </a:r>
          </a:p>
        </p:txBody>
      </p:sp>
      <p:sp>
        <p:nvSpPr>
          <p:cNvPr id="25" name="QuadreDeText 48"/>
          <p:cNvSpPr txBox="1"/>
          <p:nvPr/>
        </p:nvSpPr>
        <p:spPr>
          <a:xfrm>
            <a:off x="247746" y="4297094"/>
            <a:ext cx="3857836" cy="207749"/>
          </a:xfrm>
          <a:prstGeom prst="rect">
            <a:avLst/>
          </a:prstGeom>
          <a:noFill/>
        </p:spPr>
        <p:txBody>
          <a:bodyPr wrap="square" rtlCol="0">
            <a:spAutoFit/>
          </a:bodyPr>
          <a:lstStyle/>
          <a:p>
            <a:r>
              <a:rPr lang="ca-ES" sz="750" b="1" dirty="0">
                <a:solidFill>
                  <a:srgbClr val="9E0000"/>
                </a:solidFill>
              </a:rPr>
              <a:t>Tipus defecte</a:t>
            </a:r>
            <a:r>
              <a:rPr lang="ca-ES" sz="750" b="1" dirty="0">
                <a:solidFill>
                  <a:srgbClr val="C00000"/>
                </a:solidFill>
              </a:rPr>
              <a:t> </a:t>
            </a:r>
            <a:r>
              <a:rPr lang="ca-ES" sz="750" b="1" dirty="0"/>
              <a:t>– </a:t>
            </a:r>
            <a:r>
              <a:rPr lang="ca-ES" sz="750" b="0" dirty="0"/>
              <a:t>Funcional / Rendiment / Seguretat / </a:t>
            </a:r>
            <a:r>
              <a:rPr lang="ca-ES" sz="750" b="0" dirty="0" err="1" smtClean="0"/>
              <a:t>Mantenibilitat</a:t>
            </a:r>
            <a:endParaRPr lang="ca-ES" sz="750" b="0" dirty="0" smtClean="0"/>
          </a:p>
        </p:txBody>
      </p:sp>
      <p:sp>
        <p:nvSpPr>
          <p:cNvPr id="15" name="QuadreDeText 48"/>
          <p:cNvSpPr txBox="1"/>
          <p:nvPr/>
        </p:nvSpPr>
        <p:spPr>
          <a:xfrm>
            <a:off x="9480376" y="4441474"/>
            <a:ext cx="1985627" cy="207749"/>
          </a:xfrm>
          <a:prstGeom prst="rect">
            <a:avLst/>
          </a:prstGeom>
          <a:noFill/>
        </p:spPr>
        <p:txBody>
          <a:bodyPr wrap="square" rIns="0" rtlCol="0">
            <a:spAutoFit/>
          </a:bodyPr>
          <a:lstStyle/>
          <a:p>
            <a:pPr algn="r"/>
            <a:r>
              <a:rPr lang="ca-ES" sz="750" b="0" dirty="0"/>
              <a:t>*Extracció de defectes realitzada </a:t>
            </a:r>
            <a:r>
              <a:rPr lang="ca-ES" sz="750" dirty="0"/>
              <a:t>a</a:t>
            </a:r>
            <a:r>
              <a:rPr lang="ca-ES" sz="750" b="0" dirty="0"/>
              <a:t> </a:t>
            </a:r>
            <a:r>
              <a:rPr lang="ca-ES" sz="750" dirty="0"/>
              <a:t>11</a:t>
            </a:r>
            <a:r>
              <a:rPr lang="ca-ES" sz="750" b="0" dirty="0"/>
              <a:t>/03/2018</a:t>
            </a:r>
          </a:p>
        </p:txBody>
      </p:sp>
      <p:sp>
        <p:nvSpPr>
          <p:cNvPr id="16" name="Rectángulo 135"/>
          <p:cNvSpPr/>
          <p:nvPr/>
        </p:nvSpPr>
        <p:spPr bwMode="auto">
          <a:xfrm>
            <a:off x="9137082" y="6598309"/>
            <a:ext cx="1329848" cy="234716"/>
          </a:xfrm>
          <a:prstGeom prst="rect">
            <a:avLst/>
          </a:prstGeom>
          <a:no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r>
              <a:rPr lang="ca-ES" sz="800" dirty="0">
                <a:solidFill>
                  <a:srgbClr val="C00000"/>
                </a:solidFill>
                <a:latin typeface="Arial" charset="0"/>
              </a:rPr>
              <a:t>Llindar d’acceptació </a:t>
            </a:r>
            <a:r>
              <a:rPr lang="ca-ES" sz="700" dirty="0"/>
              <a:t>–</a:t>
            </a:r>
            <a:endParaRPr kumimoji="0" lang="ca-ES" sz="800" i="0" u="none" strike="noStrike" cap="none" normalizeH="0" baseline="0" dirty="0">
              <a:ln>
                <a:noFill/>
              </a:ln>
              <a:solidFill>
                <a:srgbClr val="C00000"/>
              </a:solidFill>
              <a:effectLst/>
              <a:latin typeface="Arial" charset="0"/>
            </a:endParaRPr>
          </a:p>
        </p:txBody>
      </p:sp>
      <p:cxnSp>
        <p:nvCxnSpPr>
          <p:cNvPr id="18" name="Conector recto 17"/>
          <p:cNvCxnSpPr/>
          <p:nvPr/>
        </p:nvCxnSpPr>
        <p:spPr bwMode="auto">
          <a:xfrm flipH="1">
            <a:off x="9120188" y="6598142"/>
            <a:ext cx="2179546" cy="0"/>
          </a:xfrm>
          <a:prstGeom prst="line">
            <a:avLst/>
          </a:prstGeom>
          <a:ln w="9525" cmpd="sng">
            <a:gradFill flip="none" rotWithShape="1">
              <a:gsLst>
                <a:gs pos="0">
                  <a:schemeClr val="accent4">
                    <a:lumMod val="0"/>
                    <a:lumOff val="100000"/>
                  </a:schemeClr>
                </a:gs>
                <a:gs pos="12000">
                  <a:schemeClr val="tx2">
                    <a:lumMod val="50000"/>
                    <a:lumOff val="50000"/>
                  </a:schemeClr>
                </a:gs>
                <a:gs pos="100000">
                  <a:schemeClr val="accent4">
                    <a:lumMod val="100000"/>
                  </a:schemeClr>
                </a:gs>
              </a:gsLst>
              <a:lin ang="10800000" scaled="1"/>
              <a:tileRect/>
            </a:gradFill>
            <a:headEnd type="none" w="med" len="med"/>
            <a:tailEnd type="none" w="med" len="med"/>
          </a:ln>
          <a:effectLst/>
        </p:spPr>
        <p:style>
          <a:lnRef idx="3">
            <a:schemeClr val="accent4"/>
          </a:lnRef>
          <a:fillRef idx="0">
            <a:schemeClr val="accent4"/>
          </a:fillRef>
          <a:effectRef idx="2">
            <a:schemeClr val="accent4"/>
          </a:effectRef>
          <a:fontRef idx="minor">
            <a:schemeClr val="tx1"/>
          </a:fontRef>
        </p:style>
      </p:cxnSp>
      <p:pic>
        <p:nvPicPr>
          <p:cNvPr id="24" name="Imagen 23"/>
          <p:cNvPicPr>
            <a:picLocks noChangeAspect="1"/>
          </p:cNvPicPr>
          <p:nvPr/>
        </p:nvPicPr>
        <p:blipFill>
          <a:blip r:embed="rId3">
            <a:extLst>
              <a:ext uri="{BEBA8EAE-BF5A-486C-A8C5-ECC9F3942E4B}">
                <a14:imgProps xmlns:a14="http://schemas.microsoft.com/office/drawing/2010/main">
                  <a14:imgLayer r:embed="rId4">
                    <a14:imgEffect>
                      <a14:backgroundRemoval t="0" b="100000" l="0" r="100000"/>
                    </a14:imgEffect>
                  </a14:imgLayer>
                </a14:imgProps>
              </a:ext>
            </a:extLst>
          </a:blip>
          <a:stretch>
            <a:fillRect/>
          </a:stretch>
        </p:blipFill>
        <p:spPr>
          <a:xfrm rot="10800000">
            <a:off x="10748078" y="6643667"/>
            <a:ext cx="144000" cy="144000"/>
          </a:xfrm>
          <a:prstGeom prst="rect">
            <a:avLst/>
          </a:prstGeom>
        </p:spPr>
      </p:pic>
      <p:sp>
        <p:nvSpPr>
          <p:cNvPr id="26" name="Rectángulo 135"/>
          <p:cNvSpPr/>
          <p:nvPr/>
        </p:nvSpPr>
        <p:spPr bwMode="auto">
          <a:xfrm>
            <a:off x="10387346" y="6598309"/>
            <a:ext cx="540595" cy="234716"/>
          </a:xfrm>
          <a:prstGeom prst="rect">
            <a:avLst/>
          </a:prstGeom>
          <a:no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indent="0" defTabSz="914400" rtl="0" eaLnBrk="1" fontAlgn="base" latinLnBrk="0" hangingPunct="1">
              <a:lnSpc>
                <a:spcPct val="100000"/>
              </a:lnSpc>
              <a:spcBef>
                <a:spcPct val="50000"/>
              </a:spcBef>
              <a:spcAft>
                <a:spcPct val="0"/>
              </a:spcAft>
              <a:buClrTx/>
              <a:buSzTx/>
              <a:buFontTx/>
              <a:buNone/>
              <a:tabLst/>
            </a:pPr>
            <a:r>
              <a:rPr lang="ca-ES" sz="700" b="0" dirty="0">
                <a:latin typeface="Arial" charset="0"/>
              </a:rPr>
              <a:t>Assolit</a:t>
            </a:r>
            <a:endParaRPr kumimoji="0" lang="ca-ES" sz="700" b="0" i="0" u="none" strike="noStrike" cap="none" normalizeH="0" baseline="0" dirty="0">
              <a:ln>
                <a:noFill/>
              </a:ln>
              <a:effectLst/>
              <a:latin typeface="Arial" charset="0"/>
            </a:endParaRPr>
          </a:p>
        </p:txBody>
      </p:sp>
      <p:sp>
        <p:nvSpPr>
          <p:cNvPr id="27" name="Rectángulo 135"/>
          <p:cNvSpPr/>
          <p:nvPr/>
        </p:nvSpPr>
        <p:spPr bwMode="auto">
          <a:xfrm>
            <a:off x="10868026" y="6598309"/>
            <a:ext cx="539467" cy="234716"/>
          </a:xfrm>
          <a:prstGeom prst="rect">
            <a:avLst/>
          </a:prstGeom>
          <a:no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indent="0" defTabSz="914400" rtl="0" eaLnBrk="1" fontAlgn="base" latinLnBrk="0" hangingPunct="1">
              <a:lnSpc>
                <a:spcPct val="100000"/>
              </a:lnSpc>
              <a:spcBef>
                <a:spcPct val="50000"/>
              </a:spcBef>
              <a:spcAft>
                <a:spcPct val="0"/>
              </a:spcAft>
              <a:buClrTx/>
              <a:buSzTx/>
              <a:buFontTx/>
              <a:buNone/>
              <a:tabLst/>
            </a:pPr>
            <a:r>
              <a:rPr lang="ca-ES" sz="700" b="0" dirty="0">
                <a:latin typeface="Arial" charset="0"/>
              </a:rPr>
              <a:t>No assolit</a:t>
            </a:r>
            <a:endParaRPr kumimoji="0" lang="ca-ES" sz="700" b="0" i="0" u="none" strike="noStrike" cap="none" normalizeH="0" baseline="0" dirty="0">
              <a:ln>
                <a:noFill/>
              </a:ln>
              <a:effectLst/>
              <a:latin typeface="Arial" charset="0"/>
            </a:endParaRPr>
          </a:p>
        </p:txBody>
      </p:sp>
      <p:pic>
        <p:nvPicPr>
          <p:cNvPr id="28" name="Imagen 27"/>
          <p:cNvPicPr>
            <a:picLocks noChangeAspect="1"/>
          </p:cNvPicPr>
          <p:nvPr/>
        </p:nvPicPr>
        <p:blipFill>
          <a:blip r:embed="rId3">
            <a:extLst>
              <a:ext uri="{BEBA8EAE-BF5A-486C-A8C5-ECC9F3942E4B}">
                <a14:imgProps xmlns:a14="http://schemas.microsoft.com/office/drawing/2010/main">
                  <a14:imgLayer r:embed="rId4">
                    <a14:imgEffect>
                      <a14:backgroundRemoval t="0" b="100000" l="0" r="100000"/>
                    </a14:imgEffect>
                  </a14:imgLayer>
                </a14:imgProps>
              </a:ext>
            </a:extLst>
          </a:blip>
          <a:stretch>
            <a:fillRect/>
          </a:stretch>
        </p:blipFill>
        <p:spPr>
          <a:xfrm rot="10800000">
            <a:off x="8239496" y="4699487"/>
            <a:ext cx="180000" cy="180000"/>
          </a:xfrm>
          <a:prstGeom prst="rect">
            <a:avLst/>
          </a:prstGeom>
        </p:spPr>
      </p:pic>
      <p:pic>
        <p:nvPicPr>
          <p:cNvPr id="56" name="Imagen 55"/>
          <p:cNvPicPr>
            <a:picLocks noChangeAspect="1"/>
          </p:cNvPicPr>
          <p:nvPr/>
        </p:nvPicPr>
        <p:blipFill>
          <a:blip r:embed="rId5">
            <a:duotone>
              <a:srgbClr val="800000">
                <a:shade val="45000"/>
                <a:satMod val="135000"/>
              </a:srgbClr>
              <a:prstClr val="white"/>
            </a:duotone>
            <a:extLst>
              <a:ext uri="{BEBA8EAE-BF5A-486C-A8C5-ECC9F3942E4B}">
                <a14:imgProps xmlns:a14="http://schemas.microsoft.com/office/drawing/2010/main">
                  <a14:imgLayer r:embed="rId6">
                    <a14:imgEffect>
                      <a14:backgroundRemoval t="0" b="98633" l="7227" r="92969"/>
                    </a14:imgEffect>
                  </a14:imgLayer>
                </a14:imgProps>
              </a:ext>
            </a:extLst>
          </a:blip>
          <a:stretch>
            <a:fillRect/>
          </a:stretch>
        </p:blipFill>
        <p:spPr>
          <a:xfrm>
            <a:off x="10245469" y="6642588"/>
            <a:ext cx="144000" cy="144000"/>
          </a:xfrm>
          <a:prstGeom prst="rect">
            <a:avLst/>
          </a:prstGeom>
        </p:spPr>
      </p:pic>
      <p:pic>
        <p:nvPicPr>
          <p:cNvPr id="22" name="Imagen 21">
            <a:hlinkClick r:id="rId7" action="ppaction://hlinksldjump"/>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11295460" y="193261"/>
            <a:ext cx="336281" cy="249173"/>
          </a:xfrm>
          <a:prstGeom prst="rect">
            <a:avLst/>
          </a:prstGeom>
        </p:spPr>
      </p:pic>
      <p:sp>
        <p:nvSpPr>
          <p:cNvPr id="23" name="Rectángulo 22"/>
          <p:cNvSpPr/>
          <p:nvPr/>
        </p:nvSpPr>
        <p:spPr>
          <a:xfrm>
            <a:off x="9696400" y="87015"/>
            <a:ext cx="1615402" cy="461665"/>
          </a:xfrm>
          <a:prstGeom prst="rect">
            <a:avLst/>
          </a:prstGeom>
        </p:spPr>
        <p:txBody>
          <a:bodyPr wrap="square">
            <a:spAutoFit/>
          </a:bodyPr>
          <a:lstStyle/>
          <a:p>
            <a:pPr lvl="0" algn="r">
              <a:spcBef>
                <a:spcPts val="738"/>
              </a:spcBef>
              <a:spcAft>
                <a:spcPts val="738"/>
              </a:spcAft>
            </a:pPr>
            <a:r>
              <a:rPr lang="ca-ES" sz="1200" kern="0" dirty="0">
                <a:solidFill>
                  <a:srgbClr val="C00000"/>
                </a:solidFill>
                <a:latin typeface="Arial"/>
              </a:rPr>
              <a:t>Anar al risc de posada a Producció</a:t>
            </a:r>
          </a:p>
        </p:txBody>
      </p:sp>
      <p:sp>
        <p:nvSpPr>
          <p:cNvPr id="5" name="Rectángulo 4"/>
          <p:cNvSpPr/>
          <p:nvPr/>
        </p:nvSpPr>
        <p:spPr>
          <a:xfrm>
            <a:off x="2748849" y="1929012"/>
            <a:ext cx="4073765" cy="2203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30" name="Rectángulo 29"/>
          <p:cNvSpPr/>
          <p:nvPr/>
        </p:nvSpPr>
        <p:spPr>
          <a:xfrm>
            <a:off x="2929557" y="2780167"/>
            <a:ext cx="4073765" cy="2961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31" name="Rectángulo 30"/>
          <p:cNvSpPr/>
          <p:nvPr/>
        </p:nvSpPr>
        <p:spPr>
          <a:xfrm>
            <a:off x="2900784" y="2338148"/>
            <a:ext cx="4073765" cy="2977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32" name="Rectángulo 31"/>
          <p:cNvSpPr/>
          <p:nvPr/>
        </p:nvSpPr>
        <p:spPr>
          <a:xfrm>
            <a:off x="2903599" y="3191697"/>
            <a:ext cx="4073765" cy="2203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33" name="Rectángulo 32"/>
          <p:cNvSpPr/>
          <p:nvPr/>
        </p:nvSpPr>
        <p:spPr>
          <a:xfrm>
            <a:off x="2781619" y="3659738"/>
            <a:ext cx="4073765" cy="2203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34" name="Rectángulo 33"/>
          <p:cNvSpPr/>
          <p:nvPr/>
        </p:nvSpPr>
        <p:spPr>
          <a:xfrm>
            <a:off x="2878442" y="4100226"/>
            <a:ext cx="4073765" cy="2203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35" name="Rectángulo 34"/>
          <p:cNvSpPr/>
          <p:nvPr/>
        </p:nvSpPr>
        <p:spPr>
          <a:xfrm>
            <a:off x="10142392" y="1881567"/>
            <a:ext cx="1409562" cy="3364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36" name="Rectángulo 35"/>
          <p:cNvSpPr/>
          <p:nvPr/>
        </p:nvSpPr>
        <p:spPr>
          <a:xfrm>
            <a:off x="10115297" y="2299426"/>
            <a:ext cx="1409562" cy="3364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37" name="Rectángulo 36"/>
          <p:cNvSpPr/>
          <p:nvPr/>
        </p:nvSpPr>
        <p:spPr>
          <a:xfrm>
            <a:off x="10142480" y="2743888"/>
            <a:ext cx="1409562" cy="3364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38" name="Rectángulo 37"/>
          <p:cNvSpPr/>
          <p:nvPr/>
        </p:nvSpPr>
        <p:spPr>
          <a:xfrm>
            <a:off x="10086069" y="3202225"/>
            <a:ext cx="1409562" cy="3364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39" name="Rectángulo 38"/>
          <p:cNvSpPr/>
          <p:nvPr/>
        </p:nvSpPr>
        <p:spPr>
          <a:xfrm>
            <a:off x="10069007" y="3629362"/>
            <a:ext cx="1409562" cy="3364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40" name="Rectángulo 39"/>
          <p:cNvSpPr/>
          <p:nvPr/>
        </p:nvSpPr>
        <p:spPr>
          <a:xfrm>
            <a:off x="10054038" y="4080176"/>
            <a:ext cx="1409562" cy="3364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41" name="Rectángulo 40"/>
          <p:cNvSpPr/>
          <p:nvPr/>
        </p:nvSpPr>
        <p:spPr>
          <a:xfrm>
            <a:off x="9709625" y="828416"/>
            <a:ext cx="1858201" cy="230832"/>
          </a:xfrm>
          <a:prstGeom prst="rect">
            <a:avLst/>
          </a:prstGeom>
        </p:spPr>
        <p:txBody>
          <a:bodyPr wrap="none">
            <a:spAutoFit/>
          </a:bodyPr>
          <a:lstStyle/>
          <a:p>
            <a:r>
              <a:rPr lang="ca-ES" sz="900" i="1" dirty="0">
                <a:solidFill>
                  <a:srgbClr val="C00000"/>
                </a:solidFill>
                <a:latin typeface="Arial" panose="020B0604020202020204" pitchFamily="34" charset="0"/>
              </a:rPr>
              <a:t>Data prevista </a:t>
            </a:r>
            <a:r>
              <a:rPr lang="ca-ES" sz="900" i="1" dirty="0" err="1">
                <a:solidFill>
                  <a:srgbClr val="C00000"/>
                </a:solidFill>
                <a:latin typeface="Arial" panose="020B0604020202020204" pitchFamily="34" charset="0"/>
              </a:rPr>
              <a:t>vXX</a:t>
            </a:r>
            <a:r>
              <a:rPr lang="ca-ES" sz="900" i="1" dirty="0">
                <a:solidFill>
                  <a:srgbClr val="C00000"/>
                </a:solidFill>
                <a:latin typeface="Arial" panose="020B0604020202020204" pitchFamily="34" charset="0"/>
              </a:rPr>
              <a:t>: </a:t>
            </a:r>
            <a:r>
              <a:rPr lang="ca-ES" sz="900" i="1" dirty="0" err="1">
                <a:solidFill>
                  <a:srgbClr val="C00000"/>
                </a:solidFill>
                <a:latin typeface="Arial" panose="020B0604020202020204" pitchFamily="34" charset="0"/>
              </a:rPr>
              <a:t>dd</a:t>
            </a:r>
            <a:r>
              <a:rPr lang="ca-ES" sz="900" b="1" dirty="0">
                <a:solidFill>
                  <a:srgbClr val="C00000"/>
                </a:solidFill>
                <a:latin typeface="Arial" panose="020B0604020202020204" pitchFamily="34" charset="0"/>
              </a:rPr>
              <a:t>/mm/</a:t>
            </a:r>
            <a:r>
              <a:rPr lang="ca-ES" sz="900" b="1" dirty="0" err="1">
                <a:solidFill>
                  <a:srgbClr val="C00000"/>
                </a:solidFill>
                <a:latin typeface="Arial" panose="020B0604020202020204" pitchFamily="34" charset="0"/>
              </a:rPr>
              <a:t>aaaa</a:t>
            </a:r>
            <a:r>
              <a:rPr lang="ca-ES" sz="900" dirty="0">
                <a:solidFill>
                  <a:srgbClr val="C00000"/>
                </a:solidFill>
                <a:latin typeface="Arial" panose="020B0604020202020204" pitchFamily="34" charset="0"/>
              </a:rPr>
              <a:t> </a:t>
            </a:r>
          </a:p>
        </p:txBody>
      </p:sp>
      <p:pic>
        <p:nvPicPr>
          <p:cNvPr id="205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4622" y="1184554"/>
            <a:ext cx="11963400" cy="310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Imagen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527833" y="2078819"/>
            <a:ext cx="339533" cy="339533"/>
          </a:xfrm>
          <a:prstGeom prst="rect">
            <a:avLst/>
          </a:prstGeom>
        </p:spPr>
      </p:pic>
      <p:sp>
        <p:nvSpPr>
          <p:cNvPr id="21" name="Elipse 20"/>
          <p:cNvSpPr/>
          <p:nvPr/>
        </p:nvSpPr>
        <p:spPr bwMode="auto">
          <a:xfrm rot="5400000">
            <a:off x="8961571" y="2012150"/>
            <a:ext cx="459316" cy="537383"/>
          </a:xfrm>
          <a:prstGeom prst="ellipse">
            <a:avLst/>
          </a:prstGeom>
          <a:solidFill>
            <a:srgbClr val="FFFF00">
              <a:alpha val="20000"/>
            </a:srgbClr>
          </a:solidFill>
          <a:ln w="12700">
            <a:prstDash val="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ca-ES" sz="2200" b="1" i="0" u="none" strike="noStrike" cap="none" normalizeH="0" baseline="0">
              <a:ln>
                <a:noFill/>
              </a:ln>
              <a:solidFill>
                <a:schemeClr val="tx1"/>
              </a:solidFill>
              <a:effectLst/>
              <a:latin typeface="Arial" charset="0"/>
            </a:endParaRPr>
          </a:p>
        </p:txBody>
      </p:sp>
      <p:cxnSp>
        <p:nvCxnSpPr>
          <p:cNvPr id="7" name="Conector recto 6"/>
          <p:cNvCxnSpPr/>
          <p:nvPr/>
        </p:nvCxnSpPr>
        <p:spPr bwMode="auto">
          <a:xfrm flipV="1">
            <a:off x="8775635" y="1673652"/>
            <a:ext cx="0" cy="2914228"/>
          </a:xfrm>
          <a:prstGeom prst="line">
            <a:avLst/>
          </a:prstGeom>
          <a:ln w="12700">
            <a:gradFill>
              <a:gsLst>
                <a:gs pos="100000">
                  <a:schemeClr val="tx1"/>
                </a:gs>
                <a:gs pos="15000">
                  <a:schemeClr val="tx1"/>
                </a:gs>
                <a:gs pos="0">
                  <a:schemeClr val="bg1"/>
                </a:gs>
              </a:gsLst>
              <a:lin ang="5400000" scaled="1"/>
            </a:gradFill>
            <a:headEnd type="none" w="med" len="med"/>
            <a:tailEnd type="none" w="med" len="med"/>
          </a:ln>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3043526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9" name="Gráfico 68"/>
          <p:cNvGraphicFramePr>
            <a:graphicFrameLocks/>
          </p:cNvGraphicFramePr>
          <p:nvPr>
            <p:extLst>
              <p:ext uri="{D42A27DB-BD31-4B8C-83A1-F6EECF244321}">
                <p14:modId xmlns:p14="http://schemas.microsoft.com/office/powerpoint/2010/main" val="1833450833"/>
              </p:ext>
            </p:extLst>
          </p:nvPr>
        </p:nvGraphicFramePr>
        <p:xfrm>
          <a:off x="280559" y="1424441"/>
          <a:ext cx="7285702" cy="4855099"/>
        </p:xfrm>
        <a:graphic>
          <a:graphicData uri="http://schemas.openxmlformats.org/drawingml/2006/chart">
            <c:chart xmlns:c="http://schemas.openxmlformats.org/drawingml/2006/chart" xmlns:r="http://schemas.openxmlformats.org/officeDocument/2006/relationships" r:id="rId2"/>
          </a:graphicData>
        </a:graphic>
      </p:graphicFrame>
      <p:sp>
        <p:nvSpPr>
          <p:cNvPr id="3" name="Marcador de número de diapositiva 2"/>
          <p:cNvSpPr>
            <a:spLocks noGrp="1"/>
          </p:cNvSpPr>
          <p:nvPr>
            <p:ph type="sldNum" sz="quarter" idx="4"/>
          </p:nvPr>
        </p:nvSpPr>
        <p:spPr/>
        <p:txBody>
          <a:bodyPr/>
          <a:lstStyle/>
          <a:p>
            <a:pPr>
              <a:defRPr/>
            </a:pPr>
            <a:fld id="{C7FA838A-C26A-4BE1-93FE-2EFE85DC030B}" type="slidenum">
              <a:rPr lang="ca-ES" smtClean="0"/>
              <a:pPr>
                <a:defRPr/>
              </a:pPr>
              <a:t>7</a:t>
            </a:fld>
            <a:endParaRPr lang="ca-ES" dirty="0"/>
          </a:p>
        </p:txBody>
      </p:sp>
      <p:sp>
        <p:nvSpPr>
          <p:cNvPr id="6" name="Marcador de número de diapositiva 2"/>
          <p:cNvSpPr txBox="1">
            <a:spLocks/>
          </p:cNvSpPr>
          <p:nvPr/>
        </p:nvSpPr>
        <p:spPr>
          <a:xfrm>
            <a:off x="9327796" y="6579315"/>
            <a:ext cx="2844800" cy="268287"/>
          </a:xfrm>
          <a:prstGeom prst="rect">
            <a:avLst/>
          </a:prstGeom>
          <a:ln/>
        </p:spPr>
        <p:txBody>
          <a:bodyPr vert="horz" wrap="square" lIns="91440" tIns="45720" rIns="91440" bIns="45720" numCol="1" anchor="ctr" anchorCtr="0" compatLnSpc="1">
            <a:prstTxWarp prst="textNoShape">
              <a:avLst/>
            </a:prstTxWarp>
          </a:bodyPr>
          <a:lstStyle>
            <a:defPPr>
              <a:defRPr lang="ca-ES"/>
            </a:defPPr>
            <a:lvl1pPr algn="r" rtl="0" eaLnBrk="1" fontAlgn="base" hangingPunct="1">
              <a:spcBef>
                <a:spcPct val="0"/>
              </a:spcBef>
              <a:spcAft>
                <a:spcPct val="0"/>
              </a:spcAft>
              <a:defRPr sz="1108" b="1" kern="1200">
                <a:solidFill>
                  <a:srgbClr val="898989"/>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defRPr/>
            </a:pPr>
            <a:fld id="{C7FA838A-C26A-4BE1-93FE-2EFE85DC030B}" type="slidenum">
              <a:rPr lang="ca-ES" smtClean="0"/>
              <a:pPr>
                <a:defRPr/>
              </a:pPr>
              <a:t>7</a:t>
            </a:fld>
            <a:endParaRPr lang="ca-ES" dirty="0"/>
          </a:p>
        </p:txBody>
      </p:sp>
      <p:sp>
        <p:nvSpPr>
          <p:cNvPr id="7" name="Título 3"/>
          <p:cNvSpPr>
            <a:spLocks noGrp="1"/>
          </p:cNvSpPr>
          <p:nvPr>
            <p:ph type="title"/>
          </p:nvPr>
        </p:nvSpPr>
        <p:spPr>
          <a:xfrm>
            <a:off x="601816" y="347542"/>
            <a:ext cx="11160338" cy="647700"/>
          </a:xfrm>
        </p:spPr>
        <p:txBody>
          <a:bodyPr/>
          <a:lstStyle/>
          <a:p>
            <a:pPr marL="357188" indent="-357188"/>
            <a:r>
              <a:rPr lang="ca-ES" dirty="0"/>
              <a:t>4. Detall estat qualitat nova versió a publicar</a:t>
            </a:r>
            <a:br>
              <a:rPr lang="ca-ES" dirty="0"/>
            </a:br>
            <a:r>
              <a:rPr lang="ca-ES" sz="2215" dirty="0"/>
              <a:t>Evolució de l’estat dels defectes</a:t>
            </a:r>
            <a:endParaRPr lang="ca-ES" dirty="0"/>
          </a:p>
        </p:txBody>
      </p:sp>
      <p:sp>
        <p:nvSpPr>
          <p:cNvPr id="8" name="Rectángulo 7"/>
          <p:cNvSpPr/>
          <p:nvPr/>
        </p:nvSpPr>
        <p:spPr bwMode="auto">
          <a:xfrm>
            <a:off x="7509430" y="2755675"/>
            <a:ext cx="1964759" cy="577081"/>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R="0" algn="l" defTabSz="914400" rtl="0" eaLnBrk="1" fontAlgn="base" latinLnBrk="0" hangingPunct="1">
              <a:lnSpc>
                <a:spcPct val="100000"/>
              </a:lnSpc>
              <a:spcBef>
                <a:spcPct val="50000"/>
              </a:spcBef>
              <a:spcAft>
                <a:spcPct val="0"/>
              </a:spcAft>
              <a:buClrTx/>
              <a:buSzTx/>
              <a:tabLst/>
            </a:pPr>
            <a:r>
              <a:rPr lang="ca-ES" sz="1050" b="1" dirty="0">
                <a:latin typeface="Arial" charset="0"/>
              </a:rPr>
              <a:t>La </a:t>
            </a:r>
            <a:r>
              <a:rPr lang="ca-ES" sz="1050" b="1" dirty="0">
                <a:solidFill>
                  <a:srgbClr val="C00000"/>
                </a:solidFill>
                <a:latin typeface="Arial" charset="0"/>
              </a:rPr>
              <a:t>tendència</a:t>
            </a:r>
            <a:r>
              <a:rPr lang="ca-ES" sz="1050" b="1" dirty="0">
                <a:latin typeface="Arial" charset="0"/>
              </a:rPr>
              <a:t> de </a:t>
            </a:r>
            <a:r>
              <a:rPr lang="ca-ES" sz="1050" b="1" dirty="0">
                <a:solidFill>
                  <a:srgbClr val="C00000"/>
                </a:solidFill>
                <a:latin typeface="Arial" charset="0"/>
              </a:rPr>
              <a:t>tancament</a:t>
            </a:r>
            <a:r>
              <a:rPr lang="ca-ES" sz="1050" b="1" dirty="0">
                <a:latin typeface="Arial" charset="0"/>
              </a:rPr>
              <a:t> de defectes s’estanca en aquest període. </a:t>
            </a:r>
          </a:p>
        </p:txBody>
      </p:sp>
      <p:sp>
        <p:nvSpPr>
          <p:cNvPr id="9" name="Elipse 8"/>
          <p:cNvSpPr/>
          <p:nvPr/>
        </p:nvSpPr>
        <p:spPr bwMode="auto">
          <a:xfrm rot="5221441">
            <a:off x="6092481" y="1537659"/>
            <a:ext cx="717244" cy="1744034"/>
          </a:xfrm>
          <a:prstGeom prst="ellipse">
            <a:avLst/>
          </a:prstGeom>
          <a:solidFill>
            <a:srgbClr val="CC0000">
              <a:alpha val="20000"/>
            </a:srgbClr>
          </a:solidFill>
          <a:ln w="12700">
            <a:prstDash val="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ca-ES" sz="2200" b="1" i="0" u="none" strike="noStrike" cap="none" normalizeH="0" baseline="0">
              <a:ln>
                <a:noFill/>
              </a:ln>
              <a:solidFill>
                <a:schemeClr val="tx1"/>
              </a:solidFill>
              <a:effectLst/>
              <a:latin typeface="Arial" charset="0"/>
            </a:endParaRPr>
          </a:p>
        </p:txBody>
      </p:sp>
      <p:pic>
        <p:nvPicPr>
          <p:cNvPr id="10" name="Imagen 9"/>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222496" y="4759093"/>
            <a:ext cx="198000" cy="198000"/>
          </a:xfrm>
          <a:prstGeom prst="rect">
            <a:avLst/>
          </a:prstGeom>
        </p:spPr>
      </p:pic>
      <p:grpSp>
        <p:nvGrpSpPr>
          <p:cNvPr id="20" name="Grupo 19"/>
          <p:cNvGrpSpPr/>
          <p:nvPr/>
        </p:nvGrpSpPr>
        <p:grpSpPr>
          <a:xfrm>
            <a:off x="6216318" y="6215736"/>
            <a:ext cx="959802" cy="237600"/>
            <a:chOff x="9856301" y="6485050"/>
            <a:chExt cx="959802" cy="237600"/>
          </a:xfrm>
        </p:grpSpPr>
        <p:sp>
          <p:nvSpPr>
            <p:cNvPr id="21" name="Rectángulo 138"/>
            <p:cNvSpPr/>
            <p:nvPr/>
          </p:nvSpPr>
          <p:spPr bwMode="auto">
            <a:xfrm>
              <a:off x="10093901" y="6486492"/>
              <a:ext cx="722202" cy="234716"/>
            </a:xfrm>
            <a:prstGeom prst="rect">
              <a:avLst/>
            </a:prstGeom>
            <a:no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indent="0" defTabSz="914400" rtl="0" eaLnBrk="1" fontAlgn="base" latinLnBrk="0" hangingPunct="1">
                <a:lnSpc>
                  <a:spcPct val="100000"/>
                </a:lnSpc>
                <a:spcBef>
                  <a:spcPct val="50000"/>
                </a:spcBef>
                <a:spcAft>
                  <a:spcPct val="0"/>
                </a:spcAft>
                <a:buClrTx/>
                <a:buSzTx/>
                <a:buFontTx/>
                <a:buNone/>
                <a:tabLst/>
              </a:pPr>
              <a:r>
                <a:rPr kumimoji="0" lang="ca-ES" sz="900" b="0" i="0" u="none" strike="noStrike" cap="none" normalizeH="0" baseline="0" dirty="0">
                  <a:ln>
                    <a:noFill/>
                  </a:ln>
                  <a:effectLst/>
                  <a:latin typeface="Arial" charset="0"/>
                </a:rPr>
                <a:t>Pujada a Producció</a:t>
              </a:r>
            </a:p>
          </p:txBody>
        </p:sp>
        <p:pic>
          <p:nvPicPr>
            <p:cNvPr id="22" name="Imagen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56301" y="6485050"/>
              <a:ext cx="237600" cy="237600"/>
            </a:xfrm>
            <a:prstGeom prst="rect">
              <a:avLst/>
            </a:prstGeom>
          </p:spPr>
        </p:pic>
      </p:grpSp>
      <p:sp>
        <p:nvSpPr>
          <p:cNvPr id="23" name="CuadroTexto 22"/>
          <p:cNvSpPr txBox="1"/>
          <p:nvPr/>
        </p:nvSpPr>
        <p:spPr>
          <a:xfrm>
            <a:off x="1095285" y="4436689"/>
            <a:ext cx="1029614" cy="230832"/>
          </a:xfrm>
          <a:prstGeom prst="rect">
            <a:avLst/>
          </a:prstGeom>
          <a:noFill/>
        </p:spPr>
        <p:txBody>
          <a:bodyPr wrap="square" rtlCol="0">
            <a:spAutoFit/>
          </a:bodyPr>
          <a:lstStyle/>
          <a:p>
            <a:r>
              <a:rPr lang="ca-ES" sz="900" b="1" dirty="0" err="1">
                <a:solidFill>
                  <a:schemeClr val="tx1">
                    <a:lumMod val="75000"/>
                    <a:lumOff val="25000"/>
                  </a:schemeClr>
                </a:solidFill>
                <a:latin typeface="+mn-lt"/>
              </a:rPr>
              <a:t>dd</a:t>
            </a:r>
            <a:r>
              <a:rPr lang="ca-ES" sz="900" b="1" dirty="0">
                <a:solidFill>
                  <a:schemeClr val="tx1">
                    <a:lumMod val="75000"/>
                    <a:lumOff val="25000"/>
                  </a:schemeClr>
                </a:solidFill>
                <a:latin typeface="+mn-lt"/>
              </a:rPr>
              <a:t>/mm/</a:t>
            </a:r>
            <a:r>
              <a:rPr lang="ca-ES" sz="900" b="1" dirty="0" err="1">
                <a:solidFill>
                  <a:schemeClr val="tx1">
                    <a:lumMod val="75000"/>
                    <a:lumOff val="25000"/>
                  </a:schemeClr>
                </a:solidFill>
                <a:latin typeface="+mn-lt"/>
              </a:rPr>
              <a:t>aaaa</a:t>
            </a:r>
            <a:endParaRPr lang="ca-ES" sz="900" b="1" dirty="0">
              <a:solidFill>
                <a:schemeClr val="tx1">
                  <a:lumMod val="75000"/>
                  <a:lumOff val="25000"/>
                </a:schemeClr>
              </a:solidFill>
              <a:latin typeface="+mn-lt"/>
            </a:endParaRPr>
          </a:p>
        </p:txBody>
      </p:sp>
      <p:sp>
        <p:nvSpPr>
          <p:cNvPr id="24" name="CuadroTexto 23"/>
          <p:cNvSpPr txBox="1"/>
          <p:nvPr/>
        </p:nvSpPr>
        <p:spPr>
          <a:xfrm>
            <a:off x="3853060" y="2436790"/>
            <a:ext cx="842402" cy="230832"/>
          </a:xfrm>
          <a:prstGeom prst="rect">
            <a:avLst/>
          </a:prstGeom>
          <a:noFill/>
        </p:spPr>
        <p:txBody>
          <a:bodyPr wrap="square" rtlCol="0">
            <a:spAutoFit/>
          </a:bodyPr>
          <a:lstStyle/>
          <a:p>
            <a:r>
              <a:rPr lang="ca-ES" sz="900" b="1" dirty="0" err="1">
                <a:solidFill>
                  <a:schemeClr val="tx1">
                    <a:lumMod val="75000"/>
                    <a:lumOff val="25000"/>
                  </a:schemeClr>
                </a:solidFill>
                <a:latin typeface="+mn-lt"/>
              </a:rPr>
              <a:t>dd</a:t>
            </a:r>
            <a:r>
              <a:rPr lang="ca-ES" sz="900" b="1" dirty="0">
                <a:solidFill>
                  <a:schemeClr val="tx1">
                    <a:lumMod val="75000"/>
                    <a:lumOff val="25000"/>
                  </a:schemeClr>
                </a:solidFill>
                <a:latin typeface="+mn-lt"/>
              </a:rPr>
              <a:t>/mm/</a:t>
            </a:r>
            <a:r>
              <a:rPr lang="ca-ES" sz="900" b="1" dirty="0" err="1">
                <a:solidFill>
                  <a:schemeClr val="tx1">
                    <a:lumMod val="75000"/>
                    <a:lumOff val="25000"/>
                  </a:schemeClr>
                </a:solidFill>
                <a:latin typeface="+mn-lt"/>
              </a:rPr>
              <a:t>aaaa</a:t>
            </a:r>
            <a:endParaRPr lang="ca-ES" sz="900" b="1" dirty="0">
              <a:solidFill>
                <a:schemeClr val="tx1">
                  <a:lumMod val="75000"/>
                  <a:lumOff val="25000"/>
                </a:schemeClr>
              </a:solidFill>
              <a:latin typeface="+mn-lt"/>
            </a:endParaRPr>
          </a:p>
        </p:txBody>
      </p:sp>
      <p:cxnSp>
        <p:nvCxnSpPr>
          <p:cNvPr id="25" name="Conector curvado 24"/>
          <p:cNvCxnSpPr>
            <a:endCxn id="26" idx="0"/>
          </p:cNvCxnSpPr>
          <p:nvPr/>
        </p:nvCxnSpPr>
        <p:spPr bwMode="auto">
          <a:xfrm>
            <a:off x="4362320" y="3105150"/>
            <a:ext cx="4205046" cy="1178614"/>
          </a:xfrm>
          <a:prstGeom prst="curvedConnector2">
            <a:avLst/>
          </a:prstGeom>
          <a:ln>
            <a:solidFill>
              <a:srgbClr val="C00000"/>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6" name="Rectángulo 25"/>
          <p:cNvSpPr/>
          <p:nvPr/>
        </p:nvSpPr>
        <p:spPr bwMode="auto">
          <a:xfrm>
            <a:off x="7584986" y="4283764"/>
            <a:ext cx="1964759" cy="577081"/>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R="0" algn="l" defTabSz="914400" rtl="0" eaLnBrk="1" fontAlgn="base" latinLnBrk="0" hangingPunct="1">
              <a:lnSpc>
                <a:spcPct val="100000"/>
              </a:lnSpc>
              <a:spcBef>
                <a:spcPct val="50000"/>
              </a:spcBef>
              <a:spcAft>
                <a:spcPct val="0"/>
              </a:spcAft>
              <a:buClrTx/>
              <a:buSzTx/>
              <a:tabLst/>
            </a:pPr>
            <a:r>
              <a:rPr lang="ca-ES" sz="1050" b="1" dirty="0">
                <a:latin typeface="Arial" charset="0"/>
              </a:rPr>
              <a:t>Es </a:t>
            </a:r>
            <a:r>
              <a:rPr lang="ca-ES" sz="1050" b="1" dirty="0">
                <a:solidFill>
                  <a:srgbClr val="C00000"/>
                </a:solidFill>
                <a:latin typeface="Arial" charset="0"/>
              </a:rPr>
              <a:t>resolen</a:t>
            </a:r>
            <a:r>
              <a:rPr lang="ca-ES" sz="1050" b="1" dirty="0">
                <a:latin typeface="Arial" charset="0"/>
              </a:rPr>
              <a:t> </a:t>
            </a:r>
            <a:r>
              <a:rPr lang="ca-ES" sz="1050" b="1" dirty="0">
                <a:solidFill>
                  <a:srgbClr val="C00000"/>
                </a:solidFill>
                <a:latin typeface="Arial" charset="0"/>
              </a:rPr>
              <a:t>tots</a:t>
            </a:r>
            <a:r>
              <a:rPr lang="ca-ES" sz="1050" b="1" dirty="0">
                <a:latin typeface="Arial" charset="0"/>
              </a:rPr>
              <a:t> els </a:t>
            </a:r>
            <a:r>
              <a:rPr lang="ca-ES" sz="1050" b="1" dirty="0">
                <a:solidFill>
                  <a:srgbClr val="C00000"/>
                </a:solidFill>
                <a:latin typeface="Arial" charset="0"/>
              </a:rPr>
              <a:t>defectes </a:t>
            </a:r>
            <a:r>
              <a:rPr lang="ca-ES" sz="1050" b="1" dirty="0">
                <a:latin typeface="Arial" charset="0"/>
              </a:rPr>
              <a:t>(provinents de proves de qualificació).</a:t>
            </a:r>
          </a:p>
        </p:txBody>
      </p:sp>
      <p:cxnSp>
        <p:nvCxnSpPr>
          <p:cNvPr id="27" name="Conector curvado 26"/>
          <p:cNvCxnSpPr>
            <a:stCxn id="9" idx="0"/>
            <a:endCxn id="8" idx="0"/>
          </p:cNvCxnSpPr>
          <p:nvPr/>
        </p:nvCxnSpPr>
        <p:spPr bwMode="auto">
          <a:xfrm>
            <a:off x="7321944" y="2364403"/>
            <a:ext cx="1169866" cy="391272"/>
          </a:xfrm>
          <a:prstGeom prst="curvedConnector2">
            <a:avLst/>
          </a:prstGeom>
          <a:ln>
            <a:solidFill>
              <a:srgbClr val="C00000"/>
            </a:solidFill>
            <a:headEnd type="none" w="med" len="med"/>
            <a:tailEnd type="triangle"/>
          </a:ln>
        </p:spPr>
        <p:style>
          <a:lnRef idx="1">
            <a:schemeClr val="accent1"/>
          </a:lnRef>
          <a:fillRef idx="0">
            <a:schemeClr val="accent1"/>
          </a:fillRef>
          <a:effectRef idx="0">
            <a:schemeClr val="accent1"/>
          </a:effectRef>
          <a:fontRef idx="minor">
            <a:schemeClr val="tx1"/>
          </a:fontRef>
        </p:style>
      </p:cxnSp>
      <p:graphicFrame>
        <p:nvGraphicFramePr>
          <p:cNvPr id="28" name="Chart 169"/>
          <p:cNvGraphicFramePr/>
          <p:nvPr>
            <p:extLst>
              <p:ext uri="{D42A27DB-BD31-4B8C-83A1-F6EECF244321}">
                <p14:modId xmlns:p14="http://schemas.microsoft.com/office/powerpoint/2010/main" val="628459629"/>
              </p:ext>
            </p:extLst>
          </p:nvPr>
        </p:nvGraphicFramePr>
        <p:xfrm>
          <a:off x="9871052" y="1424441"/>
          <a:ext cx="1619356" cy="1619356"/>
        </p:xfrm>
        <a:graphic>
          <a:graphicData uri="http://schemas.openxmlformats.org/drawingml/2006/chart">
            <c:chart xmlns:c="http://schemas.openxmlformats.org/drawingml/2006/chart" xmlns:r="http://schemas.openxmlformats.org/officeDocument/2006/relationships" r:id="rId5"/>
          </a:graphicData>
        </a:graphic>
      </p:graphicFrame>
      <p:sp>
        <p:nvSpPr>
          <p:cNvPr id="30" name="CuadroTexto 29"/>
          <p:cNvSpPr txBox="1"/>
          <p:nvPr/>
        </p:nvSpPr>
        <p:spPr>
          <a:xfrm>
            <a:off x="11417296" y="1624353"/>
            <a:ext cx="370730" cy="230832"/>
          </a:xfrm>
          <a:prstGeom prst="rect">
            <a:avLst/>
          </a:prstGeom>
          <a:noFill/>
        </p:spPr>
        <p:txBody>
          <a:bodyPr wrap="square" lIns="36000" rIns="0" rtlCol="0">
            <a:spAutoFit/>
          </a:bodyPr>
          <a:lstStyle/>
          <a:p>
            <a:r>
              <a:rPr lang="ca-ES" sz="900" b="1" dirty="0"/>
              <a:t>&gt; 15%</a:t>
            </a:r>
          </a:p>
        </p:txBody>
      </p:sp>
      <p:cxnSp>
        <p:nvCxnSpPr>
          <p:cNvPr id="32" name="Conector recto 31"/>
          <p:cNvCxnSpPr/>
          <p:nvPr/>
        </p:nvCxnSpPr>
        <p:spPr bwMode="auto">
          <a:xfrm flipV="1">
            <a:off x="10681946" y="1798169"/>
            <a:ext cx="516066" cy="435056"/>
          </a:xfrm>
          <a:prstGeom prst="line">
            <a:avLst/>
          </a:prstGeom>
          <a:noFill/>
          <a:ln w="9525" cap="flat" cmpd="sng" algn="ctr">
            <a:solidFill>
              <a:srgbClr val="000000">
                <a:alpha val="60000"/>
              </a:srgbClr>
            </a:solidFill>
            <a:prstDash val="solid"/>
            <a:round/>
            <a:headEnd type="none" w="med" len="med"/>
            <a:tailEnd type="none" w="med" len="med"/>
          </a:ln>
          <a:effectLst/>
        </p:spPr>
      </p:cxnSp>
      <p:sp>
        <p:nvSpPr>
          <p:cNvPr id="33" name="Shape 170"/>
          <p:cNvSpPr/>
          <p:nvPr/>
        </p:nvSpPr>
        <p:spPr>
          <a:xfrm>
            <a:off x="10125950" y="1682978"/>
            <a:ext cx="1109558" cy="1108800"/>
          </a:xfrm>
          <a:prstGeom prst="ellipse">
            <a:avLst/>
          </a:prstGeom>
          <a:solidFill>
            <a:srgbClr val="FFFFFF"/>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262626"/>
                </a:solidFill>
                <a:latin typeface="Helvetica Neue"/>
                <a:ea typeface="Helvetica Neue"/>
                <a:cs typeface="Helvetica Neue"/>
                <a:sym typeface="Helvetica Neue"/>
              </a:defRPr>
            </a:lvl1pPr>
          </a:lstStyle>
          <a:p>
            <a:pPr algn="ctr"/>
            <a:r>
              <a:rPr lang="ca-ES" b="1" dirty="0">
                <a:solidFill>
                  <a:srgbClr val="9A0000"/>
                </a:solidFill>
              </a:rPr>
              <a:t>19%</a:t>
            </a:r>
          </a:p>
          <a:p>
            <a:pPr algn="ctr"/>
            <a:r>
              <a:rPr lang="ca-ES" sz="950" dirty="0"/>
              <a:t>DEFECTES</a:t>
            </a:r>
          </a:p>
          <a:p>
            <a:pPr algn="ctr"/>
            <a:r>
              <a:rPr lang="ca-ES" sz="950" dirty="0"/>
              <a:t>Rebutjats*</a:t>
            </a:r>
          </a:p>
        </p:txBody>
      </p:sp>
      <p:sp>
        <p:nvSpPr>
          <p:cNvPr id="34" name="2 Marcador de contenido"/>
          <p:cNvSpPr>
            <a:spLocks noGrp="1"/>
          </p:cNvSpPr>
          <p:nvPr>
            <p:ph idx="1"/>
          </p:nvPr>
        </p:nvSpPr>
        <p:spPr>
          <a:xfrm>
            <a:off x="9819891" y="3696501"/>
            <a:ext cx="2130945" cy="1380767"/>
          </a:xfrm>
        </p:spPr>
        <p:txBody>
          <a:bodyPr lIns="288000"/>
          <a:lstStyle/>
          <a:p>
            <a:pPr>
              <a:spcBef>
                <a:spcPts val="500"/>
              </a:spcBef>
            </a:pPr>
            <a:r>
              <a:rPr lang="ca-ES" sz="1050" b="1" dirty="0"/>
              <a:t>El nombre de </a:t>
            </a:r>
            <a:r>
              <a:rPr lang="ca-ES" sz="1050" b="1" dirty="0">
                <a:solidFill>
                  <a:srgbClr val="C00000"/>
                </a:solidFill>
              </a:rPr>
              <a:t>defectes rebutjats </a:t>
            </a:r>
            <a:r>
              <a:rPr lang="ca-ES" sz="1050" b="1" dirty="0"/>
              <a:t>històricament ha estat molt </a:t>
            </a:r>
            <a:r>
              <a:rPr lang="ca-ES" sz="1050" b="1" dirty="0">
                <a:solidFill>
                  <a:srgbClr val="C00000"/>
                </a:solidFill>
              </a:rPr>
              <a:t>elevat</a:t>
            </a:r>
            <a:r>
              <a:rPr lang="ca-ES" sz="1050" b="1" dirty="0"/>
              <a:t>. Cal fer-lo disminuir de cara a futures versions per tal d’optimitzar el temps dedicat a la revisió de defectes.</a:t>
            </a:r>
          </a:p>
          <a:p>
            <a:pPr marL="562722" lvl="1" indent="0">
              <a:buNone/>
            </a:pPr>
            <a:endParaRPr lang="ca-ES" sz="1050" b="1" dirty="0"/>
          </a:p>
        </p:txBody>
      </p:sp>
      <p:sp>
        <p:nvSpPr>
          <p:cNvPr id="42" name="Elipse 41"/>
          <p:cNvSpPr/>
          <p:nvPr/>
        </p:nvSpPr>
        <p:spPr bwMode="auto">
          <a:xfrm rot="5400000">
            <a:off x="3729738" y="2616804"/>
            <a:ext cx="329175" cy="935989"/>
          </a:xfrm>
          <a:prstGeom prst="ellipse">
            <a:avLst/>
          </a:prstGeom>
          <a:solidFill>
            <a:srgbClr val="CC0000">
              <a:alpha val="20000"/>
            </a:srgbClr>
          </a:solidFill>
          <a:ln w="12700">
            <a:prstDash val="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ca-ES" sz="2200" b="1" i="0" u="none" strike="noStrike" cap="none" normalizeH="0" baseline="0">
              <a:ln>
                <a:noFill/>
              </a:ln>
              <a:solidFill>
                <a:schemeClr val="tx1"/>
              </a:solidFill>
              <a:effectLst/>
              <a:latin typeface="Arial" charset="0"/>
            </a:endParaRPr>
          </a:p>
        </p:txBody>
      </p:sp>
      <p:grpSp>
        <p:nvGrpSpPr>
          <p:cNvPr id="43" name="Grupo 42"/>
          <p:cNvGrpSpPr/>
          <p:nvPr/>
        </p:nvGrpSpPr>
        <p:grpSpPr>
          <a:xfrm rot="5400000">
            <a:off x="9850342" y="3709075"/>
            <a:ext cx="167536" cy="210976"/>
            <a:chOff x="9744391" y="4958033"/>
            <a:chExt cx="386368" cy="486551"/>
          </a:xfrm>
          <a:solidFill>
            <a:srgbClr val="C7293F">
              <a:alpha val="63000"/>
            </a:srgbClr>
          </a:solidFill>
        </p:grpSpPr>
        <p:sp>
          <p:nvSpPr>
            <p:cNvPr id="44" name="Triángulo isósceles 43"/>
            <p:cNvSpPr/>
            <p:nvPr/>
          </p:nvSpPr>
          <p:spPr bwMode="auto">
            <a:xfrm>
              <a:off x="9744393" y="5111510"/>
              <a:ext cx="386366" cy="333074"/>
            </a:xfrm>
            <a:prstGeom prst="triangle">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ca-ES" sz="2200" b="1" i="0" u="none" strike="noStrike" kern="0" cap="none" spc="0" normalizeH="0" baseline="0" noProof="0">
                <a:ln>
                  <a:noFill/>
                </a:ln>
                <a:solidFill>
                  <a:srgbClr val="000000"/>
                </a:solidFill>
                <a:effectLst/>
                <a:uLnTx/>
                <a:uFillTx/>
                <a:latin typeface="Arial" charset="0"/>
                <a:cs typeface="+mn-cs"/>
              </a:endParaRPr>
            </a:p>
          </p:txBody>
        </p:sp>
        <p:sp>
          <p:nvSpPr>
            <p:cNvPr id="45" name="Triángulo isósceles 44"/>
            <p:cNvSpPr/>
            <p:nvPr/>
          </p:nvSpPr>
          <p:spPr bwMode="auto">
            <a:xfrm>
              <a:off x="9744391" y="4958033"/>
              <a:ext cx="386365" cy="333075"/>
            </a:xfrm>
            <a:prstGeom prst="triangle">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ca-ES" sz="2200" b="1" i="0" u="none" strike="noStrike" kern="0" cap="none" spc="0" normalizeH="0" baseline="0" noProof="0">
                <a:ln>
                  <a:noFill/>
                </a:ln>
                <a:solidFill>
                  <a:srgbClr val="000000"/>
                </a:solidFill>
                <a:effectLst/>
                <a:uLnTx/>
                <a:uFillTx/>
                <a:latin typeface="Arial" charset="0"/>
                <a:cs typeface="+mn-cs"/>
              </a:endParaRPr>
            </a:p>
          </p:txBody>
        </p:sp>
      </p:grpSp>
      <p:sp>
        <p:nvSpPr>
          <p:cNvPr id="55" name="Rectángulo 135"/>
          <p:cNvSpPr/>
          <p:nvPr/>
        </p:nvSpPr>
        <p:spPr bwMode="auto">
          <a:xfrm>
            <a:off x="9137082" y="6598309"/>
            <a:ext cx="1329848" cy="234716"/>
          </a:xfrm>
          <a:prstGeom prst="rect">
            <a:avLst/>
          </a:prstGeom>
          <a:no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eaLnBrk="1" hangingPunct="1">
              <a:spcBef>
                <a:spcPct val="50000"/>
              </a:spcBef>
            </a:pPr>
            <a:r>
              <a:rPr lang="ca-ES" sz="800" b="1" dirty="0">
                <a:solidFill>
                  <a:srgbClr val="C00000"/>
                </a:solidFill>
                <a:latin typeface="Arial" charset="0"/>
                <a:cs typeface="+mn-cs"/>
              </a:rPr>
              <a:t>Llindar d’acceptació </a:t>
            </a:r>
            <a:r>
              <a:rPr lang="ca-ES" sz="700" b="1" dirty="0">
                <a:solidFill>
                  <a:srgbClr val="000000"/>
                </a:solidFill>
                <a:latin typeface="Arial" panose="020B0604020202020204" pitchFamily="34" charset="0"/>
                <a:cs typeface="+mn-cs"/>
              </a:rPr>
              <a:t>–</a:t>
            </a:r>
            <a:endParaRPr lang="ca-ES" sz="800" b="1" dirty="0">
              <a:solidFill>
                <a:srgbClr val="C00000"/>
              </a:solidFill>
              <a:latin typeface="Arial" charset="0"/>
              <a:cs typeface="+mn-cs"/>
            </a:endParaRPr>
          </a:p>
        </p:txBody>
      </p:sp>
      <p:pic>
        <p:nvPicPr>
          <p:cNvPr id="56" name="Imagen 55"/>
          <p:cNvPicPr>
            <a:picLocks noChangeAspect="1"/>
          </p:cNvPicPr>
          <p:nvPr/>
        </p:nvPicPr>
        <p:blipFill>
          <a:blip r:embed="rId6">
            <a:duotone>
              <a:srgbClr val="800000">
                <a:shade val="45000"/>
                <a:satMod val="135000"/>
              </a:srgbClr>
              <a:prstClr val="white"/>
            </a:duotone>
            <a:extLst>
              <a:ext uri="{BEBA8EAE-BF5A-486C-A8C5-ECC9F3942E4B}">
                <a14:imgProps xmlns:a14="http://schemas.microsoft.com/office/drawing/2010/main">
                  <a14:imgLayer r:embed="rId7">
                    <a14:imgEffect>
                      <a14:backgroundRemoval t="0" b="98633" l="7227" r="92969"/>
                    </a14:imgEffect>
                  </a14:imgLayer>
                </a14:imgProps>
              </a:ext>
            </a:extLst>
          </a:blip>
          <a:stretch>
            <a:fillRect/>
          </a:stretch>
        </p:blipFill>
        <p:spPr>
          <a:xfrm>
            <a:off x="10273163" y="6643667"/>
            <a:ext cx="142087" cy="144000"/>
          </a:xfrm>
          <a:prstGeom prst="rect">
            <a:avLst/>
          </a:prstGeom>
          <a:noFill/>
          <a:ln>
            <a:noFill/>
          </a:ln>
        </p:spPr>
      </p:pic>
      <p:cxnSp>
        <p:nvCxnSpPr>
          <p:cNvPr id="57" name="Conector recto 56"/>
          <p:cNvCxnSpPr/>
          <p:nvPr/>
        </p:nvCxnSpPr>
        <p:spPr bwMode="auto">
          <a:xfrm flipH="1">
            <a:off x="9120188" y="6598142"/>
            <a:ext cx="2179546" cy="0"/>
          </a:xfrm>
          <a:prstGeom prst="line">
            <a:avLst/>
          </a:prstGeom>
          <a:noFill/>
          <a:ln w="9525" cap="flat" cmpd="sng" algn="ctr">
            <a:gradFill flip="none" rotWithShape="1">
              <a:gsLst>
                <a:gs pos="0">
                  <a:srgbClr val="000000">
                    <a:lumMod val="0"/>
                    <a:lumOff val="100000"/>
                  </a:srgbClr>
                </a:gs>
                <a:gs pos="12000">
                  <a:srgbClr val="000000">
                    <a:lumMod val="50000"/>
                    <a:lumOff val="50000"/>
                  </a:srgbClr>
                </a:gs>
                <a:gs pos="100000">
                  <a:srgbClr val="000000">
                    <a:lumMod val="100000"/>
                  </a:srgbClr>
                </a:gs>
              </a:gsLst>
              <a:lin ang="10800000" scaled="1"/>
              <a:tileRect/>
            </a:gradFill>
            <a:prstDash val="solid"/>
            <a:headEnd type="none" w="med" len="med"/>
            <a:tailEnd type="none" w="med" len="med"/>
          </a:ln>
          <a:effectLst/>
        </p:spPr>
      </p:cxnSp>
      <p:pic>
        <p:nvPicPr>
          <p:cNvPr id="58" name="Imagen 57"/>
          <p:cNvPicPr>
            <a:picLocks noChangeAspect="1"/>
          </p:cNvPicPr>
          <p:nvPr/>
        </p:nvPicPr>
        <p:blipFill>
          <a:blip r:embed="rId8">
            <a:extLst>
              <a:ext uri="{BEBA8EAE-BF5A-486C-A8C5-ECC9F3942E4B}">
                <a14:imgProps xmlns:a14="http://schemas.microsoft.com/office/drawing/2010/main">
                  <a14:imgLayer r:embed="rId9">
                    <a14:imgEffect>
                      <a14:backgroundRemoval t="0" b="100000" l="0" r="100000"/>
                    </a14:imgEffect>
                  </a14:imgLayer>
                </a14:imgProps>
              </a:ext>
            </a:extLst>
          </a:blip>
          <a:stretch>
            <a:fillRect/>
          </a:stretch>
        </p:blipFill>
        <p:spPr>
          <a:xfrm rot="10800000">
            <a:off x="10748078" y="6643667"/>
            <a:ext cx="144000" cy="144000"/>
          </a:xfrm>
          <a:prstGeom prst="rect">
            <a:avLst/>
          </a:prstGeom>
        </p:spPr>
      </p:pic>
      <p:sp>
        <p:nvSpPr>
          <p:cNvPr id="59" name="Rectángulo 135"/>
          <p:cNvSpPr/>
          <p:nvPr/>
        </p:nvSpPr>
        <p:spPr bwMode="auto">
          <a:xfrm>
            <a:off x="10387346" y="6598309"/>
            <a:ext cx="540595" cy="234716"/>
          </a:xfrm>
          <a:prstGeom prst="rect">
            <a:avLst/>
          </a:prstGeom>
          <a:no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eaLnBrk="1" hangingPunct="1">
              <a:spcBef>
                <a:spcPct val="50000"/>
              </a:spcBef>
            </a:pPr>
            <a:r>
              <a:rPr lang="ca-ES" sz="700" dirty="0">
                <a:solidFill>
                  <a:srgbClr val="000000"/>
                </a:solidFill>
                <a:latin typeface="Arial" charset="0"/>
                <a:cs typeface="+mn-cs"/>
              </a:rPr>
              <a:t>Assolit</a:t>
            </a:r>
          </a:p>
        </p:txBody>
      </p:sp>
      <p:sp>
        <p:nvSpPr>
          <p:cNvPr id="60" name="Rectángulo 135"/>
          <p:cNvSpPr/>
          <p:nvPr/>
        </p:nvSpPr>
        <p:spPr bwMode="auto">
          <a:xfrm>
            <a:off x="10868026" y="6598309"/>
            <a:ext cx="539467" cy="234716"/>
          </a:xfrm>
          <a:prstGeom prst="rect">
            <a:avLst/>
          </a:prstGeom>
          <a:no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eaLnBrk="1" hangingPunct="1">
              <a:spcBef>
                <a:spcPct val="50000"/>
              </a:spcBef>
            </a:pPr>
            <a:r>
              <a:rPr lang="ca-ES" sz="700" dirty="0">
                <a:solidFill>
                  <a:srgbClr val="000000"/>
                </a:solidFill>
                <a:latin typeface="Arial" charset="0"/>
                <a:cs typeface="+mn-cs"/>
              </a:rPr>
              <a:t>No assolit</a:t>
            </a:r>
          </a:p>
        </p:txBody>
      </p:sp>
      <p:sp>
        <p:nvSpPr>
          <p:cNvPr id="62" name="CuadroTexto 61"/>
          <p:cNvSpPr txBox="1"/>
          <p:nvPr/>
        </p:nvSpPr>
        <p:spPr>
          <a:xfrm>
            <a:off x="9735347" y="3251076"/>
            <a:ext cx="2026807" cy="323165"/>
          </a:xfrm>
          <a:prstGeom prst="rect">
            <a:avLst/>
          </a:prstGeom>
          <a:noFill/>
        </p:spPr>
        <p:txBody>
          <a:bodyPr wrap="square" rIns="0" rtlCol="0">
            <a:spAutoFit/>
          </a:bodyPr>
          <a:lstStyle/>
          <a:p>
            <a:pPr eaLnBrk="1" hangingPunct="1">
              <a:spcBef>
                <a:spcPts val="0"/>
              </a:spcBef>
              <a:spcAft>
                <a:spcPts val="300"/>
              </a:spcAft>
            </a:pPr>
            <a:r>
              <a:rPr lang="ca-ES" sz="800" b="1" dirty="0">
                <a:solidFill>
                  <a:srgbClr val="800000"/>
                </a:solidFill>
                <a:latin typeface="Arial" panose="020B0604020202020204" pitchFamily="34" charset="0"/>
                <a:cs typeface="+mn-cs"/>
              </a:rPr>
              <a:t>*Rebutjats: </a:t>
            </a:r>
            <a:r>
              <a:rPr lang="ca-ES" sz="700" dirty="0">
                <a:solidFill>
                  <a:srgbClr val="000000"/>
                </a:solidFill>
                <a:latin typeface="Arial" panose="020B0604020202020204" pitchFamily="34" charset="0"/>
                <a:cs typeface="+mn-cs"/>
              </a:rPr>
              <a:t>S’inclouen en aquest grup tots els defectes rebutjats trobats des del 23/07/2017</a:t>
            </a:r>
            <a:endParaRPr lang="ca-ES" sz="700" b="1" dirty="0">
              <a:solidFill>
                <a:srgbClr val="000000"/>
              </a:solidFill>
              <a:latin typeface="Arial" panose="020B0604020202020204" pitchFamily="34" charset="0"/>
              <a:cs typeface="+mn-cs"/>
            </a:endParaRPr>
          </a:p>
        </p:txBody>
      </p:sp>
      <p:pic>
        <p:nvPicPr>
          <p:cNvPr id="65" name="Imagen 6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38696" y="1624353"/>
            <a:ext cx="237600" cy="237600"/>
          </a:xfrm>
          <a:prstGeom prst="rect">
            <a:avLst/>
          </a:prstGeom>
        </p:spPr>
      </p:pic>
      <p:sp>
        <p:nvSpPr>
          <p:cNvPr id="67" name="CuadroTexto 66"/>
          <p:cNvSpPr txBox="1"/>
          <p:nvPr/>
        </p:nvSpPr>
        <p:spPr>
          <a:xfrm>
            <a:off x="7831390" y="1633042"/>
            <a:ext cx="1434112" cy="230832"/>
          </a:xfrm>
          <a:prstGeom prst="rect">
            <a:avLst/>
          </a:prstGeom>
          <a:noFill/>
        </p:spPr>
        <p:txBody>
          <a:bodyPr wrap="square" rtlCol="0">
            <a:spAutoFit/>
          </a:bodyPr>
          <a:lstStyle/>
          <a:p>
            <a:r>
              <a:rPr lang="ca-ES" sz="900" b="1" i="1" dirty="0">
                <a:solidFill>
                  <a:srgbClr val="C00000"/>
                </a:solidFill>
                <a:latin typeface="+mn-lt"/>
              </a:rPr>
              <a:t>Prevista </a:t>
            </a:r>
            <a:r>
              <a:rPr lang="ca-ES" sz="900" b="1" i="1" dirty="0" err="1">
                <a:solidFill>
                  <a:srgbClr val="C00000"/>
                </a:solidFill>
                <a:latin typeface="+mn-lt"/>
              </a:rPr>
              <a:t>dd</a:t>
            </a:r>
            <a:r>
              <a:rPr lang="ca-ES" sz="900" b="1" i="1" dirty="0">
                <a:solidFill>
                  <a:srgbClr val="C00000"/>
                </a:solidFill>
                <a:latin typeface="+mn-lt"/>
              </a:rPr>
              <a:t>/mm/</a:t>
            </a:r>
            <a:r>
              <a:rPr lang="ca-ES" sz="900" b="1" i="1" dirty="0" err="1">
                <a:solidFill>
                  <a:srgbClr val="C00000"/>
                </a:solidFill>
                <a:latin typeface="+mn-lt"/>
              </a:rPr>
              <a:t>aaaa</a:t>
            </a:r>
            <a:endParaRPr lang="ca-ES" sz="900" b="1" i="1" dirty="0">
              <a:solidFill>
                <a:srgbClr val="C00000"/>
              </a:solidFill>
              <a:latin typeface="+mn-lt"/>
            </a:endParaRPr>
          </a:p>
        </p:txBody>
      </p:sp>
      <p:pic>
        <p:nvPicPr>
          <p:cNvPr id="70" name="Imagen 69"/>
          <p:cNvPicPr>
            <a:picLocks noChangeAspect="1"/>
          </p:cNvPicPr>
          <p:nvPr/>
        </p:nvPicPr>
        <p:blipFill>
          <a:blip r:embed="rId8">
            <a:extLst>
              <a:ext uri="{BEBA8EAE-BF5A-486C-A8C5-ECC9F3942E4B}">
                <a14:imgProps xmlns:a14="http://schemas.microsoft.com/office/drawing/2010/main">
                  <a14:imgLayer r:embed="rId9">
                    <a14:imgEffect>
                      <a14:backgroundRemoval t="0" b="100000" l="0" r="100000"/>
                    </a14:imgEffect>
                  </a14:imgLayer>
                </a14:imgProps>
              </a:ext>
            </a:extLst>
          </a:blip>
          <a:stretch>
            <a:fillRect/>
          </a:stretch>
        </p:blipFill>
        <p:spPr>
          <a:xfrm rot="10800000">
            <a:off x="11228246" y="1663604"/>
            <a:ext cx="180000" cy="180000"/>
          </a:xfrm>
          <a:prstGeom prst="rect">
            <a:avLst/>
          </a:prstGeom>
        </p:spPr>
      </p:pic>
      <p:cxnSp>
        <p:nvCxnSpPr>
          <p:cNvPr id="71" name="Conector curvado 70"/>
          <p:cNvCxnSpPr>
            <a:stCxn id="72" idx="6"/>
          </p:cNvCxnSpPr>
          <p:nvPr/>
        </p:nvCxnSpPr>
        <p:spPr bwMode="auto">
          <a:xfrm rot="16200000" flipH="1">
            <a:off x="6458164" y="3894019"/>
            <a:ext cx="1034378" cy="3101493"/>
          </a:xfrm>
          <a:prstGeom prst="curvedConnector4">
            <a:avLst>
              <a:gd name="adj1" fmla="val 22100"/>
              <a:gd name="adj2" fmla="val 52653"/>
            </a:avLst>
          </a:prstGeom>
          <a:ln>
            <a:solidFill>
              <a:srgbClr val="C00000"/>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72" name="Elipse 71"/>
          <p:cNvSpPr/>
          <p:nvPr/>
        </p:nvSpPr>
        <p:spPr bwMode="auto">
          <a:xfrm rot="5400000">
            <a:off x="5260020" y="2723446"/>
            <a:ext cx="329175" cy="4079087"/>
          </a:xfrm>
          <a:prstGeom prst="ellipse">
            <a:avLst/>
          </a:prstGeom>
          <a:solidFill>
            <a:srgbClr val="CC0000">
              <a:alpha val="20000"/>
            </a:srgbClr>
          </a:solidFill>
          <a:ln w="12700">
            <a:prstDash val="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ca-ES" sz="2200" b="1" i="0" u="none" strike="noStrike" cap="none" normalizeH="0" baseline="0">
              <a:ln>
                <a:noFill/>
              </a:ln>
              <a:solidFill>
                <a:schemeClr val="tx1"/>
              </a:solidFill>
              <a:effectLst/>
              <a:latin typeface="Arial" charset="0"/>
            </a:endParaRPr>
          </a:p>
        </p:txBody>
      </p:sp>
      <p:sp>
        <p:nvSpPr>
          <p:cNvPr id="75" name="Rectángulo 74"/>
          <p:cNvSpPr/>
          <p:nvPr/>
        </p:nvSpPr>
        <p:spPr bwMode="auto">
          <a:xfrm>
            <a:off x="8578257" y="5652537"/>
            <a:ext cx="1547693" cy="584775"/>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R="0" algn="l" defTabSz="914400" rtl="0" eaLnBrk="1" fontAlgn="base" latinLnBrk="0" hangingPunct="1">
              <a:lnSpc>
                <a:spcPct val="100000"/>
              </a:lnSpc>
              <a:spcBef>
                <a:spcPct val="50000"/>
              </a:spcBef>
              <a:spcAft>
                <a:spcPct val="0"/>
              </a:spcAft>
              <a:buClrTx/>
              <a:buSzTx/>
              <a:tabLst/>
            </a:pPr>
            <a:r>
              <a:rPr lang="ca-ES" sz="1050" b="1" dirty="0">
                <a:latin typeface="Arial" charset="0"/>
              </a:rPr>
              <a:t>No s’ha rebutjat </a:t>
            </a:r>
            <a:r>
              <a:rPr lang="ca-ES" sz="1100" b="1" dirty="0">
                <a:solidFill>
                  <a:srgbClr val="C00000"/>
                </a:solidFill>
                <a:latin typeface="Arial" charset="0"/>
              </a:rPr>
              <a:t>cap</a:t>
            </a:r>
            <a:r>
              <a:rPr lang="ca-ES" sz="1100" b="1" dirty="0">
                <a:latin typeface="Arial" charset="0"/>
              </a:rPr>
              <a:t> </a:t>
            </a:r>
            <a:r>
              <a:rPr lang="ca-ES" sz="1050" b="1" dirty="0">
                <a:latin typeface="Arial" charset="0"/>
              </a:rPr>
              <a:t>defecte en l’etapa de proves d’Acceptació.</a:t>
            </a:r>
          </a:p>
        </p:txBody>
      </p:sp>
      <p:grpSp>
        <p:nvGrpSpPr>
          <p:cNvPr id="50" name="Grupo 49"/>
          <p:cNvGrpSpPr/>
          <p:nvPr/>
        </p:nvGrpSpPr>
        <p:grpSpPr>
          <a:xfrm>
            <a:off x="9665874" y="2869826"/>
            <a:ext cx="2029710" cy="400110"/>
            <a:chOff x="526308" y="3015448"/>
            <a:chExt cx="1871884" cy="400110"/>
          </a:xfrm>
        </p:grpSpPr>
        <p:sp>
          <p:nvSpPr>
            <p:cNvPr id="51" name="QuadreDeText 48"/>
            <p:cNvSpPr txBox="1"/>
            <p:nvPr/>
          </p:nvSpPr>
          <p:spPr>
            <a:xfrm>
              <a:off x="526308" y="3015448"/>
              <a:ext cx="1871884" cy="400110"/>
            </a:xfrm>
            <a:prstGeom prst="rect">
              <a:avLst/>
            </a:prstGeom>
            <a:noFill/>
          </p:spPr>
          <p:txBody>
            <a:bodyPr wrap="square" lIns="0" rIns="0" numCol="1" rtlCol="0">
              <a:spAutoFit/>
            </a:bodyPr>
            <a:lstStyle/>
            <a:p>
              <a:pPr algn="ctr" eaLnBrk="1" hangingPunct="1">
                <a:spcBef>
                  <a:spcPts val="0"/>
                </a:spcBef>
                <a:spcAft>
                  <a:spcPts val="0"/>
                </a:spcAft>
              </a:pPr>
              <a:r>
                <a:rPr lang="ca-ES" sz="1000" b="1" dirty="0">
                  <a:solidFill>
                    <a:srgbClr val="800000"/>
                  </a:solidFill>
                  <a:latin typeface="+mj-lt"/>
                  <a:cs typeface="+mn-cs"/>
                </a:rPr>
                <a:t>8</a:t>
              </a:r>
              <a:r>
                <a:rPr lang="ca-ES" sz="900" b="1" i="1" dirty="0">
                  <a:solidFill>
                    <a:srgbClr val="800000"/>
                  </a:solidFill>
                  <a:latin typeface="+mj-lt"/>
                  <a:cs typeface="+mn-cs"/>
                </a:rPr>
                <a:t> </a:t>
              </a:r>
              <a:r>
                <a:rPr lang="ca-ES" sz="800" dirty="0">
                  <a:solidFill>
                    <a:srgbClr val="000000"/>
                  </a:solidFill>
                  <a:latin typeface="+mj-lt"/>
                  <a:cs typeface="+mn-cs"/>
                </a:rPr>
                <a:t>defecte rebutjats</a:t>
              </a:r>
            </a:p>
            <a:p>
              <a:pPr algn="ctr" eaLnBrk="1" hangingPunct="1">
                <a:spcBef>
                  <a:spcPts val="0"/>
                </a:spcBef>
                <a:spcAft>
                  <a:spcPts val="0"/>
                </a:spcAft>
              </a:pPr>
              <a:r>
                <a:rPr lang="ca-ES" sz="1000" b="1" dirty="0">
                  <a:solidFill>
                    <a:srgbClr val="800000"/>
                  </a:solidFill>
                </a:rPr>
                <a:t>42 </a:t>
              </a:r>
              <a:r>
                <a:rPr lang="ca-ES" sz="800" dirty="0">
                  <a:solidFill>
                    <a:srgbClr val="000000"/>
                  </a:solidFill>
                </a:rPr>
                <a:t>defectes totals</a:t>
              </a:r>
            </a:p>
          </p:txBody>
        </p:sp>
        <p:cxnSp>
          <p:nvCxnSpPr>
            <p:cNvPr id="52" name="Conector recto 51"/>
            <p:cNvCxnSpPr/>
            <p:nvPr/>
          </p:nvCxnSpPr>
          <p:spPr>
            <a:xfrm flipH="1">
              <a:off x="1078323" y="3215503"/>
              <a:ext cx="788040" cy="0"/>
            </a:xfrm>
            <a:prstGeom prst="line">
              <a:avLst/>
            </a:prstGeom>
            <a:ln w="6350"/>
          </p:spPr>
          <p:style>
            <a:lnRef idx="1">
              <a:schemeClr val="dk1"/>
            </a:lnRef>
            <a:fillRef idx="0">
              <a:schemeClr val="dk1"/>
            </a:fillRef>
            <a:effectRef idx="0">
              <a:schemeClr val="dk1"/>
            </a:effectRef>
            <a:fontRef idx="minor">
              <a:schemeClr val="tx1"/>
            </a:fontRef>
          </p:style>
        </p:cxnSp>
      </p:grpSp>
      <p:pic>
        <p:nvPicPr>
          <p:cNvPr id="53" name="Imagen 52">
            <a:hlinkClick r:id="rId10" action="ppaction://hlinksldjump"/>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flipH="1">
            <a:off x="11295460" y="193261"/>
            <a:ext cx="336281" cy="249173"/>
          </a:xfrm>
          <a:prstGeom prst="rect">
            <a:avLst/>
          </a:prstGeom>
        </p:spPr>
      </p:pic>
      <p:sp>
        <p:nvSpPr>
          <p:cNvPr id="54" name="Rectángulo 53"/>
          <p:cNvSpPr/>
          <p:nvPr/>
        </p:nvSpPr>
        <p:spPr>
          <a:xfrm>
            <a:off x="9696400" y="87015"/>
            <a:ext cx="1615402" cy="461665"/>
          </a:xfrm>
          <a:prstGeom prst="rect">
            <a:avLst/>
          </a:prstGeom>
        </p:spPr>
        <p:txBody>
          <a:bodyPr wrap="square">
            <a:spAutoFit/>
          </a:bodyPr>
          <a:lstStyle/>
          <a:p>
            <a:pPr lvl="0" algn="r">
              <a:spcBef>
                <a:spcPts val="738"/>
              </a:spcBef>
              <a:spcAft>
                <a:spcPts val="738"/>
              </a:spcAft>
            </a:pPr>
            <a:r>
              <a:rPr lang="ca-ES" sz="1200" kern="0" dirty="0">
                <a:solidFill>
                  <a:srgbClr val="C00000"/>
                </a:solidFill>
                <a:latin typeface="Arial"/>
              </a:rPr>
              <a:t>Anar al risc de posada a Producció</a:t>
            </a:r>
          </a:p>
        </p:txBody>
      </p:sp>
      <p:pic>
        <p:nvPicPr>
          <p:cNvPr id="61" name="Imagen 60"/>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847916" y="2671826"/>
            <a:ext cx="198000" cy="198000"/>
          </a:xfrm>
          <a:prstGeom prst="rect">
            <a:avLst/>
          </a:prstGeom>
        </p:spPr>
      </p:pic>
      <p:grpSp>
        <p:nvGrpSpPr>
          <p:cNvPr id="4" name="Grupo 3"/>
          <p:cNvGrpSpPr/>
          <p:nvPr/>
        </p:nvGrpSpPr>
        <p:grpSpPr>
          <a:xfrm>
            <a:off x="5244387" y="6217178"/>
            <a:ext cx="1080516" cy="234716"/>
            <a:chOff x="4476011" y="6237670"/>
            <a:chExt cx="1080516" cy="234716"/>
          </a:xfrm>
        </p:grpSpPr>
        <p:sp>
          <p:nvSpPr>
            <p:cNvPr id="15" name="Rectángulo 135"/>
            <p:cNvSpPr/>
            <p:nvPr/>
          </p:nvSpPr>
          <p:spPr bwMode="auto">
            <a:xfrm>
              <a:off x="4690115" y="6237670"/>
              <a:ext cx="866412" cy="234716"/>
            </a:xfrm>
            <a:prstGeom prst="rect">
              <a:avLst/>
            </a:prstGeom>
            <a:no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indent="0" defTabSz="914400" rtl="0" eaLnBrk="1" fontAlgn="base" latinLnBrk="0" hangingPunct="1">
                <a:lnSpc>
                  <a:spcPct val="100000"/>
                </a:lnSpc>
                <a:spcBef>
                  <a:spcPct val="50000"/>
                </a:spcBef>
                <a:spcAft>
                  <a:spcPct val="0"/>
                </a:spcAft>
                <a:buClrTx/>
                <a:buSzTx/>
                <a:buFontTx/>
                <a:buNone/>
                <a:tabLst/>
              </a:pPr>
              <a:r>
                <a:rPr lang="ca-ES" sz="900" b="0" dirty="0">
                  <a:latin typeface="Arial" charset="0"/>
                </a:rPr>
                <a:t>Inici proves</a:t>
              </a:r>
              <a:endParaRPr kumimoji="0" lang="ca-ES" sz="900" b="0" i="0" u="none" strike="noStrike" cap="none" normalizeH="0" baseline="0" dirty="0">
                <a:ln>
                  <a:noFill/>
                </a:ln>
                <a:effectLst/>
                <a:latin typeface="Arial" charset="0"/>
              </a:endParaRPr>
            </a:p>
          </p:txBody>
        </p:sp>
        <p:pic>
          <p:nvPicPr>
            <p:cNvPr id="63" name="Imagen 6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476011" y="6256028"/>
              <a:ext cx="198000" cy="198000"/>
            </a:xfrm>
            <a:prstGeom prst="rect">
              <a:avLst/>
            </a:prstGeom>
          </p:spPr>
        </p:pic>
      </p:grpSp>
      <p:sp>
        <p:nvSpPr>
          <p:cNvPr id="5" name="Rectángulo 4"/>
          <p:cNvSpPr/>
          <p:nvPr/>
        </p:nvSpPr>
        <p:spPr>
          <a:xfrm>
            <a:off x="1156935" y="4573674"/>
            <a:ext cx="967964" cy="215444"/>
          </a:xfrm>
          <a:prstGeom prst="rect">
            <a:avLst/>
          </a:prstGeom>
        </p:spPr>
        <p:txBody>
          <a:bodyPr wrap="square">
            <a:spAutoFit/>
          </a:bodyPr>
          <a:lstStyle/>
          <a:p>
            <a:pPr eaLnBrk="1" hangingPunct="1">
              <a:spcBef>
                <a:spcPct val="50000"/>
              </a:spcBef>
            </a:pPr>
            <a:r>
              <a:rPr lang="ca-ES" sz="800" b="1" dirty="0">
                <a:solidFill>
                  <a:schemeClr val="bg1">
                    <a:lumMod val="50000"/>
                  </a:schemeClr>
                </a:solidFill>
                <a:latin typeface="Arial" charset="0"/>
              </a:rPr>
              <a:t> Qualificació</a:t>
            </a:r>
          </a:p>
        </p:txBody>
      </p:sp>
      <p:sp>
        <p:nvSpPr>
          <p:cNvPr id="68" name="Rectángulo 67"/>
          <p:cNvSpPr/>
          <p:nvPr/>
        </p:nvSpPr>
        <p:spPr>
          <a:xfrm>
            <a:off x="3944133" y="2579398"/>
            <a:ext cx="967964" cy="215444"/>
          </a:xfrm>
          <a:prstGeom prst="rect">
            <a:avLst/>
          </a:prstGeom>
        </p:spPr>
        <p:txBody>
          <a:bodyPr wrap="square">
            <a:spAutoFit/>
          </a:bodyPr>
          <a:lstStyle/>
          <a:p>
            <a:pPr eaLnBrk="1" hangingPunct="1">
              <a:spcBef>
                <a:spcPct val="50000"/>
              </a:spcBef>
            </a:pPr>
            <a:r>
              <a:rPr lang="ca-ES" sz="800" b="1" dirty="0">
                <a:solidFill>
                  <a:schemeClr val="bg1">
                    <a:lumMod val="50000"/>
                  </a:schemeClr>
                </a:solidFill>
                <a:latin typeface="Arial" charset="0"/>
              </a:rPr>
              <a:t>Acceptació</a:t>
            </a:r>
          </a:p>
        </p:txBody>
      </p:sp>
      <p:sp>
        <p:nvSpPr>
          <p:cNvPr id="64" name="Rectángulo 63"/>
          <p:cNvSpPr/>
          <p:nvPr/>
        </p:nvSpPr>
        <p:spPr>
          <a:xfrm>
            <a:off x="9709625" y="828416"/>
            <a:ext cx="1858201" cy="230832"/>
          </a:xfrm>
          <a:prstGeom prst="rect">
            <a:avLst/>
          </a:prstGeom>
        </p:spPr>
        <p:txBody>
          <a:bodyPr wrap="none">
            <a:spAutoFit/>
          </a:bodyPr>
          <a:lstStyle/>
          <a:p>
            <a:r>
              <a:rPr lang="ca-ES" sz="900" i="1" dirty="0">
                <a:solidFill>
                  <a:srgbClr val="C00000"/>
                </a:solidFill>
                <a:latin typeface="Arial" panose="020B0604020202020204" pitchFamily="34" charset="0"/>
              </a:rPr>
              <a:t>Data prevista </a:t>
            </a:r>
            <a:r>
              <a:rPr lang="ca-ES" sz="900" i="1" dirty="0" err="1">
                <a:solidFill>
                  <a:srgbClr val="C00000"/>
                </a:solidFill>
                <a:latin typeface="Arial" panose="020B0604020202020204" pitchFamily="34" charset="0"/>
              </a:rPr>
              <a:t>vXX</a:t>
            </a:r>
            <a:r>
              <a:rPr lang="ca-ES" sz="900" i="1" dirty="0">
                <a:solidFill>
                  <a:srgbClr val="C00000"/>
                </a:solidFill>
                <a:latin typeface="Arial" panose="020B0604020202020204" pitchFamily="34" charset="0"/>
              </a:rPr>
              <a:t>: </a:t>
            </a:r>
            <a:r>
              <a:rPr lang="ca-ES" sz="900" i="1" dirty="0" err="1">
                <a:solidFill>
                  <a:srgbClr val="C00000"/>
                </a:solidFill>
                <a:latin typeface="Arial" panose="020B0604020202020204" pitchFamily="34" charset="0"/>
              </a:rPr>
              <a:t>dd</a:t>
            </a:r>
            <a:r>
              <a:rPr lang="ca-ES" sz="900" b="1" dirty="0">
                <a:solidFill>
                  <a:srgbClr val="C00000"/>
                </a:solidFill>
                <a:latin typeface="Arial" panose="020B0604020202020204" pitchFamily="34" charset="0"/>
              </a:rPr>
              <a:t>/mm/</a:t>
            </a:r>
            <a:r>
              <a:rPr lang="ca-ES" sz="900" b="1" dirty="0" err="1">
                <a:solidFill>
                  <a:srgbClr val="C00000"/>
                </a:solidFill>
                <a:latin typeface="Arial" panose="020B0604020202020204" pitchFamily="34" charset="0"/>
              </a:rPr>
              <a:t>aaaa</a:t>
            </a:r>
            <a:r>
              <a:rPr lang="ca-ES" sz="900" dirty="0">
                <a:solidFill>
                  <a:srgbClr val="C00000"/>
                </a:solidFill>
                <a:latin typeface="Arial" panose="020B0604020202020204" pitchFamily="34" charset="0"/>
              </a:rPr>
              <a:t> </a:t>
            </a:r>
          </a:p>
        </p:txBody>
      </p:sp>
    </p:spTree>
    <p:extLst>
      <p:ext uri="{BB962C8B-B14F-4D97-AF65-F5344CB8AC3E}">
        <p14:creationId xmlns:p14="http://schemas.microsoft.com/office/powerpoint/2010/main" val="2134556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4"/>
          </p:nvPr>
        </p:nvSpPr>
        <p:spPr>
          <a:xfrm>
            <a:off x="9563662" y="6668215"/>
            <a:ext cx="2844800" cy="268287"/>
          </a:xfrm>
        </p:spPr>
        <p:txBody>
          <a:bodyPr/>
          <a:lstStyle/>
          <a:p>
            <a:pPr>
              <a:defRPr/>
            </a:pPr>
            <a:fld id="{C7FA838A-C26A-4BE1-93FE-2EFE85DC030B}" type="slidenum">
              <a:rPr lang="ca-ES" smtClean="0"/>
              <a:pPr>
                <a:defRPr/>
              </a:pPr>
              <a:t>8</a:t>
            </a:fld>
            <a:endParaRPr lang="ca-ES" dirty="0"/>
          </a:p>
        </p:txBody>
      </p:sp>
      <p:sp>
        <p:nvSpPr>
          <p:cNvPr id="58" name="Marcador de número de diapositiva 2"/>
          <p:cNvSpPr txBox="1">
            <a:spLocks/>
          </p:cNvSpPr>
          <p:nvPr/>
        </p:nvSpPr>
        <p:spPr>
          <a:xfrm>
            <a:off x="9563662" y="6668215"/>
            <a:ext cx="2844800" cy="268287"/>
          </a:xfrm>
          <a:prstGeom prst="rect">
            <a:avLst/>
          </a:prstGeom>
          <a:ln/>
        </p:spPr>
        <p:txBody>
          <a:bodyPr/>
          <a:lstStyle>
            <a:defPPr>
              <a:defRPr lang="ca-ES"/>
            </a:defPPr>
            <a:lvl1pPr algn="r" rtl="0" fontAlgn="base">
              <a:spcBef>
                <a:spcPct val="50000"/>
              </a:spcBef>
              <a:spcAft>
                <a:spcPct val="0"/>
              </a:spcAft>
              <a:defRPr sz="1108" b="1" kern="1200">
                <a:solidFill>
                  <a:schemeClr val="tx1"/>
                </a:solidFill>
                <a:latin typeface="Arial" panose="020B0604020202020204" pitchFamily="34" charset="0"/>
                <a:ea typeface="+mn-ea"/>
                <a:cs typeface="+mn-cs"/>
              </a:defRPr>
            </a:lvl1pPr>
            <a:lvl2pPr marL="457200" algn="l" rtl="0" fontAlgn="base">
              <a:spcBef>
                <a:spcPct val="50000"/>
              </a:spcBef>
              <a:spcAft>
                <a:spcPct val="0"/>
              </a:spcAft>
              <a:defRPr sz="2200" b="1" kern="1200">
                <a:solidFill>
                  <a:schemeClr val="tx1"/>
                </a:solidFill>
                <a:latin typeface="Arial" panose="020B0604020202020204" pitchFamily="34" charset="0"/>
                <a:ea typeface="+mn-ea"/>
                <a:cs typeface="+mn-cs"/>
              </a:defRPr>
            </a:lvl2pPr>
            <a:lvl3pPr marL="914400" algn="l" rtl="0" fontAlgn="base">
              <a:spcBef>
                <a:spcPct val="50000"/>
              </a:spcBef>
              <a:spcAft>
                <a:spcPct val="0"/>
              </a:spcAft>
              <a:defRPr sz="2200" b="1" kern="1200">
                <a:solidFill>
                  <a:schemeClr val="tx1"/>
                </a:solidFill>
                <a:latin typeface="Arial" panose="020B0604020202020204" pitchFamily="34" charset="0"/>
                <a:ea typeface="+mn-ea"/>
                <a:cs typeface="+mn-cs"/>
              </a:defRPr>
            </a:lvl3pPr>
            <a:lvl4pPr marL="1371600" algn="l" rtl="0" fontAlgn="base">
              <a:spcBef>
                <a:spcPct val="50000"/>
              </a:spcBef>
              <a:spcAft>
                <a:spcPct val="0"/>
              </a:spcAft>
              <a:defRPr sz="2200" b="1" kern="1200">
                <a:solidFill>
                  <a:schemeClr val="tx1"/>
                </a:solidFill>
                <a:latin typeface="Arial" panose="020B0604020202020204" pitchFamily="34" charset="0"/>
                <a:ea typeface="+mn-ea"/>
                <a:cs typeface="+mn-cs"/>
              </a:defRPr>
            </a:lvl4pPr>
            <a:lvl5pPr marL="1828800" algn="l" rtl="0" fontAlgn="base">
              <a:spcBef>
                <a:spcPct val="50000"/>
              </a:spcBef>
              <a:spcAft>
                <a:spcPct val="0"/>
              </a:spcAft>
              <a:defRPr sz="2200" b="1" kern="1200">
                <a:solidFill>
                  <a:schemeClr val="tx1"/>
                </a:solidFill>
                <a:latin typeface="Arial" panose="020B0604020202020204" pitchFamily="34" charset="0"/>
                <a:ea typeface="+mn-ea"/>
                <a:cs typeface="+mn-cs"/>
              </a:defRPr>
            </a:lvl5pPr>
            <a:lvl6pPr marL="2286000" algn="l" defTabSz="914400" rtl="0" eaLnBrk="1" latinLnBrk="0" hangingPunct="1">
              <a:defRPr sz="2200" b="1" kern="1200">
                <a:solidFill>
                  <a:schemeClr val="tx1"/>
                </a:solidFill>
                <a:latin typeface="Arial" panose="020B0604020202020204" pitchFamily="34" charset="0"/>
                <a:ea typeface="+mn-ea"/>
                <a:cs typeface="+mn-cs"/>
              </a:defRPr>
            </a:lvl6pPr>
            <a:lvl7pPr marL="2743200" algn="l" defTabSz="914400" rtl="0" eaLnBrk="1" latinLnBrk="0" hangingPunct="1">
              <a:defRPr sz="2200" b="1" kern="1200">
                <a:solidFill>
                  <a:schemeClr val="tx1"/>
                </a:solidFill>
                <a:latin typeface="Arial" panose="020B0604020202020204" pitchFamily="34" charset="0"/>
                <a:ea typeface="+mn-ea"/>
                <a:cs typeface="+mn-cs"/>
              </a:defRPr>
            </a:lvl7pPr>
            <a:lvl8pPr marL="3200400" algn="l" defTabSz="914400" rtl="0" eaLnBrk="1" latinLnBrk="0" hangingPunct="1">
              <a:defRPr sz="2200" b="1" kern="1200">
                <a:solidFill>
                  <a:schemeClr val="tx1"/>
                </a:solidFill>
                <a:latin typeface="Arial" panose="020B0604020202020204" pitchFamily="34" charset="0"/>
                <a:ea typeface="+mn-ea"/>
                <a:cs typeface="+mn-cs"/>
              </a:defRPr>
            </a:lvl8pPr>
            <a:lvl9pPr marL="3657600" algn="l" defTabSz="914400" rtl="0" eaLnBrk="1" latinLnBrk="0" hangingPunct="1">
              <a:defRPr sz="2200" b="1" kern="1200">
                <a:solidFill>
                  <a:schemeClr val="tx1"/>
                </a:solidFill>
                <a:latin typeface="Arial" panose="020B0604020202020204" pitchFamily="34" charset="0"/>
                <a:ea typeface="+mn-ea"/>
                <a:cs typeface="+mn-cs"/>
              </a:defRPr>
            </a:lvl9pPr>
          </a:lstStyle>
          <a:p>
            <a:pPr marL="0" marR="0" lvl="0" indent="0" algn="r" defTabSz="914400" rtl="0" eaLnBrk="1" fontAlgn="base" latinLnBrk="0" hangingPunct="1">
              <a:lnSpc>
                <a:spcPct val="100000"/>
              </a:lnSpc>
              <a:spcBef>
                <a:spcPct val="50000"/>
              </a:spcBef>
              <a:spcAft>
                <a:spcPct val="0"/>
              </a:spcAft>
              <a:buClrTx/>
              <a:buSzTx/>
              <a:buFontTx/>
              <a:buNone/>
              <a:tabLst/>
              <a:defRPr/>
            </a:pPr>
            <a:fld id="{C7FA838A-C26A-4BE1-93FE-2EFE85DC030B}" type="slidenum">
              <a:rPr kumimoji="0" lang="ca-ES" sz="1108"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50000"/>
                </a:spcBef>
                <a:spcAft>
                  <a:spcPct val="0"/>
                </a:spcAft>
                <a:buClrTx/>
                <a:buSzTx/>
                <a:buFontTx/>
                <a:buNone/>
                <a:tabLst/>
                <a:defRPr/>
              </a:pPr>
              <a:t>8</a:t>
            </a:fld>
            <a:endParaRPr kumimoji="0" lang="ca-ES" sz="1108"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9" name="Título 3"/>
          <p:cNvSpPr txBox="1">
            <a:spLocks/>
          </p:cNvSpPr>
          <p:nvPr/>
        </p:nvSpPr>
        <p:spPr bwMode="auto">
          <a:xfrm>
            <a:off x="601816" y="347542"/>
            <a:ext cx="111603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462" b="1">
                <a:solidFill>
                  <a:srgbClr val="C00000"/>
                </a:solidFill>
                <a:latin typeface="+mj-lt"/>
                <a:ea typeface="+mj-ea"/>
                <a:cs typeface="+mj-cs"/>
              </a:defRPr>
            </a:lvl1pPr>
            <a:lvl2pPr algn="l" rtl="0" eaLnBrk="1" fontAlgn="base" hangingPunct="1">
              <a:spcBef>
                <a:spcPct val="0"/>
              </a:spcBef>
              <a:spcAft>
                <a:spcPct val="0"/>
              </a:spcAft>
              <a:defRPr sz="2954">
                <a:solidFill>
                  <a:srgbClr val="C00000"/>
                </a:solidFill>
                <a:latin typeface="Arial" charset="0"/>
              </a:defRPr>
            </a:lvl2pPr>
            <a:lvl3pPr algn="l" rtl="0" eaLnBrk="1" fontAlgn="base" hangingPunct="1">
              <a:spcBef>
                <a:spcPct val="0"/>
              </a:spcBef>
              <a:spcAft>
                <a:spcPct val="0"/>
              </a:spcAft>
              <a:defRPr sz="2954">
                <a:solidFill>
                  <a:srgbClr val="C00000"/>
                </a:solidFill>
                <a:latin typeface="Arial" charset="0"/>
              </a:defRPr>
            </a:lvl3pPr>
            <a:lvl4pPr algn="l" rtl="0" eaLnBrk="1" fontAlgn="base" hangingPunct="1">
              <a:spcBef>
                <a:spcPct val="0"/>
              </a:spcBef>
              <a:spcAft>
                <a:spcPct val="0"/>
              </a:spcAft>
              <a:defRPr sz="2954">
                <a:solidFill>
                  <a:srgbClr val="C00000"/>
                </a:solidFill>
                <a:latin typeface="Arial" charset="0"/>
              </a:defRPr>
            </a:lvl4pPr>
            <a:lvl5pPr algn="l" rtl="0" eaLnBrk="1" fontAlgn="base" hangingPunct="1">
              <a:spcBef>
                <a:spcPct val="0"/>
              </a:spcBef>
              <a:spcAft>
                <a:spcPct val="0"/>
              </a:spcAft>
              <a:defRPr sz="2954">
                <a:solidFill>
                  <a:srgbClr val="C00000"/>
                </a:solidFill>
                <a:latin typeface="Arial" charset="0"/>
              </a:defRPr>
            </a:lvl5pPr>
            <a:lvl6pPr marL="562722" algn="l" rtl="0" eaLnBrk="1" fontAlgn="base" hangingPunct="1">
              <a:spcBef>
                <a:spcPct val="0"/>
              </a:spcBef>
              <a:spcAft>
                <a:spcPct val="0"/>
              </a:spcAft>
              <a:defRPr sz="2954" b="1">
                <a:solidFill>
                  <a:srgbClr val="C00000"/>
                </a:solidFill>
                <a:latin typeface="Arial" charset="0"/>
              </a:defRPr>
            </a:lvl6pPr>
            <a:lvl7pPr marL="1125444" algn="l" rtl="0" eaLnBrk="1" fontAlgn="base" hangingPunct="1">
              <a:spcBef>
                <a:spcPct val="0"/>
              </a:spcBef>
              <a:spcAft>
                <a:spcPct val="0"/>
              </a:spcAft>
              <a:defRPr sz="2954" b="1">
                <a:solidFill>
                  <a:srgbClr val="C00000"/>
                </a:solidFill>
                <a:latin typeface="Arial" charset="0"/>
              </a:defRPr>
            </a:lvl7pPr>
            <a:lvl8pPr marL="1688165" algn="l" rtl="0" eaLnBrk="1" fontAlgn="base" hangingPunct="1">
              <a:spcBef>
                <a:spcPct val="0"/>
              </a:spcBef>
              <a:spcAft>
                <a:spcPct val="0"/>
              </a:spcAft>
              <a:defRPr sz="2954" b="1">
                <a:solidFill>
                  <a:srgbClr val="C00000"/>
                </a:solidFill>
                <a:latin typeface="Arial" charset="0"/>
              </a:defRPr>
            </a:lvl8pPr>
            <a:lvl9pPr marL="2250887" algn="l" rtl="0" eaLnBrk="1" fontAlgn="base" hangingPunct="1">
              <a:spcBef>
                <a:spcPct val="0"/>
              </a:spcBef>
              <a:spcAft>
                <a:spcPct val="0"/>
              </a:spcAft>
              <a:defRPr sz="2954" b="1">
                <a:solidFill>
                  <a:srgbClr val="C00000"/>
                </a:solidFill>
                <a:latin typeface="Arial" charset="0"/>
              </a:defRPr>
            </a:lvl9pPr>
          </a:lstStyle>
          <a:p>
            <a:pPr marL="357188" marR="0" lvl="0" indent="-357188" algn="l" defTabSz="914400" rtl="0" eaLnBrk="1" fontAlgn="base" latinLnBrk="0" hangingPunct="1">
              <a:lnSpc>
                <a:spcPct val="100000"/>
              </a:lnSpc>
              <a:spcBef>
                <a:spcPct val="0"/>
              </a:spcBef>
              <a:spcAft>
                <a:spcPct val="0"/>
              </a:spcAft>
              <a:buClrTx/>
              <a:buSzTx/>
              <a:buFontTx/>
              <a:buNone/>
              <a:tabLst/>
              <a:defRPr/>
            </a:pPr>
            <a:r>
              <a:rPr kumimoji="0" lang="ca-ES" sz="2462" b="1" i="0" u="none" strike="noStrike" kern="0" cap="none" spc="0" normalizeH="0" baseline="0" noProof="0" dirty="0">
                <a:ln>
                  <a:noFill/>
                </a:ln>
                <a:solidFill>
                  <a:srgbClr val="C00000"/>
                </a:solidFill>
                <a:effectLst/>
                <a:uLnTx/>
                <a:uFillTx/>
                <a:latin typeface="Arial"/>
                <a:ea typeface="+mj-ea"/>
                <a:cs typeface="+mj-cs"/>
              </a:rPr>
              <a:t>4. Detall estat qualitat nova versió a publicar</a:t>
            </a:r>
            <a:br>
              <a:rPr kumimoji="0" lang="ca-ES" sz="2462" b="1" i="0" u="none" strike="noStrike" kern="0" cap="none" spc="0" normalizeH="0" baseline="0" noProof="0" dirty="0">
                <a:ln>
                  <a:noFill/>
                </a:ln>
                <a:solidFill>
                  <a:srgbClr val="C00000"/>
                </a:solidFill>
                <a:effectLst/>
                <a:uLnTx/>
                <a:uFillTx/>
                <a:latin typeface="Arial"/>
                <a:ea typeface="+mj-ea"/>
                <a:cs typeface="+mj-cs"/>
              </a:rPr>
            </a:br>
            <a:r>
              <a:rPr kumimoji="0" lang="ca-ES" sz="2220" b="1" i="0" u="none" strike="noStrike" kern="0" cap="none" spc="0" normalizeH="0" baseline="0" noProof="0" dirty="0">
                <a:ln>
                  <a:noFill/>
                </a:ln>
                <a:solidFill>
                  <a:srgbClr val="C00000"/>
                </a:solidFill>
                <a:effectLst/>
                <a:uLnTx/>
                <a:uFillTx/>
                <a:latin typeface="Arial"/>
                <a:ea typeface="+mj-ea"/>
                <a:cs typeface="+mj-cs"/>
              </a:rPr>
              <a:t>Transaccions menys eficients en rendiment</a:t>
            </a:r>
          </a:p>
        </p:txBody>
      </p:sp>
      <p:sp>
        <p:nvSpPr>
          <p:cNvPr id="60" name="Rectángulo 59"/>
          <p:cNvSpPr/>
          <p:nvPr/>
        </p:nvSpPr>
        <p:spPr>
          <a:xfrm>
            <a:off x="774551" y="1218433"/>
            <a:ext cx="2148466" cy="855380"/>
          </a:xfrm>
          <a:prstGeom prst="rect">
            <a:avLst/>
          </a:prstGeom>
        </p:spPr>
        <p:txBody>
          <a:bodyPr/>
          <a:lstStyle/>
          <a:p>
            <a:pPr eaLnBrk="1" hangingPunct="1">
              <a:lnSpc>
                <a:spcPct val="90000"/>
              </a:lnSpc>
              <a:spcBef>
                <a:spcPts val="1000"/>
              </a:spcBef>
              <a:spcAft>
                <a:spcPts val="1000"/>
              </a:spcAft>
            </a:pPr>
            <a:r>
              <a:rPr lang="ca-ES" sz="1200" b="1" dirty="0">
                <a:solidFill>
                  <a:srgbClr val="505050"/>
                </a:solidFill>
                <a:latin typeface="Arial"/>
                <a:cs typeface="+mn-cs"/>
              </a:rPr>
              <a:t>Criteris d’Acceptació (per transacció)</a:t>
            </a:r>
          </a:p>
        </p:txBody>
      </p:sp>
      <p:grpSp>
        <p:nvGrpSpPr>
          <p:cNvPr id="61" name="Grupo 60"/>
          <p:cNvGrpSpPr/>
          <p:nvPr/>
        </p:nvGrpSpPr>
        <p:grpSpPr>
          <a:xfrm>
            <a:off x="3178654" y="1166952"/>
            <a:ext cx="4290146" cy="2783782"/>
            <a:chOff x="2923017" y="1078052"/>
            <a:chExt cx="4290146" cy="2783782"/>
          </a:xfrm>
        </p:grpSpPr>
        <p:pic>
          <p:nvPicPr>
            <p:cNvPr id="62" name="Imagen 61"/>
            <p:cNvPicPr>
              <a:picLocks noChangeAspect="1"/>
            </p:cNvPicPr>
            <p:nvPr/>
          </p:nvPicPr>
          <p:blipFill>
            <a:blip r:embed="rId2"/>
            <a:stretch>
              <a:fillRect/>
            </a:stretch>
          </p:blipFill>
          <p:spPr>
            <a:xfrm>
              <a:off x="2923017" y="1617699"/>
              <a:ext cx="4290146" cy="2244135"/>
            </a:xfrm>
            <a:prstGeom prst="rect">
              <a:avLst/>
            </a:prstGeom>
          </p:spPr>
        </p:pic>
        <p:sp>
          <p:nvSpPr>
            <p:cNvPr id="63" name="Rectangle 2"/>
            <p:cNvSpPr/>
            <p:nvPr/>
          </p:nvSpPr>
          <p:spPr>
            <a:xfrm>
              <a:off x="3011658" y="1078052"/>
              <a:ext cx="4198237" cy="428776"/>
            </a:xfrm>
            <a:prstGeom prst="rect">
              <a:avLst/>
            </a:prstGeom>
            <a:solidFill>
              <a:srgbClr val="AC0000"/>
            </a:solidFill>
            <a:ln w="25400" cap="flat" cmpd="sng" algn="ctr">
              <a:noFill/>
              <a:prstDash val="solid"/>
            </a:ln>
            <a:effectLst/>
          </p:spPr>
          <p:txBody>
            <a:bodyPr lIns="252000" rtlCol="0" anchor="ct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ca-ES" sz="1400" b="1" i="0" u="none" strike="noStrike" kern="0" cap="none" spc="0" normalizeH="0" baseline="0" noProof="0" dirty="0">
                  <a:ln>
                    <a:noFill/>
                  </a:ln>
                  <a:solidFill>
                    <a:srgbClr val="FFFFFF"/>
                  </a:solidFill>
                  <a:effectLst/>
                  <a:uLnTx/>
                  <a:uFillTx/>
                  <a:latin typeface="Arial" panose="020B0604020202020204" pitchFamily="34" charset="0"/>
                  <a:ea typeface="+mn-ea"/>
                  <a:cs typeface="+mn-cs"/>
                </a:rPr>
                <a:t>Escenari 1</a:t>
              </a:r>
            </a:p>
            <a:p>
              <a:pPr marL="0" marR="0" lvl="0" indent="0" algn="r" defTabSz="914400" eaLnBrk="1" fontAlgn="auto" latinLnBrk="0" hangingPunct="1">
                <a:lnSpc>
                  <a:spcPct val="100000"/>
                </a:lnSpc>
                <a:spcBef>
                  <a:spcPts val="0"/>
                </a:spcBef>
                <a:spcAft>
                  <a:spcPts val="0"/>
                </a:spcAft>
                <a:buClrTx/>
                <a:buSzTx/>
                <a:buFontTx/>
                <a:buNone/>
                <a:tabLst/>
                <a:defRPr/>
              </a:pPr>
              <a:r>
                <a:rPr kumimoji="0" lang="ca-ES" sz="800" b="0" i="0" u="none" strike="noStrike" kern="0" cap="none" spc="0" normalizeH="0" baseline="0" noProof="0" dirty="0">
                  <a:ln>
                    <a:noFill/>
                  </a:ln>
                  <a:solidFill>
                    <a:srgbClr val="FFFFFF"/>
                  </a:solidFill>
                  <a:effectLst/>
                  <a:uLnTx/>
                  <a:uFillTx/>
                  <a:latin typeface="Arial" panose="020B0604020202020204" pitchFamily="34" charset="0"/>
                  <a:ea typeface="+mn-ea"/>
                  <a:cs typeface="+mn-cs"/>
                </a:rPr>
                <a:t>Darrera actualització: </a:t>
              </a:r>
              <a:r>
                <a:rPr lang="ca-ES" sz="800" kern="0" dirty="0" err="1">
                  <a:solidFill>
                    <a:srgbClr val="FFFFFF"/>
                  </a:solidFill>
                  <a:latin typeface="Arial" panose="020B0604020202020204" pitchFamily="34" charset="0"/>
                  <a:cs typeface="+mn-cs"/>
                </a:rPr>
                <a:t>dd</a:t>
              </a:r>
              <a:r>
                <a:rPr kumimoji="0" lang="ca-ES" sz="800" b="0" i="0" u="none" strike="noStrike" kern="0" cap="none" spc="0" normalizeH="0" baseline="0" noProof="0" dirty="0">
                  <a:ln>
                    <a:noFill/>
                  </a:ln>
                  <a:solidFill>
                    <a:srgbClr val="FFFFFF"/>
                  </a:solidFill>
                  <a:effectLst/>
                  <a:uLnTx/>
                  <a:uFillTx/>
                  <a:latin typeface="Arial" panose="020B0604020202020204" pitchFamily="34" charset="0"/>
                  <a:ea typeface="+mn-ea"/>
                  <a:cs typeface="+mn-cs"/>
                </a:rPr>
                <a:t>/mm/</a:t>
              </a:r>
              <a:r>
                <a:rPr kumimoji="0" lang="ca-ES" sz="800" b="0" i="0" u="none" strike="noStrike" kern="0" cap="none" spc="0" normalizeH="0" baseline="0" noProof="0" dirty="0" err="1">
                  <a:ln>
                    <a:noFill/>
                  </a:ln>
                  <a:solidFill>
                    <a:srgbClr val="FFFFFF"/>
                  </a:solidFill>
                  <a:effectLst/>
                  <a:uLnTx/>
                  <a:uFillTx/>
                  <a:latin typeface="Arial" panose="020B0604020202020204" pitchFamily="34" charset="0"/>
                  <a:ea typeface="+mn-ea"/>
                  <a:cs typeface="+mn-cs"/>
                </a:rPr>
                <a:t>aaaa</a:t>
              </a:r>
              <a:endParaRPr kumimoji="0" lang="ca-ES" sz="800" b="0" i="0" u="none" strike="noStrike" kern="0" cap="none" spc="0" normalizeH="0" baseline="0" noProof="0" dirty="0">
                <a:ln>
                  <a:noFill/>
                </a:ln>
                <a:solidFill>
                  <a:srgbClr val="FFFFFF"/>
                </a:solidFill>
                <a:effectLst/>
                <a:uLnTx/>
                <a:uFillTx/>
                <a:latin typeface="Arial" panose="020B0604020202020204" pitchFamily="34" charset="0"/>
                <a:ea typeface="+mn-ea"/>
                <a:cs typeface="+mn-cs"/>
              </a:endParaRPr>
            </a:p>
          </p:txBody>
        </p:sp>
        <p:sp>
          <p:nvSpPr>
            <p:cNvPr id="64" name="4 Rectángulo"/>
            <p:cNvSpPr/>
            <p:nvPr/>
          </p:nvSpPr>
          <p:spPr bwMode="auto">
            <a:xfrm>
              <a:off x="3479836" y="2831891"/>
              <a:ext cx="3646822" cy="370800"/>
            </a:xfrm>
            <a:prstGeom prst="rect">
              <a:avLst/>
            </a:prstGeom>
            <a:solidFill>
              <a:srgbClr val="92D050">
                <a:alpha val="20000"/>
              </a:srgbClr>
            </a:solidFill>
            <a:ln w="952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ca-ES" sz="2200" b="1" i="0" u="none" strike="noStrike" kern="0" cap="none" spc="0" normalizeH="0" baseline="0" noProof="0">
                <a:ln>
                  <a:noFill/>
                </a:ln>
                <a:solidFill>
                  <a:srgbClr val="000000"/>
                </a:solidFill>
                <a:effectLst/>
                <a:uLnTx/>
                <a:uFillTx/>
                <a:latin typeface="Arial" charset="0"/>
                <a:ea typeface="+mn-ea"/>
                <a:cs typeface="+mn-cs"/>
              </a:endParaRPr>
            </a:p>
          </p:txBody>
        </p:sp>
        <p:sp>
          <p:nvSpPr>
            <p:cNvPr id="65" name="9 Rectángulo"/>
            <p:cNvSpPr/>
            <p:nvPr/>
          </p:nvSpPr>
          <p:spPr bwMode="auto">
            <a:xfrm>
              <a:off x="3479836" y="1801961"/>
              <a:ext cx="3646822" cy="1032309"/>
            </a:xfrm>
            <a:prstGeom prst="rect">
              <a:avLst/>
            </a:prstGeom>
            <a:solidFill>
              <a:srgbClr val="FFC000">
                <a:alpha val="20000"/>
              </a:srgbClr>
            </a:solidFill>
            <a:ln w="952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ca-ES" sz="2200" b="1" i="0" u="none" strike="noStrike" kern="0" cap="none" spc="0" normalizeH="0" baseline="0" noProof="0">
                <a:ln>
                  <a:noFill/>
                </a:ln>
                <a:solidFill>
                  <a:srgbClr val="FFFF00"/>
                </a:solidFill>
                <a:effectLst/>
                <a:uLnTx/>
                <a:uFillTx/>
                <a:latin typeface="Arial" charset="0"/>
                <a:ea typeface="+mn-ea"/>
                <a:cs typeface="+mn-cs"/>
              </a:endParaRPr>
            </a:p>
          </p:txBody>
        </p:sp>
        <p:sp>
          <p:nvSpPr>
            <p:cNvPr id="66" name="9 Rectángulo"/>
            <p:cNvSpPr/>
            <p:nvPr/>
          </p:nvSpPr>
          <p:spPr bwMode="auto">
            <a:xfrm>
              <a:off x="3479835" y="1710743"/>
              <a:ext cx="3646821" cy="93600"/>
            </a:xfrm>
            <a:prstGeom prst="rect">
              <a:avLst/>
            </a:prstGeom>
            <a:solidFill>
              <a:srgbClr val="FF0000">
                <a:alpha val="20000"/>
              </a:srgbClr>
            </a:solidFill>
            <a:ln w="952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ca-ES" sz="2200" b="1" i="0" u="none" strike="noStrike" kern="0" cap="none" spc="0" normalizeH="0" baseline="0" noProof="0">
                <a:ln>
                  <a:noFill/>
                </a:ln>
                <a:solidFill>
                  <a:srgbClr val="FFFF00"/>
                </a:solidFill>
                <a:effectLst/>
                <a:uLnTx/>
                <a:uFillTx/>
                <a:latin typeface="Arial" charset="0"/>
                <a:ea typeface="+mn-ea"/>
                <a:cs typeface="+mn-cs"/>
              </a:endParaRPr>
            </a:p>
          </p:txBody>
        </p:sp>
      </p:grpSp>
      <p:grpSp>
        <p:nvGrpSpPr>
          <p:cNvPr id="67" name="Grupo 66"/>
          <p:cNvGrpSpPr/>
          <p:nvPr/>
        </p:nvGrpSpPr>
        <p:grpSpPr>
          <a:xfrm>
            <a:off x="3158883" y="4016454"/>
            <a:ext cx="4291200" cy="2755430"/>
            <a:chOff x="7222138" y="1082667"/>
            <a:chExt cx="4291200" cy="2755430"/>
          </a:xfrm>
        </p:grpSpPr>
        <p:pic>
          <p:nvPicPr>
            <p:cNvPr id="68" name="Imagen 67"/>
            <p:cNvPicPr>
              <a:picLocks noChangeAspect="1"/>
            </p:cNvPicPr>
            <p:nvPr/>
          </p:nvPicPr>
          <p:blipFill>
            <a:blip r:embed="rId3"/>
            <a:stretch>
              <a:fillRect/>
            </a:stretch>
          </p:blipFill>
          <p:spPr>
            <a:xfrm>
              <a:off x="7222138" y="1601033"/>
              <a:ext cx="4291200" cy="2237064"/>
            </a:xfrm>
            <a:prstGeom prst="rect">
              <a:avLst/>
            </a:prstGeom>
          </p:spPr>
        </p:pic>
        <p:sp>
          <p:nvSpPr>
            <p:cNvPr id="69" name="Rectangle 2"/>
            <p:cNvSpPr/>
            <p:nvPr/>
          </p:nvSpPr>
          <p:spPr>
            <a:xfrm>
              <a:off x="7310779" y="1082667"/>
              <a:ext cx="4135973" cy="428776"/>
            </a:xfrm>
            <a:prstGeom prst="rect">
              <a:avLst/>
            </a:prstGeom>
            <a:solidFill>
              <a:srgbClr val="AC0000"/>
            </a:solidFill>
            <a:ln w="25400" cap="flat" cmpd="sng" algn="ctr">
              <a:noFill/>
              <a:prstDash val="solid"/>
            </a:ln>
            <a:effectLst/>
          </p:spPr>
          <p:txBody>
            <a:bodyPr lIns="252000" rtlCol="0" anchor="ctr"/>
            <a:lstStyle/>
            <a:p>
              <a:pPr marL="0" marR="0" lvl="0" indent="0" algn="ctr" defTabSz="914400" eaLnBrk="1" fontAlgn="auto" latinLnBrk="0" hangingPunct="1">
                <a:lnSpc>
                  <a:spcPct val="100000"/>
                </a:lnSpc>
                <a:spcBef>
                  <a:spcPct val="50000"/>
                </a:spcBef>
                <a:spcAft>
                  <a:spcPts val="0"/>
                </a:spcAft>
                <a:buClrTx/>
                <a:buSzTx/>
                <a:buFontTx/>
                <a:buNone/>
                <a:tabLst/>
                <a:defRPr/>
              </a:pPr>
              <a:r>
                <a:rPr lang="ca-ES" sz="1400" b="1" kern="0" dirty="0">
                  <a:solidFill>
                    <a:srgbClr val="FFFFFF"/>
                  </a:solidFill>
                  <a:latin typeface="Arial" panose="020B0604020202020204" pitchFamily="34" charset="0"/>
                </a:rPr>
                <a:t>Escenari 3</a:t>
              </a:r>
            </a:p>
            <a:p>
              <a:pPr marL="0" marR="0" lvl="0" indent="0" algn="r" defTabSz="914400" eaLnBrk="1" fontAlgn="auto" latinLnBrk="0" hangingPunct="1">
                <a:lnSpc>
                  <a:spcPct val="100000"/>
                </a:lnSpc>
                <a:spcBef>
                  <a:spcPts val="0"/>
                </a:spcBef>
                <a:spcAft>
                  <a:spcPts val="0"/>
                </a:spcAft>
                <a:buClrTx/>
                <a:buSzTx/>
                <a:buFontTx/>
                <a:buNone/>
                <a:tabLst/>
                <a:defRPr/>
              </a:pPr>
              <a:r>
                <a:rPr kumimoji="0" lang="ca-ES" sz="800" b="0" i="0" u="none" strike="noStrike" kern="0" cap="none" spc="0" normalizeH="0" baseline="0" noProof="0" dirty="0">
                  <a:ln>
                    <a:noFill/>
                  </a:ln>
                  <a:solidFill>
                    <a:srgbClr val="FFFFFF"/>
                  </a:solidFill>
                  <a:effectLst/>
                  <a:uLnTx/>
                  <a:uFillTx/>
                  <a:latin typeface="Arial" panose="020B0604020202020204" pitchFamily="34" charset="0"/>
                  <a:ea typeface="+mn-ea"/>
                  <a:cs typeface="+mn-cs"/>
                </a:rPr>
                <a:t>Darrera actualització: </a:t>
              </a:r>
              <a:r>
                <a:rPr lang="ca-ES" sz="800" kern="0" dirty="0" err="1">
                  <a:solidFill>
                    <a:srgbClr val="FFFFFF"/>
                  </a:solidFill>
                  <a:latin typeface="Arial" panose="020B0604020202020204" pitchFamily="34" charset="0"/>
                </a:rPr>
                <a:t>dd</a:t>
              </a:r>
              <a:r>
                <a:rPr lang="ca-ES" sz="800" kern="0" dirty="0">
                  <a:solidFill>
                    <a:srgbClr val="FFFFFF"/>
                  </a:solidFill>
                  <a:latin typeface="Arial" panose="020B0604020202020204" pitchFamily="34" charset="0"/>
                </a:rPr>
                <a:t>/mm/</a:t>
              </a:r>
              <a:r>
                <a:rPr lang="ca-ES" sz="800" kern="0" dirty="0" err="1">
                  <a:solidFill>
                    <a:srgbClr val="FFFFFF"/>
                  </a:solidFill>
                  <a:latin typeface="Arial" panose="020B0604020202020204" pitchFamily="34" charset="0"/>
                </a:rPr>
                <a:t>aaaa</a:t>
              </a:r>
              <a:endParaRPr kumimoji="0" lang="ca-ES" sz="800" b="0" i="0" u="none" strike="noStrike" kern="0" cap="none" spc="0" normalizeH="0" baseline="0" noProof="0" dirty="0">
                <a:ln>
                  <a:noFill/>
                </a:ln>
                <a:solidFill>
                  <a:srgbClr val="FFFFFF"/>
                </a:solidFill>
                <a:effectLst/>
                <a:uLnTx/>
                <a:uFillTx/>
                <a:latin typeface="Arial" panose="020B0604020202020204" pitchFamily="34" charset="0"/>
                <a:ea typeface="+mn-ea"/>
                <a:cs typeface="+mn-cs"/>
              </a:endParaRPr>
            </a:p>
          </p:txBody>
        </p:sp>
        <p:sp>
          <p:nvSpPr>
            <p:cNvPr id="70" name="4 Rectángulo"/>
            <p:cNvSpPr/>
            <p:nvPr/>
          </p:nvSpPr>
          <p:spPr bwMode="auto">
            <a:xfrm>
              <a:off x="7826573" y="3044536"/>
              <a:ext cx="3597260" cy="32400"/>
            </a:xfrm>
            <a:prstGeom prst="rect">
              <a:avLst/>
            </a:prstGeom>
            <a:solidFill>
              <a:srgbClr val="92D050">
                <a:alpha val="20000"/>
              </a:srgbClr>
            </a:solidFill>
            <a:ln w="952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ca-ES" sz="2200" b="1" i="0" u="none" strike="noStrike" kern="0" cap="none" spc="0" normalizeH="0" baseline="0" noProof="0">
                <a:ln>
                  <a:noFill/>
                </a:ln>
                <a:solidFill>
                  <a:srgbClr val="000000"/>
                </a:solidFill>
                <a:effectLst/>
                <a:uLnTx/>
                <a:uFillTx/>
                <a:latin typeface="Arial" charset="0"/>
                <a:ea typeface="+mn-ea"/>
                <a:cs typeface="+mn-cs"/>
              </a:endParaRPr>
            </a:p>
          </p:txBody>
        </p:sp>
        <p:sp>
          <p:nvSpPr>
            <p:cNvPr id="71" name="9 Rectángulo"/>
            <p:cNvSpPr/>
            <p:nvPr/>
          </p:nvSpPr>
          <p:spPr bwMode="auto">
            <a:xfrm>
              <a:off x="7826573" y="2947988"/>
              <a:ext cx="3597260" cy="97200"/>
            </a:xfrm>
            <a:prstGeom prst="rect">
              <a:avLst/>
            </a:prstGeom>
            <a:solidFill>
              <a:srgbClr val="FFC000">
                <a:alpha val="20000"/>
              </a:srgbClr>
            </a:solidFill>
            <a:ln w="952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ca-ES" sz="2200" b="1" i="0" u="none" strike="noStrike" kern="0" cap="none" spc="0" normalizeH="0" baseline="0" noProof="0">
                <a:ln>
                  <a:noFill/>
                </a:ln>
                <a:solidFill>
                  <a:srgbClr val="FFFF00"/>
                </a:solidFill>
                <a:effectLst/>
                <a:uLnTx/>
                <a:uFillTx/>
                <a:latin typeface="Arial" charset="0"/>
                <a:ea typeface="+mn-ea"/>
                <a:cs typeface="+mn-cs"/>
              </a:endParaRPr>
            </a:p>
          </p:txBody>
        </p:sp>
        <p:sp>
          <p:nvSpPr>
            <p:cNvPr id="72" name="9 Rectángulo"/>
            <p:cNvSpPr/>
            <p:nvPr/>
          </p:nvSpPr>
          <p:spPr bwMode="auto">
            <a:xfrm>
              <a:off x="7826573" y="1698389"/>
              <a:ext cx="3596652" cy="1251979"/>
            </a:xfrm>
            <a:prstGeom prst="rect">
              <a:avLst/>
            </a:prstGeom>
            <a:solidFill>
              <a:srgbClr val="FF0000">
                <a:alpha val="20000"/>
              </a:srgbClr>
            </a:solidFill>
            <a:ln w="952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ca-ES" sz="2200" b="1" i="0" u="none" strike="noStrike" kern="0" cap="none" spc="0" normalizeH="0" baseline="0" noProof="0">
                <a:ln>
                  <a:noFill/>
                </a:ln>
                <a:solidFill>
                  <a:srgbClr val="FFFF00"/>
                </a:solidFill>
                <a:effectLst/>
                <a:uLnTx/>
                <a:uFillTx/>
                <a:latin typeface="Arial" charset="0"/>
                <a:ea typeface="+mn-ea"/>
                <a:cs typeface="+mn-cs"/>
              </a:endParaRPr>
            </a:p>
          </p:txBody>
        </p:sp>
      </p:grpSp>
      <p:grpSp>
        <p:nvGrpSpPr>
          <p:cNvPr id="73" name="Grupo 72"/>
          <p:cNvGrpSpPr/>
          <p:nvPr/>
        </p:nvGrpSpPr>
        <p:grpSpPr>
          <a:xfrm>
            <a:off x="7465532" y="1164873"/>
            <a:ext cx="4291202" cy="2776019"/>
            <a:chOff x="2923017" y="3922139"/>
            <a:chExt cx="4291202" cy="2776019"/>
          </a:xfrm>
        </p:grpSpPr>
        <p:sp>
          <p:nvSpPr>
            <p:cNvPr id="74" name="Rectangle 2"/>
            <p:cNvSpPr/>
            <p:nvPr/>
          </p:nvSpPr>
          <p:spPr>
            <a:xfrm>
              <a:off x="3071774" y="3922139"/>
              <a:ext cx="4135973" cy="428776"/>
            </a:xfrm>
            <a:prstGeom prst="rect">
              <a:avLst/>
            </a:prstGeom>
            <a:solidFill>
              <a:srgbClr val="AC0000"/>
            </a:solidFill>
            <a:ln w="25400" cap="flat" cmpd="sng" algn="ctr">
              <a:noFill/>
              <a:prstDash val="solid"/>
            </a:ln>
            <a:effectLst/>
          </p:spPr>
          <p:txBody>
            <a:bodyPr lIns="252000" rtlCol="0" anchor="ctr"/>
            <a:lstStyle/>
            <a:p>
              <a:pPr marL="0" marR="0" lvl="0" indent="0" algn="ctr" defTabSz="914400" eaLnBrk="1" fontAlgn="auto" latinLnBrk="0" hangingPunct="1">
                <a:lnSpc>
                  <a:spcPct val="100000"/>
                </a:lnSpc>
                <a:spcBef>
                  <a:spcPct val="50000"/>
                </a:spcBef>
                <a:spcAft>
                  <a:spcPts val="0"/>
                </a:spcAft>
                <a:buClrTx/>
                <a:buSzTx/>
                <a:buFontTx/>
                <a:buNone/>
                <a:tabLst/>
                <a:defRPr/>
              </a:pPr>
              <a:r>
                <a:rPr lang="ca-ES" sz="1400" b="1" kern="0" dirty="0">
                  <a:solidFill>
                    <a:srgbClr val="FFFFFF"/>
                  </a:solidFill>
                  <a:latin typeface="Arial" panose="020B0604020202020204" pitchFamily="34" charset="0"/>
                </a:rPr>
                <a:t>Escenari 2</a:t>
              </a:r>
            </a:p>
            <a:p>
              <a:pPr marL="0" marR="0" lvl="0" indent="0" algn="r" defTabSz="914400" eaLnBrk="1" fontAlgn="auto" latinLnBrk="0" hangingPunct="1">
                <a:lnSpc>
                  <a:spcPct val="100000"/>
                </a:lnSpc>
                <a:spcBef>
                  <a:spcPts val="0"/>
                </a:spcBef>
                <a:spcAft>
                  <a:spcPts val="0"/>
                </a:spcAft>
                <a:buClrTx/>
                <a:buSzTx/>
                <a:buFontTx/>
                <a:buNone/>
                <a:tabLst/>
                <a:defRPr/>
              </a:pPr>
              <a:r>
                <a:rPr kumimoji="0" lang="ca-ES" sz="800" b="0" i="0" u="none" strike="noStrike" kern="0" cap="none" spc="0" normalizeH="0" baseline="0" noProof="0" dirty="0">
                  <a:ln>
                    <a:noFill/>
                  </a:ln>
                  <a:solidFill>
                    <a:srgbClr val="FFFFFF"/>
                  </a:solidFill>
                  <a:effectLst/>
                  <a:uLnTx/>
                  <a:uFillTx/>
                  <a:latin typeface="Arial" panose="020B0604020202020204" pitchFamily="34" charset="0"/>
                  <a:ea typeface="+mn-ea"/>
                  <a:cs typeface="+mn-cs"/>
                </a:rPr>
                <a:t>Darrera actualització: </a:t>
              </a:r>
              <a:r>
                <a:rPr lang="ca-ES" sz="800" kern="0" dirty="0" err="1">
                  <a:solidFill>
                    <a:srgbClr val="FFFFFF"/>
                  </a:solidFill>
                  <a:latin typeface="Arial" panose="020B0604020202020204" pitchFamily="34" charset="0"/>
                </a:rPr>
                <a:t>dd</a:t>
              </a:r>
              <a:r>
                <a:rPr lang="ca-ES" sz="800" kern="0" dirty="0">
                  <a:solidFill>
                    <a:srgbClr val="FFFFFF"/>
                  </a:solidFill>
                  <a:latin typeface="Arial" panose="020B0604020202020204" pitchFamily="34" charset="0"/>
                </a:rPr>
                <a:t>/mm/</a:t>
              </a:r>
              <a:r>
                <a:rPr lang="ca-ES" sz="800" kern="0" dirty="0" err="1">
                  <a:solidFill>
                    <a:srgbClr val="FFFFFF"/>
                  </a:solidFill>
                  <a:latin typeface="Arial" panose="020B0604020202020204" pitchFamily="34" charset="0"/>
                </a:rPr>
                <a:t>aaaa</a:t>
              </a:r>
              <a:endParaRPr kumimoji="0" lang="ca-ES" sz="800" b="0" i="0" u="none" strike="noStrike" kern="0" cap="none" spc="0" normalizeH="0" baseline="0" noProof="0" dirty="0">
                <a:ln>
                  <a:noFill/>
                </a:ln>
                <a:solidFill>
                  <a:srgbClr val="FFFFFF"/>
                </a:solidFill>
                <a:effectLst/>
                <a:uLnTx/>
                <a:uFillTx/>
                <a:latin typeface="Arial" panose="020B0604020202020204" pitchFamily="34" charset="0"/>
                <a:ea typeface="+mn-ea"/>
                <a:cs typeface="+mn-cs"/>
              </a:endParaRPr>
            </a:p>
          </p:txBody>
        </p:sp>
        <p:pic>
          <p:nvPicPr>
            <p:cNvPr id="75" name="Imagen 74"/>
            <p:cNvPicPr>
              <a:picLocks noChangeAspect="1"/>
            </p:cNvPicPr>
            <p:nvPr/>
          </p:nvPicPr>
          <p:blipFill>
            <a:blip r:embed="rId4"/>
            <a:stretch>
              <a:fillRect/>
            </a:stretch>
          </p:blipFill>
          <p:spPr>
            <a:xfrm>
              <a:off x="2923017" y="4461093"/>
              <a:ext cx="4291202" cy="2237065"/>
            </a:xfrm>
            <a:prstGeom prst="rect">
              <a:avLst/>
            </a:prstGeom>
          </p:spPr>
        </p:pic>
        <p:sp>
          <p:nvSpPr>
            <p:cNvPr id="76" name="4 Rectángulo"/>
            <p:cNvSpPr/>
            <p:nvPr/>
          </p:nvSpPr>
          <p:spPr bwMode="auto">
            <a:xfrm>
              <a:off x="3498887" y="5419726"/>
              <a:ext cx="3627769" cy="703968"/>
            </a:xfrm>
            <a:prstGeom prst="rect">
              <a:avLst/>
            </a:prstGeom>
            <a:solidFill>
              <a:srgbClr val="92D050">
                <a:alpha val="20000"/>
              </a:srgbClr>
            </a:solidFill>
            <a:ln w="952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ca-ES" sz="2200" b="1" i="0" u="none" strike="noStrike" kern="0" cap="none" spc="0" normalizeH="0" baseline="0" noProof="0">
                <a:ln>
                  <a:noFill/>
                </a:ln>
                <a:solidFill>
                  <a:srgbClr val="000000"/>
                </a:solidFill>
                <a:effectLst/>
                <a:uLnTx/>
                <a:uFillTx/>
                <a:latin typeface="Arial" charset="0"/>
                <a:ea typeface="+mn-ea"/>
                <a:cs typeface="+mn-cs"/>
              </a:endParaRPr>
            </a:p>
          </p:txBody>
        </p:sp>
        <p:sp>
          <p:nvSpPr>
            <p:cNvPr id="77" name="9 Rectángulo"/>
            <p:cNvSpPr/>
            <p:nvPr/>
          </p:nvSpPr>
          <p:spPr bwMode="auto">
            <a:xfrm>
              <a:off x="3505566" y="4552950"/>
              <a:ext cx="3621090" cy="866776"/>
            </a:xfrm>
            <a:prstGeom prst="rect">
              <a:avLst/>
            </a:prstGeom>
            <a:solidFill>
              <a:srgbClr val="FFC000">
                <a:alpha val="20000"/>
              </a:srgbClr>
            </a:solidFill>
            <a:ln w="952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ca-ES" sz="2200" b="1" i="0" u="none" strike="noStrike" kern="0" cap="none" spc="0" normalizeH="0" baseline="0" noProof="0">
                <a:ln>
                  <a:noFill/>
                </a:ln>
                <a:solidFill>
                  <a:srgbClr val="FFFF00"/>
                </a:solidFill>
                <a:effectLst/>
                <a:uLnTx/>
                <a:uFillTx/>
                <a:latin typeface="Arial" charset="0"/>
                <a:ea typeface="+mn-ea"/>
                <a:cs typeface="+mn-cs"/>
              </a:endParaRPr>
            </a:p>
          </p:txBody>
        </p:sp>
      </p:grpSp>
      <p:grpSp>
        <p:nvGrpSpPr>
          <p:cNvPr id="78" name="Grupo 77"/>
          <p:cNvGrpSpPr/>
          <p:nvPr/>
        </p:nvGrpSpPr>
        <p:grpSpPr>
          <a:xfrm rot="5400000">
            <a:off x="864021" y="2073786"/>
            <a:ext cx="167536" cy="210976"/>
            <a:chOff x="9744391" y="4958033"/>
            <a:chExt cx="386368" cy="486551"/>
          </a:xfrm>
          <a:solidFill>
            <a:srgbClr val="C7293F">
              <a:alpha val="63000"/>
            </a:srgbClr>
          </a:solidFill>
        </p:grpSpPr>
        <p:sp>
          <p:nvSpPr>
            <p:cNvPr id="79" name="Triángulo isósceles 78"/>
            <p:cNvSpPr/>
            <p:nvPr/>
          </p:nvSpPr>
          <p:spPr bwMode="auto">
            <a:xfrm>
              <a:off x="9744393" y="5111510"/>
              <a:ext cx="386366" cy="333074"/>
            </a:xfrm>
            <a:prstGeom prst="triangle">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ca-ES" sz="2200" b="1" i="0" u="none" strike="noStrike" kern="0" cap="none" spc="0" normalizeH="0" baseline="0" noProof="0">
                <a:ln>
                  <a:noFill/>
                </a:ln>
                <a:solidFill>
                  <a:srgbClr val="000000"/>
                </a:solidFill>
                <a:effectLst/>
                <a:uLnTx/>
                <a:uFillTx/>
                <a:latin typeface="Arial" charset="0"/>
                <a:cs typeface="+mn-cs"/>
              </a:endParaRPr>
            </a:p>
          </p:txBody>
        </p:sp>
        <p:sp>
          <p:nvSpPr>
            <p:cNvPr id="80" name="Triángulo isósceles 79"/>
            <p:cNvSpPr/>
            <p:nvPr/>
          </p:nvSpPr>
          <p:spPr bwMode="auto">
            <a:xfrm>
              <a:off x="9744391" y="4958033"/>
              <a:ext cx="386365" cy="333075"/>
            </a:xfrm>
            <a:prstGeom prst="triangle">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ca-ES" sz="2200" b="1" i="0" u="none" strike="noStrike" kern="0" cap="none" spc="0" normalizeH="0" baseline="0" noProof="0">
                <a:ln>
                  <a:noFill/>
                </a:ln>
                <a:solidFill>
                  <a:srgbClr val="000000"/>
                </a:solidFill>
                <a:effectLst/>
                <a:uLnTx/>
                <a:uFillTx/>
                <a:latin typeface="Arial" charset="0"/>
                <a:cs typeface="+mn-cs"/>
              </a:endParaRPr>
            </a:p>
          </p:txBody>
        </p:sp>
      </p:grpSp>
      <p:sp>
        <p:nvSpPr>
          <p:cNvPr id="81" name="Rectángulo 80"/>
          <p:cNvSpPr/>
          <p:nvPr/>
        </p:nvSpPr>
        <p:spPr>
          <a:xfrm>
            <a:off x="1024570" y="2057617"/>
            <a:ext cx="1891752" cy="535531"/>
          </a:xfrm>
          <a:prstGeom prst="rect">
            <a:avLst/>
          </a:prstGeom>
        </p:spPr>
        <p:txBody>
          <a:bodyPr>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90000"/>
              </a:lnSpc>
              <a:spcBef>
                <a:spcPts val="1000"/>
              </a:spcBef>
              <a:spcAft>
                <a:spcPts val="1000"/>
              </a:spcAft>
            </a:pPr>
            <a:r>
              <a:rPr lang="ca-ES" sz="1050" dirty="0">
                <a:solidFill>
                  <a:srgbClr val="505050"/>
                </a:solidFill>
                <a:latin typeface="Arial"/>
              </a:rPr>
              <a:t>Si </a:t>
            </a:r>
            <a:r>
              <a:rPr lang="ca-ES" sz="1100" b="1" dirty="0">
                <a:solidFill>
                  <a:srgbClr val="E56A05"/>
                </a:solidFill>
                <a:latin typeface="Arial"/>
              </a:rPr>
              <a:t>4s&lt;Tmp&lt;=15s</a:t>
            </a:r>
            <a:r>
              <a:rPr lang="ca-ES" sz="1050" dirty="0">
                <a:solidFill>
                  <a:srgbClr val="505050"/>
                </a:solidFill>
                <a:latin typeface="Arial"/>
              </a:rPr>
              <a:t> cal mostrar a l’usuari un </a:t>
            </a:r>
            <a:r>
              <a:rPr lang="ca-ES" sz="1050" i="1" dirty="0">
                <a:solidFill>
                  <a:srgbClr val="505050"/>
                </a:solidFill>
                <a:latin typeface="Arial"/>
              </a:rPr>
              <a:t>spinner</a:t>
            </a:r>
            <a:r>
              <a:rPr lang="ca-ES" sz="1050" dirty="0">
                <a:solidFill>
                  <a:srgbClr val="505050"/>
                </a:solidFill>
                <a:latin typeface="Arial"/>
              </a:rPr>
              <a:t> d’espera</a:t>
            </a:r>
            <a:endParaRPr lang="ca-ES" sz="900" dirty="0">
              <a:solidFill>
                <a:srgbClr val="505050"/>
              </a:solidFill>
              <a:latin typeface="Arial"/>
            </a:endParaRPr>
          </a:p>
        </p:txBody>
      </p:sp>
      <p:grpSp>
        <p:nvGrpSpPr>
          <p:cNvPr id="82" name="Grupo 81"/>
          <p:cNvGrpSpPr/>
          <p:nvPr/>
        </p:nvGrpSpPr>
        <p:grpSpPr>
          <a:xfrm rot="5400000">
            <a:off x="854594" y="2616486"/>
            <a:ext cx="167536" cy="210976"/>
            <a:chOff x="9744391" y="4958033"/>
            <a:chExt cx="386368" cy="486551"/>
          </a:xfrm>
          <a:solidFill>
            <a:srgbClr val="C7293F">
              <a:alpha val="63000"/>
            </a:srgbClr>
          </a:solidFill>
        </p:grpSpPr>
        <p:sp>
          <p:nvSpPr>
            <p:cNvPr id="83" name="Triángulo isósceles 82"/>
            <p:cNvSpPr/>
            <p:nvPr/>
          </p:nvSpPr>
          <p:spPr bwMode="auto">
            <a:xfrm>
              <a:off x="9744393" y="5111510"/>
              <a:ext cx="386366" cy="333074"/>
            </a:xfrm>
            <a:prstGeom prst="triangle">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ca-ES" sz="2200" b="1" i="0" u="none" strike="noStrike" kern="0" cap="none" spc="0" normalizeH="0" baseline="0" noProof="0">
                <a:ln>
                  <a:noFill/>
                </a:ln>
                <a:solidFill>
                  <a:srgbClr val="000000"/>
                </a:solidFill>
                <a:effectLst/>
                <a:uLnTx/>
                <a:uFillTx/>
                <a:latin typeface="Arial" charset="0"/>
                <a:cs typeface="+mn-cs"/>
              </a:endParaRPr>
            </a:p>
          </p:txBody>
        </p:sp>
        <p:sp>
          <p:nvSpPr>
            <p:cNvPr id="84" name="Triángulo isósceles 83"/>
            <p:cNvSpPr/>
            <p:nvPr/>
          </p:nvSpPr>
          <p:spPr bwMode="auto">
            <a:xfrm>
              <a:off x="9744391" y="4958033"/>
              <a:ext cx="386365" cy="333075"/>
            </a:xfrm>
            <a:prstGeom prst="triangle">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ca-ES" sz="2200" b="1" i="0" u="none" strike="noStrike" kern="0" cap="none" spc="0" normalizeH="0" baseline="0" noProof="0">
                <a:ln>
                  <a:noFill/>
                </a:ln>
                <a:solidFill>
                  <a:srgbClr val="000000"/>
                </a:solidFill>
                <a:effectLst/>
                <a:uLnTx/>
                <a:uFillTx/>
                <a:latin typeface="Arial" charset="0"/>
                <a:cs typeface="+mn-cs"/>
              </a:endParaRPr>
            </a:p>
          </p:txBody>
        </p:sp>
      </p:grpSp>
      <p:sp>
        <p:nvSpPr>
          <p:cNvPr id="85" name="Rectángulo 84"/>
          <p:cNvSpPr/>
          <p:nvPr/>
        </p:nvSpPr>
        <p:spPr>
          <a:xfrm>
            <a:off x="1015143" y="2608840"/>
            <a:ext cx="1891752" cy="819455"/>
          </a:xfrm>
          <a:prstGeom prst="rect">
            <a:avLst/>
          </a:prstGeom>
        </p:spPr>
        <p:txBody>
          <a:bodyPr anchor="t">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90000"/>
              </a:lnSpc>
              <a:spcBef>
                <a:spcPts val="1000"/>
              </a:spcBef>
              <a:spcAft>
                <a:spcPts val="1000"/>
              </a:spcAft>
            </a:pPr>
            <a:r>
              <a:rPr lang="ca-ES" sz="1050" dirty="0">
                <a:solidFill>
                  <a:srgbClr val="505050"/>
                </a:solidFill>
                <a:latin typeface="Arial"/>
              </a:rPr>
              <a:t>Si </a:t>
            </a:r>
            <a:r>
              <a:rPr lang="ca-ES" sz="1050" b="1" dirty="0">
                <a:solidFill>
                  <a:srgbClr val="FF0000"/>
                </a:solidFill>
                <a:latin typeface="Arial"/>
              </a:rPr>
              <a:t>Tmp&gt;15s</a:t>
            </a:r>
            <a:r>
              <a:rPr lang="ca-ES" sz="1050" dirty="0">
                <a:solidFill>
                  <a:srgbClr val="505050"/>
                </a:solidFill>
                <a:latin typeface="Arial"/>
              </a:rPr>
              <a:t> cal informar a l’usuari amb un missatge, en</a:t>
            </a:r>
            <a:r>
              <a:rPr lang="ca-ES" sz="1050" dirty="0">
                <a:solidFill>
                  <a:srgbClr val="505050"/>
                </a:solidFill>
                <a:latin typeface="Arial"/>
                <a:cs typeface="Arial"/>
              </a:rPr>
              <a:t> el </a:t>
            </a:r>
            <a:r>
              <a:rPr lang="ca-ES" sz="1050" b="1" dirty="0">
                <a:solidFill>
                  <a:srgbClr val="505050"/>
                </a:solidFill>
                <a:latin typeface="Arial"/>
                <a:cs typeface="Arial"/>
              </a:rPr>
              <a:t>cas excepcional </a:t>
            </a:r>
            <a:r>
              <a:rPr lang="ca-ES" sz="1050" dirty="0">
                <a:solidFill>
                  <a:srgbClr val="505050"/>
                </a:solidFill>
                <a:latin typeface="Arial"/>
                <a:cs typeface="Arial"/>
              </a:rPr>
              <a:t>que s’accepti el temps de resposta de la transacció.</a:t>
            </a:r>
            <a:endParaRPr lang="ca-ES" sz="1050" dirty="0">
              <a:solidFill>
                <a:srgbClr val="505050"/>
              </a:solidFill>
              <a:latin typeface="Arial"/>
            </a:endParaRPr>
          </a:p>
        </p:txBody>
      </p:sp>
      <p:grpSp>
        <p:nvGrpSpPr>
          <p:cNvPr id="86" name="Grupo 85"/>
          <p:cNvGrpSpPr/>
          <p:nvPr/>
        </p:nvGrpSpPr>
        <p:grpSpPr>
          <a:xfrm>
            <a:off x="7437833" y="4015654"/>
            <a:ext cx="5022439" cy="2771405"/>
            <a:chOff x="7182196" y="3926754"/>
            <a:chExt cx="5022439" cy="2771405"/>
          </a:xfrm>
        </p:grpSpPr>
        <p:pic>
          <p:nvPicPr>
            <p:cNvPr id="87" name="Imagen 86"/>
            <p:cNvPicPr>
              <a:picLocks noChangeAspect="1"/>
            </p:cNvPicPr>
            <p:nvPr/>
          </p:nvPicPr>
          <p:blipFill>
            <a:blip r:embed="rId5"/>
            <a:stretch>
              <a:fillRect/>
            </a:stretch>
          </p:blipFill>
          <p:spPr>
            <a:xfrm>
              <a:off x="7182196" y="4461094"/>
              <a:ext cx="4291200" cy="2237065"/>
            </a:xfrm>
            <a:prstGeom prst="rect">
              <a:avLst/>
            </a:prstGeom>
          </p:spPr>
        </p:pic>
        <p:sp>
          <p:nvSpPr>
            <p:cNvPr id="88" name="Rectangle 2"/>
            <p:cNvSpPr/>
            <p:nvPr/>
          </p:nvSpPr>
          <p:spPr>
            <a:xfrm>
              <a:off x="7308631" y="3926754"/>
              <a:ext cx="4135973" cy="428776"/>
            </a:xfrm>
            <a:prstGeom prst="rect">
              <a:avLst/>
            </a:prstGeom>
            <a:solidFill>
              <a:srgbClr val="AC0000"/>
            </a:solidFill>
            <a:ln w="25400" cap="flat" cmpd="sng" algn="ctr">
              <a:noFill/>
              <a:prstDash val="solid"/>
            </a:ln>
            <a:effectLst/>
          </p:spPr>
          <p:txBody>
            <a:bodyPr lIns="252000" rtlCol="0" anchor="ctr"/>
            <a:lstStyle/>
            <a:p>
              <a:pPr marL="0" marR="0" lvl="0" indent="0" algn="ctr" defTabSz="914400" eaLnBrk="1" fontAlgn="auto" latinLnBrk="0" hangingPunct="1">
                <a:lnSpc>
                  <a:spcPct val="100000"/>
                </a:lnSpc>
                <a:spcBef>
                  <a:spcPct val="50000"/>
                </a:spcBef>
                <a:spcAft>
                  <a:spcPts val="0"/>
                </a:spcAft>
                <a:buClrTx/>
                <a:buSzTx/>
                <a:buFontTx/>
                <a:buNone/>
                <a:tabLst/>
                <a:defRPr/>
              </a:pPr>
              <a:r>
                <a:rPr lang="ca-ES" sz="1400" b="1" kern="0" dirty="0">
                  <a:solidFill>
                    <a:srgbClr val="FFFFFF"/>
                  </a:solidFill>
                  <a:latin typeface="Arial" panose="020B0604020202020204" pitchFamily="34" charset="0"/>
                </a:rPr>
                <a:t>Escenari 4</a:t>
              </a:r>
            </a:p>
            <a:p>
              <a:pPr marL="0" marR="0" lvl="0" indent="0" algn="r" defTabSz="914400" eaLnBrk="1" fontAlgn="auto" latinLnBrk="0" hangingPunct="1">
                <a:lnSpc>
                  <a:spcPct val="100000"/>
                </a:lnSpc>
                <a:spcBef>
                  <a:spcPts val="0"/>
                </a:spcBef>
                <a:spcAft>
                  <a:spcPts val="0"/>
                </a:spcAft>
                <a:buClrTx/>
                <a:buSzTx/>
                <a:buFontTx/>
                <a:buNone/>
                <a:tabLst/>
                <a:defRPr/>
              </a:pPr>
              <a:r>
                <a:rPr kumimoji="0" lang="ca-ES" sz="800" b="0" i="0" u="none" strike="noStrike" kern="0" cap="none" spc="0" normalizeH="0" baseline="0" noProof="0" dirty="0">
                  <a:ln>
                    <a:noFill/>
                  </a:ln>
                  <a:solidFill>
                    <a:srgbClr val="FFFFFF"/>
                  </a:solidFill>
                  <a:effectLst/>
                  <a:uLnTx/>
                  <a:uFillTx/>
                  <a:latin typeface="Arial" panose="020B0604020202020204" pitchFamily="34" charset="0"/>
                  <a:ea typeface="+mn-ea"/>
                  <a:cs typeface="+mn-cs"/>
                </a:rPr>
                <a:t>Darrera actualització: </a:t>
              </a:r>
              <a:r>
                <a:rPr lang="ca-ES" sz="800" kern="0" dirty="0" err="1">
                  <a:solidFill>
                    <a:srgbClr val="FFFFFF"/>
                  </a:solidFill>
                  <a:latin typeface="Arial" panose="020B0604020202020204" pitchFamily="34" charset="0"/>
                </a:rPr>
                <a:t>dd</a:t>
              </a:r>
              <a:r>
                <a:rPr lang="ca-ES" sz="800" kern="0" dirty="0">
                  <a:solidFill>
                    <a:srgbClr val="FFFFFF"/>
                  </a:solidFill>
                  <a:latin typeface="Arial" panose="020B0604020202020204" pitchFamily="34" charset="0"/>
                </a:rPr>
                <a:t>/mm/</a:t>
              </a:r>
              <a:r>
                <a:rPr lang="ca-ES" sz="800" kern="0" dirty="0" err="1">
                  <a:solidFill>
                    <a:srgbClr val="FFFFFF"/>
                  </a:solidFill>
                  <a:latin typeface="Arial" panose="020B0604020202020204" pitchFamily="34" charset="0"/>
                </a:rPr>
                <a:t>aaaa</a:t>
              </a:r>
              <a:endParaRPr kumimoji="0" lang="ca-ES" sz="800" b="0" i="0" u="none" strike="noStrike" kern="0" cap="none" spc="0" normalizeH="0" baseline="0" noProof="0" dirty="0">
                <a:ln>
                  <a:noFill/>
                </a:ln>
                <a:solidFill>
                  <a:srgbClr val="FFFFFF"/>
                </a:solidFill>
                <a:effectLst/>
                <a:uLnTx/>
                <a:uFillTx/>
                <a:latin typeface="Arial" panose="020B0604020202020204" pitchFamily="34" charset="0"/>
                <a:ea typeface="+mn-ea"/>
                <a:cs typeface="+mn-cs"/>
              </a:endParaRPr>
            </a:p>
          </p:txBody>
        </p:sp>
        <p:sp>
          <p:nvSpPr>
            <p:cNvPr id="89" name="4 Rectángulo"/>
            <p:cNvSpPr/>
            <p:nvPr/>
          </p:nvSpPr>
          <p:spPr bwMode="auto">
            <a:xfrm>
              <a:off x="7786880" y="5714999"/>
              <a:ext cx="3598955" cy="217495"/>
            </a:xfrm>
            <a:prstGeom prst="rect">
              <a:avLst/>
            </a:prstGeom>
            <a:solidFill>
              <a:srgbClr val="92D050">
                <a:alpha val="20000"/>
              </a:srgbClr>
            </a:solidFill>
            <a:ln w="952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ca-ES" sz="2200" b="1" i="0" u="none" strike="noStrike" kern="0" cap="none" spc="0" normalizeH="0" baseline="0" noProof="0">
                <a:ln>
                  <a:noFill/>
                </a:ln>
                <a:solidFill>
                  <a:srgbClr val="000000"/>
                </a:solidFill>
                <a:effectLst/>
                <a:uLnTx/>
                <a:uFillTx/>
                <a:latin typeface="Arial" charset="0"/>
                <a:ea typeface="+mn-ea"/>
                <a:cs typeface="+mn-cs"/>
              </a:endParaRPr>
            </a:p>
          </p:txBody>
        </p:sp>
        <p:sp>
          <p:nvSpPr>
            <p:cNvPr id="90" name="9 Rectángulo"/>
            <p:cNvSpPr/>
            <p:nvPr/>
          </p:nvSpPr>
          <p:spPr bwMode="auto">
            <a:xfrm>
              <a:off x="7791643" y="5111511"/>
              <a:ext cx="3594192" cy="604800"/>
            </a:xfrm>
            <a:prstGeom prst="rect">
              <a:avLst/>
            </a:prstGeom>
            <a:solidFill>
              <a:srgbClr val="FFC000">
                <a:alpha val="20000"/>
              </a:srgbClr>
            </a:solidFill>
            <a:ln w="952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ca-ES" sz="2200" b="1" i="0" u="none" strike="noStrike" kern="0" cap="none" spc="0" normalizeH="0" baseline="0" noProof="0">
                <a:ln>
                  <a:noFill/>
                </a:ln>
                <a:solidFill>
                  <a:srgbClr val="FFFF00"/>
                </a:solidFill>
                <a:effectLst/>
                <a:uLnTx/>
                <a:uFillTx/>
                <a:latin typeface="Arial" charset="0"/>
                <a:ea typeface="+mn-ea"/>
                <a:cs typeface="+mn-cs"/>
              </a:endParaRPr>
            </a:p>
          </p:txBody>
        </p:sp>
        <p:sp>
          <p:nvSpPr>
            <p:cNvPr id="91" name="9 Rectángulo"/>
            <p:cNvSpPr/>
            <p:nvPr/>
          </p:nvSpPr>
          <p:spPr bwMode="auto">
            <a:xfrm>
              <a:off x="7791642" y="4552950"/>
              <a:ext cx="3594193" cy="558560"/>
            </a:xfrm>
            <a:prstGeom prst="rect">
              <a:avLst/>
            </a:prstGeom>
            <a:solidFill>
              <a:srgbClr val="FF0000">
                <a:alpha val="20000"/>
              </a:srgbClr>
            </a:solidFill>
            <a:ln w="952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ca-ES" sz="2200" b="1" i="0" u="none" strike="noStrike" kern="0" cap="none" spc="0" normalizeH="0" baseline="0" noProof="0">
                <a:ln>
                  <a:noFill/>
                </a:ln>
                <a:solidFill>
                  <a:srgbClr val="FFFF00"/>
                </a:solidFill>
                <a:effectLst/>
                <a:uLnTx/>
                <a:uFillTx/>
                <a:latin typeface="Arial" charset="0"/>
                <a:ea typeface="+mn-ea"/>
                <a:cs typeface="+mn-cs"/>
              </a:endParaRPr>
            </a:p>
          </p:txBody>
        </p:sp>
        <p:sp>
          <p:nvSpPr>
            <p:cNvPr id="92" name="7 CuadroTexto"/>
            <p:cNvSpPr txBox="1"/>
            <p:nvPr/>
          </p:nvSpPr>
          <p:spPr>
            <a:xfrm>
              <a:off x="11180189" y="5663626"/>
              <a:ext cx="1024446" cy="307777"/>
            </a:xfrm>
            <a:prstGeom prst="rect">
              <a:avLst/>
            </a:prstGeom>
            <a:noFill/>
          </p:spPr>
          <p:txBody>
            <a:bodyPr wrap="square" rtlCol="0">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ca-ES" sz="700" b="0" i="0" u="none" strike="noStrike" kern="0" cap="none" spc="0" normalizeH="0" baseline="0" noProof="0" dirty="0">
                  <a:ln>
                    <a:noFill/>
                  </a:ln>
                  <a:solidFill>
                    <a:srgbClr val="000000"/>
                  </a:solidFill>
                  <a:effectLst/>
                  <a:uLnTx/>
                  <a:uFillTx/>
                  <a:latin typeface="Arial" panose="020B0604020202020204" pitchFamily="34" charset="0"/>
                  <a:cs typeface="+mn-cs"/>
                </a:rPr>
                <a:t>Llindar temps acceptable</a:t>
              </a:r>
            </a:p>
          </p:txBody>
        </p:sp>
        <p:sp>
          <p:nvSpPr>
            <p:cNvPr id="93" name="10 CuadroTexto"/>
            <p:cNvSpPr txBox="1"/>
            <p:nvPr/>
          </p:nvSpPr>
          <p:spPr>
            <a:xfrm>
              <a:off x="11033881" y="5142564"/>
              <a:ext cx="902482" cy="415498"/>
            </a:xfrm>
            <a:prstGeom prst="rect">
              <a:avLst/>
            </a:prstGeom>
            <a:noFill/>
          </p:spPr>
          <p:txBody>
            <a:bodyPr wrap="square" rtlCol="0">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ca-ES" sz="700" b="0" i="0" u="none" strike="noStrike" kern="0" cap="none" spc="0" normalizeH="0" baseline="0" noProof="0" dirty="0">
                  <a:ln>
                    <a:noFill/>
                  </a:ln>
                  <a:solidFill>
                    <a:srgbClr val="000000"/>
                  </a:solidFill>
                  <a:effectLst/>
                  <a:uLnTx/>
                  <a:uFillTx/>
                  <a:latin typeface="Arial" panose="020B0604020202020204" pitchFamily="34" charset="0"/>
                  <a:cs typeface="+mn-cs"/>
                </a:rPr>
                <a:t>Llindar temps excepcionalment acceptable</a:t>
              </a:r>
            </a:p>
          </p:txBody>
        </p:sp>
        <p:sp>
          <p:nvSpPr>
            <p:cNvPr id="94" name="11 CuadroTexto"/>
            <p:cNvSpPr txBox="1"/>
            <p:nvPr/>
          </p:nvSpPr>
          <p:spPr>
            <a:xfrm>
              <a:off x="11025578" y="4669457"/>
              <a:ext cx="808075" cy="307777"/>
            </a:xfrm>
            <a:prstGeom prst="rect">
              <a:avLst/>
            </a:prstGeom>
            <a:noFill/>
          </p:spPr>
          <p:txBody>
            <a:bodyPr wrap="square" rtlCol="0">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ca-ES" sz="700" b="0" i="0" u="none" strike="noStrike" kern="0" cap="none" spc="0" normalizeH="0" baseline="0" noProof="0" dirty="0">
                  <a:ln>
                    <a:noFill/>
                  </a:ln>
                  <a:solidFill>
                    <a:srgbClr val="000000"/>
                  </a:solidFill>
                  <a:effectLst/>
                  <a:uLnTx/>
                  <a:uFillTx/>
                  <a:latin typeface="Arial" panose="020B0604020202020204" pitchFamily="34" charset="0"/>
                  <a:cs typeface="+mn-cs"/>
                </a:rPr>
                <a:t>Llindar temps inacceptable</a:t>
              </a:r>
            </a:p>
          </p:txBody>
        </p:sp>
      </p:grpSp>
      <p:sp>
        <p:nvSpPr>
          <p:cNvPr id="95" name="Rectángulo 94"/>
          <p:cNvSpPr/>
          <p:nvPr/>
        </p:nvSpPr>
        <p:spPr bwMode="auto">
          <a:xfrm>
            <a:off x="476906" y="5285206"/>
            <a:ext cx="2399388" cy="430887"/>
          </a:xfrm>
          <a:prstGeom prst="rect">
            <a:avLst/>
          </a:prstGeom>
          <a:solidFill>
            <a:srgbClr val="FFFFFF">
              <a:lumMod val="95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ca-ES" sz="1050" b="1" i="0" u="none" strike="noStrike" kern="0" cap="none" spc="0" normalizeH="0" baseline="0" noProof="0" dirty="0">
                <a:ln>
                  <a:noFill/>
                </a:ln>
                <a:solidFill>
                  <a:srgbClr val="000000"/>
                </a:solidFill>
                <a:effectLst/>
                <a:uLnTx/>
                <a:uFillTx/>
                <a:latin typeface="Arial" charset="0"/>
                <a:cs typeface="+mn-cs"/>
              </a:rPr>
              <a:t>És necessari fer </a:t>
            </a:r>
            <a:r>
              <a:rPr kumimoji="0" lang="ca-ES" sz="1100" b="1" i="0" u="none" strike="noStrike" kern="0" cap="none" spc="0" normalizeH="0" baseline="0" noProof="0" dirty="0">
                <a:ln>
                  <a:noFill/>
                </a:ln>
                <a:solidFill>
                  <a:srgbClr val="C00000"/>
                </a:solidFill>
                <a:effectLst/>
                <a:uLnTx/>
                <a:uFillTx/>
                <a:latin typeface="Arial" charset="0"/>
                <a:cs typeface="+mn-cs"/>
              </a:rPr>
              <a:t>disminuir</a:t>
            </a:r>
            <a:r>
              <a:rPr kumimoji="0" lang="ca-ES" sz="1050" b="1" i="0" u="none" strike="noStrike" kern="0" cap="none" spc="0" normalizeH="0" baseline="0" noProof="0" dirty="0">
                <a:ln>
                  <a:noFill/>
                </a:ln>
                <a:solidFill>
                  <a:srgbClr val="000000"/>
                </a:solidFill>
                <a:effectLst/>
                <a:uLnTx/>
                <a:uFillTx/>
                <a:latin typeface="Arial" charset="0"/>
                <a:cs typeface="+mn-cs"/>
              </a:rPr>
              <a:t> els </a:t>
            </a:r>
            <a:r>
              <a:rPr kumimoji="0" lang="ca-ES" sz="1100" b="1" i="0" u="none" strike="noStrike" kern="0" cap="none" spc="0" normalizeH="0" baseline="0" noProof="0" dirty="0">
                <a:ln>
                  <a:noFill/>
                </a:ln>
                <a:solidFill>
                  <a:srgbClr val="C00000"/>
                </a:solidFill>
                <a:effectLst/>
                <a:uLnTx/>
                <a:uFillTx/>
                <a:latin typeface="Arial" charset="0"/>
                <a:cs typeface="+mn-cs"/>
              </a:rPr>
              <a:t>temps de resposta</a:t>
            </a:r>
            <a:r>
              <a:rPr kumimoji="0" lang="ca-ES" sz="1050" b="1" i="0" u="none" strike="noStrike" kern="0" cap="none" spc="0" normalizeH="0" baseline="0" noProof="0" dirty="0">
                <a:ln>
                  <a:noFill/>
                </a:ln>
                <a:solidFill>
                  <a:srgbClr val="000000"/>
                </a:solidFill>
                <a:effectLst/>
                <a:uLnTx/>
                <a:uFillTx/>
                <a:latin typeface="Arial" charset="0"/>
                <a:cs typeface="+mn-cs"/>
              </a:rPr>
              <a:t>.</a:t>
            </a:r>
          </a:p>
        </p:txBody>
      </p:sp>
      <p:cxnSp>
        <p:nvCxnSpPr>
          <p:cNvPr id="96" name="Conector curvado 95"/>
          <p:cNvCxnSpPr/>
          <p:nvPr/>
        </p:nvCxnSpPr>
        <p:spPr bwMode="auto">
          <a:xfrm rot="10800000" flipV="1">
            <a:off x="1932238" y="4735114"/>
            <a:ext cx="3548543" cy="638992"/>
          </a:xfrm>
          <a:prstGeom prst="curvedConnector2">
            <a:avLst/>
          </a:prstGeom>
          <a:noFill/>
          <a:ln w="9525" cap="flat" cmpd="sng" algn="ctr">
            <a:solidFill>
              <a:srgbClr val="800000">
                <a:shade val="95000"/>
                <a:satMod val="105000"/>
              </a:srgbClr>
            </a:solidFill>
            <a:prstDash val="solid"/>
            <a:headEnd type="none" w="med" len="med"/>
            <a:tailEnd type="triangle"/>
          </a:ln>
          <a:effectLst/>
        </p:spPr>
      </p:cxnSp>
      <p:cxnSp>
        <p:nvCxnSpPr>
          <p:cNvPr id="97" name="Conector curvado 96"/>
          <p:cNvCxnSpPr>
            <a:stCxn id="87" idx="0"/>
          </p:cNvCxnSpPr>
          <p:nvPr/>
        </p:nvCxnSpPr>
        <p:spPr bwMode="auto">
          <a:xfrm rot="16200000" flipH="1" flipV="1">
            <a:off x="5345779" y="1136452"/>
            <a:ext cx="824112" cy="7651196"/>
          </a:xfrm>
          <a:prstGeom prst="curvedConnector3">
            <a:avLst>
              <a:gd name="adj1" fmla="val -5201"/>
            </a:avLst>
          </a:prstGeom>
          <a:noFill/>
          <a:ln w="9525" cap="flat" cmpd="sng" algn="ctr">
            <a:solidFill>
              <a:srgbClr val="800000">
                <a:shade val="95000"/>
                <a:satMod val="105000"/>
              </a:srgbClr>
            </a:solidFill>
            <a:prstDash val="solid"/>
            <a:headEnd type="none" w="med" len="med"/>
            <a:tailEnd type="triangle"/>
          </a:ln>
          <a:effectLst/>
        </p:spPr>
      </p:cxnSp>
      <p:grpSp>
        <p:nvGrpSpPr>
          <p:cNvPr id="99" name="Grupo 98"/>
          <p:cNvGrpSpPr/>
          <p:nvPr/>
        </p:nvGrpSpPr>
        <p:grpSpPr>
          <a:xfrm rot="5400000">
            <a:off x="854594" y="3422496"/>
            <a:ext cx="167536" cy="210976"/>
            <a:chOff x="9744391" y="4958033"/>
            <a:chExt cx="386368" cy="486551"/>
          </a:xfrm>
          <a:solidFill>
            <a:srgbClr val="C7293F">
              <a:alpha val="63000"/>
            </a:srgbClr>
          </a:solidFill>
        </p:grpSpPr>
        <p:sp>
          <p:nvSpPr>
            <p:cNvPr id="100" name="Triángulo isósceles 99"/>
            <p:cNvSpPr/>
            <p:nvPr/>
          </p:nvSpPr>
          <p:spPr bwMode="auto">
            <a:xfrm>
              <a:off x="9744393" y="5111510"/>
              <a:ext cx="386366" cy="333074"/>
            </a:xfrm>
            <a:prstGeom prst="triangle">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ca-ES" sz="2200" b="1" i="0" u="none" strike="noStrike" kern="0" cap="none" spc="0" normalizeH="0" baseline="0" noProof="0">
                <a:ln>
                  <a:noFill/>
                </a:ln>
                <a:solidFill>
                  <a:srgbClr val="000000"/>
                </a:solidFill>
                <a:effectLst/>
                <a:uLnTx/>
                <a:uFillTx/>
                <a:latin typeface="Arial" charset="0"/>
                <a:cs typeface="+mn-cs"/>
              </a:endParaRPr>
            </a:p>
          </p:txBody>
        </p:sp>
        <p:sp>
          <p:nvSpPr>
            <p:cNvPr id="101" name="Triángulo isósceles 100"/>
            <p:cNvSpPr/>
            <p:nvPr/>
          </p:nvSpPr>
          <p:spPr bwMode="auto">
            <a:xfrm>
              <a:off x="9744391" y="4958033"/>
              <a:ext cx="386365" cy="333075"/>
            </a:xfrm>
            <a:prstGeom prst="triangle">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ca-ES" sz="2200" b="1" i="0" u="none" strike="noStrike" kern="0" cap="none" spc="0" normalizeH="0" baseline="0" noProof="0">
                <a:ln>
                  <a:noFill/>
                </a:ln>
                <a:solidFill>
                  <a:srgbClr val="000000"/>
                </a:solidFill>
                <a:effectLst/>
                <a:uLnTx/>
                <a:uFillTx/>
                <a:latin typeface="Arial" charset="0"/>
                <a:cs typeface="+mn-cs"/>
              </a:endParaRPr>
            </a:p>
          </p:txBody>
        </p:sp>
      </p:grpSp>
      <p:sp>
        <p:nvSpPr>
          <p:cNvPr id="102" name="Rectángulo 101"/>
          <p:cNvSpPr/>
          <p:nvPr/>
        </p:nvSpPr>
        <p:spPr>
          <a:xfrm>
            <a:off x="1015143" y="3419027"/>
            <a:ext cx="1891752" cy="535531"/>
          </a:xfrm>
          <a:prstGeom prst="rect">
            <a:avLst/>
          </a:prstGeom>
        </p:spPr>
        <p:txBody>
          <a:bodyPr>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90000"/>
              </a:lnSpc>
              <a:spcBef>
                <a:spcPts val="1000"/>
              </a:spcBef>
              <a:spcAft>
                <a:spcPts val="1000"/>
              </a:spcAft>
            </a:pPr>
            <a:r>
              <a:rPr lang="ca-ES" sz="1050" dirty="0">
                <a:solidFill>
                  <a:srgbClr val="505050"/>
                </a:solidFill>
                <a:latin typeface="Arial"/>
              </a:rPr>
              <a:t>La taxa d’errors de totes les transaccions realitzades no podrà ser superior al</a:t>
            </a:r>
            <a:r>
              <a:rPr lang="ca-ES" sz="1100" b="1" dirty="0">
                <a:solidFill>
                  <a:srgbClr val="C00000"/>
                </a:solidFill>
                <a:latin typeface="Arial"/>
              </a:rPr>
              <a:t> 2%</a:t>
            </a:r>
            <a:endParaRPr lang="ca-ES" sz="1050" b="1" dirty="0">
              <a:solidFill>
                <a:srgbClr val="C00000"/>
              </a:solidFill>
              <a:latin typeface="Arial"/>
            </a:endParaRPr>
          </a:p>
        </p:txBody>
      </p:sp>
      <p:sp>
        <p:nvSpPr>
          <p:cNvPr id="103" name="Elipse 102"/>
          <p:cNvSpPr/>
          <p:nvPr/>
        </p:nvSpPr>
        <p:spPr bwMode="auto">
          <a:xfrm rot="4845232">
            <a:off x="5540006" y="3784963"/>
            <a:ext cx="1182378" cy="2894338"/>
          </a:xfrm>
          <a:prstGeom prst="ellipse">
            <a:avLst/>
          </a:prstGeom>
          <a:solidFill>
            <a:srgbClr val="CC0000">
              <a:alpha val="20000"/>
            </a:srgbClr>
          </a:solidFill>
          <a:ln w="12700" cap="flat" cmpd="sng" algn="ctr">
            <a:solidFill>
              <a:srgbClr val="000000"/>
            </a:solidFill>
            <a:prstDash val="dash"/>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ca-ES" sz="2200" b="1" i="0" u="none" strike="noStrike" kern="0" cap="none" spc="0" normalizeH="0" baseline="0" noProof="0">
              <a:ln>
                <a:noFill/>
              </a:ln>
              <a:solidFill>
                <a:srgbClr val="000000"/>
              </a:solidFill>
              <a:effectLst/>
              <a:uLnTx/>
              <a:uFillTx/>
              <a:latin typeface="Arial" charset="0"/>
              <a:ea typeface="+mn-ea"/>
              <a:cs typeface="+mn-cs"/>
            </a:endParaRPr>
          </a:p>
        </p:txBody>
      </p:sp>
      <p:pic>
        <p:nvPicPr>
          <p:cNvPr id="104" name="Imagen 103"/>
          <p:cNvPicPr>
            <a:picLocks noChangeAspect="1"/>
          </p:cNvPicPr>
          <p:nvPr/>
        </p:nvPicPr>
        <p:blipFill>
          <a:blip r:embed="rId6">
            <a:duotone>
              <a:prstClr val="black"/>
              <a:srgbClr val="FFFFFF">
                <a:tint val="45000"/>
                <a:satMod val="400000"/>
              </a:srgbClr>
            </a:duotone>
            <a:extLst>
              <a:ext uri="{BEBA8EAE-BF5A-486C-A8C5-ECC9F3942E4B}">
                <a14:imgProps xmlns:a14="http://schemas.microsoft.com/office/drawing/2010/main">
                  <a14:imgLayer r:embed="rId7">
                    <a14:imgEffect>
                      <a14:backgroundRemoval t="0" b="98633" l="7227" r="92969"/>
                    </a14:imgEffect>
                  </a14:imgLayer>
                </a14:imgProps>
              </a:ext>
            </a:extLst>
          </a:blip>
          <a:stretch>
            <a:fillRect/>
          </a:stretch>
        </p:blipFill>
        <p:spPr>
          <a:xfrm>
            <a:off x="604085" y="1195506"/>
            <a:ext cx="213501" cy="225831"/>
          </a:xfrm>
          <a:prstGeom prst="rect">
            <a:avLst/>
          </a:prstGeom>
          <a:noFill/>
          <a:ln>
            <a:noFill/>
          </a:ln>
        </p:spPr>
      </p:pic>
      <p:sp>
        <p:nvSpPr>
          <p:cNvPr id="105" name="QuadreDeText 48"/>
          <p:cNvSpPr txBox="1"/>
          <p:nvPr/>
        </p:nvSpPr>
        <p:spPr>
          <a:xfrm>
            <a:off x="3168884" y="1587241"/>
            <a:ext cx="2795759" cy="215444"/>
          </a:xfrm>
          <a:prstGeom prst="rect">
            <a:avLst/>
          </a:prstGeom>
          <a:noFill/>
        </p:spPr>
        <p:txBody>
          <a:bodyPr wrap="square" rtlCol="0">
            <a:spAutoFit/>
          </a:bodyPr>
          <a:lstStyle/>
          <a:p>
            <a:pPr eaLnBrk="1" hangingPunct="1">
              <a:spcBef>
                <a:spcPts val="0"/>
              </a:spcBef>
              <a:spcAft>
                <a:spcPts val="300"/>
              </a:spcAft>
            </a:pPr>
            <a:r>
              <a:rPr lang="ca-ES" sz="800" b="1" dirty="0">
                <a:solidFill>
                  <a:srgbClr val="008000"/>
                </a:solidFill>
                <a:latin typeface="Arial" panose="020B0604020202020204" pitchFamily="34" charset="0"/>
                <a:cs typeface="+mn-cs"/>
              </a:rPr>
              <a:t>Ombrejat verd: </a:t>
            </a:r>
            <a:r>
              <a:rPr lang="ca-ES" sz="700" dirty="0">
                <a:solidFill>
                  <a:srgbClr val="000000"/>
                </a:solidFill>
                <a:latin typeface="Arial" panose="020B0604020202020204" pitchFamily="34" charset="0"/>
                <a:cs typeface="+mn-cs"/>
              </a:rPr>
              <a:t>Transaccions amb un t &lt; 4s</a:t>
            </a:r>
            <a:endParaRPr lang="ca-ES" sz="700" b="1" dirty="0">
              <a:solidFill>
                <a:srgbClr val="000000"/>
              </a:solidFill>
              <a:latin typeface="Arial" panose="020B0604020202020204" pitchFamily="34" charset="0"/>
              <a:cs typeface="+mn-cs"/>
            </a:endParaRPr>
          </a:p>
        </p:txBody>
      </p:sp>
      <p:sp>
        <p:nvSpPr>
          <p:cNvPr id="106" name="Rectángulo 105"/>
          <p:cNvSpPr/>
          <p:nvPr/>
        </p:nvSpPr>
        <p:spPr bwMode="auto">
          <a:xfrm>
            <a:off x="458449" y="4114624"/>
            <a:ext cx="2399388" cy="600164"/>
          </a:xfrm>
          <a:prstGeom prst="rect">
            <a:avLst/>
          </a:prstGeom>
          <a:solidFill>
            <a:srgbClr val="FFFFFF">
              <a:lumMod val="95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ca-ES" sz="1050" b="1" i="0" u="none" strike="noStrike" kern="0" cap="none" spc="0" normalizeH="0" baseline="0" noProof="0" dirty="0">
                <a:ln>
                  <a:noFill/>
                </a:ln>
                <a:solidFill>
                  <a:srgbClr val="000000"/>
                </a:solidFill>
                <a:effectLst/>
                <a:uLnTx/>
                <a:uFillTx/>
                <a:latin typeface="Arial" charset="0"/>
                <a:cs typeface="+mn-cs"/>
              </a:rPr>
              <a:t>Es mostren les </a:t>
            </a:r>
            <a:r>
              <a:rPr kumimoji="0" lang="ca-ES" sz="1100" b="1" i="0" u="none" strike="noStrike" kern="0" cap="none" spc="0" normalizeH="0" baseline="0" noProof="0" dirty="0">
                <a:ln>
                  <a:noFill/>
                </a:ln>
                <a:solidFill>
                  <a:srgbClr val="C00000"/>
                </a:solidFill>
                <a:effectLst/>
                <a:uLnTx/>
                <a:uFillTx/>
                <a:latin typeface="Arial" charset="0"/>
                <a:cs typeface="+mn-cs"/>
              </a:rPr>
              <a:t>4 transaccions </a:t>
            </a:r>
            <a:r>
              <a:rPr kumimoji="0" lang="ca-ES" sz="1050" b="1" i="0" u="none" strike="noStrike" kern="0" cap="none" spc="0" normalizeH="0" baseline="0" noProof="0" dirty="0">
                <a:ln>
                  <a:noFill/>
                </a:ln>
                <a:solidFill>
                  <a:srgbClr val="000000"/>
                </a:solidFill>
                <a:effectLst/>
                <a:uLnTx/>
                <a:uFillTx/>
                <a:latin typeface="Arial" charset="0"/>
                <a:cs typeface="+mn-cs"/>
              </a:rPr>
              <a:t>que han </a:t>
            </a:r>
            <a:r>
              <a:rPr kumimoji="0" lang="ca-ES" sz="1100" b="1" i="0" u="none" strike="noStrike" kern="0" cap="none" spc="0" normalizeH="0" baseline="0" noProof="0" dirty="0">
                <a:ln>
                  <a:noFill/>
                </a:ln>
                <a:solidFill>
                  <a:srgbClr val="C00000"/>
                </a:solidFill>
                <a:effectLst/>
                <a:uLnTx/>
                <a:uFillTx/>
                <a:latin typeface="Arial" charset="0"/>
                <a:cs typeface="+mn-cs"/>
              </a:rPr>
              <a:t>superat</a:t>
            </a:r>
            <a:r>
              <a:rPr kumimoji="0" lang="ca-ES" sz="1100" b="1" i="0" u="none" strike="noStrike" kern="0" cap="none" spc="0" normalizeH="0" baseline="0" noProof="0" dirty="0">
                <a:ln>
                  <a:noFill/>
                </a:ln>
                <a:solidFill>
                  <a:srgbClr val="000000"/>
                </a:solidFill>
                <a:effectLst/>
                <a:uLnTx/>
                <a:uFillTx/>
                <a:latin typeface="Arial" charset="0"/>
                <a:cs typeface="+mn-cs"/>
              </a:rPr>
              <a:t> </a:t>
            </a:r>
            <a:r>
              <a:rPr kumimoji="0" lang="ca-ES" sz="1050" b="1" i="0" u="none" strike="noStrike" kern="0" cap="none" spc="0" normalizeH="0" baseline="0" noProof="0" dirty="0">
                <a:ln>
                  <a:noFill/>
                </a:ln>
                <a:solidFill>
                  <a:srgbClr val="000000"/>
                </a:solidFill>
                <a:effectLst/>
                <a:uLnTx/>
                <a:uFillTx/>
                <a:latin typeface="Arial" charset="0"/>
                <a:cs typeface="+mn-cs"/>
              </a:rPr>
              <a:t>algun dels </a:t>
            </a:r>
            <a:r>
              <a:rPr kumimoji="0" lang="ca-ES" sz="1100" b="1" i="0" u="none" strike="noStrike" kern="0" cap="none" spc="0" normalizeH="0" baseline="0" noProof="0" dirty="0">
                <a:ln>
                  <a:noFill/>
                </a:ln>
                <a:solidFill>
                  <a:srgbClr val="C00000"/>
                </a:solidFill>
                <a:effectLst/>
                <a:uLnTx/>
                <a:uFillTx/>
                <a:latin typeface="Arial" charset="0"/>
                <a:cs typeface="+mn-cs"/>
              </a:rPr>
              <a:t>criteris d’acceptació </a:t>
            </a:r>
            <a:r>
              <a:rPr kumimoji="0" lang="ca-ES" sz="1050" b="1" i="0" u="none" strike="noStrike" kern="0" cap="none" spc="0" normalizeH="0" baseline="0" noProof="0" dirty="0">
                <a:ln>
                  <a:noFill/>
                </a:ln>
                <a:solidFill>
                  <a:srgbClr val="000000"/>
                </a:solidFill>
                <a:effectLst/>
                <a:uLnTx/>
                <a:uFillTx/>
                <a:latin typeface="Arial" charset="0"/>
                <a:cs typeface="+mn-cs"/>
              </a:rPr>
              <a:t>definits. </a:t>
            </a:r>
          </a:p>
        </p:txBody>
      </p:sp>
      <p:grpSp>
        <p:nvGrpSpPr>
          <p:cNvPr id="107" name="Grupo 130"/>
          <p:cNvGrpSpPr/>
          <p:nvPr/>
        </p:nvGrpSpPr>
        <p:grpSpPr>
          <a:xfrm rot="5400000">
            <a:off x="854594" y="1670255"/>
            <a:ext cx="167536" cy="210976"/>
            <a:chOff x="9744391" y="4958033"/>
            <a:chExt cx="386368" cy="486551"/>
          </a:xfrm>
          <a:solidFill>
            <a:srgbClr val="C7293F">
              <a:alpha val="63000"/>
            </a:srgbClr>
          </a:solidFill>
        </p:grpSpPr>
        <p:sp>
          <p:nvSpPr>
            <p:cNvPr id="108" name="Triángulo isósceles 128"/>
            <p:cNvSpPr/>
            <p:nvPr/>
          </p:nvSpPr>
          <p:spPr bwMode="auto">
            <a:xfrm>
              <a:off x="9744393" y="5111510"/>
              <a:ext cx="386366" cy="333074"/>
            </a:xfrm>
            <a:prstGeom prst="triangle">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ca-ES" sz="2200" b="1" i="0" u="none" strike="noStrike" kern="0" cap="none" spc="0" normalizeH="0" baseline="0" noProof="0">
                <a:ln>
                  <a:noFill/>
                </a:ln>
                <a:solidFill>
                  <a:srgbClr val="000000"/>
                </a:solidFill>
                <a:effectLst/>
                <a:uLnTx/>
                <a:uFillTx/>
                <a:latin typeface="Arial" charset="0"/>
                <a:cs typeface="+mn-cs"/>
              </a:endParaRPr>
            </a:p>
          </p:txBody>
        </p:sp>
        <p:sp>
          <p:nvSpPr>
            <p:cNvPr id="109" name="Triángulo isósceles 129"/>
            <p:cNvSpPr/>
            <p:nvPr/>
          </p:nvSpPr>
          <p:spPr bwMode="auto">
            <a:xfrm>
              <a:off x="9744391" y="4958033"/>
              <a:ext cx="386365" cy="333075"/>
            </a:xfrm>
            <a:prstGeom prst="triangle">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ca-ES" sz="2200" b="1" i="0" u="none" strike="noStrike" kern="0" cap="none" spc="0" normalizeH="0" baseline="0" noProof="0">
                <a:ln>
                  <a:noFill/>
                </a:ln>
                <a:solidFill>
                  <a:srgbClr val="000000"/>
                </a:solidFill>
                <a:effectLst/>
                <a:uLnTx/>
                <a:uFillTx/>
                <a:latin typeface="Arial" charset="0"/>
                <a:cs typeface="+mn-cs"/>
              </a:endParaRPr>
            </a:p>
          </p:txBody>
        </p:sp>
      </p:grpSp>
      <p:sp>
        <p:nvSpPr>
          <p:cNvPr id="110" name="Rectángulo 131"/>
          <p:cNvSpPr/>
          <p:nvPr/>
        </p:nvSpPr>
        <p:spPr>
          <a:xfrm>
            <a:off x="1015143" y="1654086"/>
            <a:ext cx="1891752" cy="383182"/>
          </a:xfrm>
          <a:prstGeom prst="rect">
            <a:avLst/>
          </a:prstGeom>
        </p:spPr>
        <p:txBody>
          <a:bodyPr>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90000"/>
              </a:lnSpc>
              <a:spcBef>
                <a:spcPts val="1000"/>
              </a:spcBef>
              <a:spcAft>
                <a:spcPts val="1000"/>
              </a:spcAft>
            </a:pPr>
            <a:r>
              <a:rPr lang="ca-ES" sz="1050" dirty="0">
                <a:solidFill>
                  <a:srgbClr val="505050"/>
                </a:solidFill>
                <a:latin typeface="Arial"/>
              </a:rPr>
              <a:t>Temps mig percentil 90% (Tmp) </a:t>
            </a:r>
            <a:r>
              <a:rPr lang="ca-ES" sz="1050" b="1" dirty="0">
                <a:solidFill>
                  <a:srgbClr val="008000"/>
                </a:solidFill>
                <a:latin typeface="Arial"/>
              </a:rPr>
              <a:t>&lt;=4 segons</a:t>
            </a:r>
          </a:p>
        </p:txBody>
      </p:sp>
      <p:pic>
        <p:nvPicPr>
          <p:cNvPr id="56" name="Imagen 55">
            <a:hlinkClick r:id="rId8" action="ppaction://hlinksldjump"/>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flipH="1">
            <a:off x="11295460" y="193261"/>
            <a:ext cx="336281" cy="249173"/>
          </a:xfrm>
          <a:prstGeom prst="rect">
            <a:avLst/>
          </a:prstGeom>
        </p:spPr>
      </p:pic>
      <p:sp>
        <p:nvSpPr>
          <p:cNvPr id="57" name="Rectángulo 56"/>
          <p:cNvSpPr/>
          <p:nvPr/>
        </p:nvSpPr>
        <p:spPr>
          <a:xfrm>
            <a:off x="9696400" y="87015"/>
            <a:ext cx="1615402" cy="461665"/>
          </a:xfrm>
          <a:prstGeom prst="rect">
            <a:avLst/>
          </a:prstGeom>
        </p:spPr>
        <p:txBody>
          <a:bodyPr wrap="square">
            <a:spAutoFit/>
          </a:bodyPr>
          <a:lstStyle/>
          <a:p>
            <a:pPr lvl="0" algn="r">
              <a:spcBef>
                <a:spcPts val="738"/>
              </a:spcBef>
              <a:spcAft>
                <a:spcPts val="738"/>
              </a:spcAft>
            </a:pPr>
            <a:r>
              <a:rPr lang="ca-ES" sz="1200" kern="0" dirty="0">
                <a:solidFill>
                  <a:srgbClr val="C00000"/>
                </a:solidFill>
                <a:latin typeface="Arial"/>
              </a:rPr>
              <a:t>Anar al risc de posada a Producció</a:t>
            </a:r>
          </a:p>
        </p:txBody>
      </p:sp>
      <p:sp>
        <p:nvSpPr>
          <p:cNvPr id="2" name="Rectángulo 1"/>
          <p:cNvSpPr/>
          <p:nvPr/>
        </p:nvSpPr>
        <p:spPr>
          <a:xfrm>
            <a:off x="4040621" y="3315605"/>
            <a:ext cx="3153152" cy="1907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112" name="Rectángulo 111"/>
          <p:cNvSpPr/>
          <p:nvPr/>
        </p:nvSpPr>
        <p:spPr>
          <a:xfrm>
            <a:off x="8532100" y="3376165"/>
            <a:ext cx="3153152" cy="821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113" name="Rectángulo 112"/>
          <p:cNvSpPr/>
          <p:nvPr/>
        </p:nvSpPr>
        <p:spPr>
          <a:xfrm>
            <a:off x="3928918" y="6046218"/>
            <a:ext cx="3329160" cy="263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114" name="Rectángulo 113"/>
          <p:cNvSpPr/>
          <p:nvPr/>
        </p:nvSpPr>
        <p:spPr>
          <a:xfrm>
            <a:off x="8136366" y="6060304"/>
            <a:ext cx="3400662" cy="2631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98" name="Elipse 97"/>
          <p:cNvSpPr/>
          <p:nvPr/>
        </p:nvSpPr>
        <p:spPr bwMode="auto">
          <a:xfrm>
            <a:off x="9360637" y="4605102"/>
            <a:ext cx="458100" cy="1509947"/>
          </a:xfrm>
          <a:prstGeom prst="ellipse">
            <a:avLst/>
          </a:prstGeom>
          <a:solidFill>
            <a:srgbClr val="CC0000">
              <a:alpha val="20000"/>
            </a:srgbClr>
          </a:solidFill>
          <a:ln w="12700" cap="flat" cmpd="sng" algn="ctr">
            <a:solidFill>
              <a:srgbClr val="000000"/>
            </a:solidFill>
            <a:prstDash val="dash"/>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ca-ES" sz="2200" b="1" i="0" u="none" strike="noStrike" kern="0" cap="none" spc="0" normalizeH="0" baseline="0" noProof="0">
              <a:ln>
                <a:noFill/>
              </a:ln>
              <a:solidFill>
                <a:srgbClr val="000000"/>
              </a:solidFill>
              <a:effectLst/>
              <a:uLnTx/>
              <a:uFillTx/>
              <a:latin typeface="Arial" charset="0"/>
              <a:ea typeface="+mn-ea"/>
              <a:cs typeface="+mn-cs"/>
            </a:endParaRPr>
          </a:p>
        </p:txBody>
      </p:sp>
      <p:sp>
        <p:nvSpPr>
          <p:cNvPr id="116" name="Rectángulo 115"/>
          <p:cNvSpPr/>
          <p:nvPr/>
        </p:nvSpPr>
        <p:spPr>
          <a:xfrm>
            <a:off x="9709625" y="828416"/>
            <a:ext cx="1858201" cy="230832"/>
          </a:xfrm>
          <a:prstGeom prst="rect">
            <a:avLst/>
          </a:prstGeom>
        </p:spPr>
        <p:txBody>
          <a:bodyPr wrap="none">
            <a:spAutoFit/>
          </a:bodyPr>
          <a:lstStyle/>
          <a:p>
            <a:r>
              <a:rPr lang="ca-ES" sz="900" i="1" dirty="0">
                <a:solidFill>
                  <a:srgbClr val="C00000"/>
                </a:solidFill>
                <a:latin typeface="Arial" panose="020B0604020202020204" pitchFamily="34" charset="0"/>
              </a:rPr>
              <a:t>Data prevista </a:t>
            </a:r>
            <a:r>
              <a:rPr lang="ca-ES" sz="900" i="1" dirty="0" err="1">
                <a:solidFill>
                  <a:srgbClr val="C00000"/>
                </a:solidFill>
                <a:latin typeface="Arial" panose="020B0604020202020204" pitchFamily="34" charset="0"/>
              </a:rPr>
              <a:t>vXX</a:t>
            </a:r>
            <a:r>
              <a:rPr lang="ca-ES" sz="900" i="1" dirty="0">
                <a:solidFill>
                  <a:srgbClr val="C00000"/>
                </a:solidFill>
                <a:latin typeface="Arial" panose="020B0604020202020204" pitchFamily="34" charset="0"/>
              </a:rPr>
              <a:t>: </a:t>
            </a:r>
            <a:r>
              <a:rPr lang="ca-ES" sz="900" i="1" dirty="0" err="1">
                <a:solidFill>
                  <a:srgbClr val="C00000"/>
                </a:solidFill>
                <a:latin typeface="Arial" panose="020B0604020202020204" pitchFamily="34" charset="0"/>
              </a:rPr>
              <a:t>dd</a:t>
            </a:r>
            <a:r>
              <a:rPr lang="ca-ES" sz="900" b="1" dirty="0">
                <a:solidFill>
                  <a:srgbClr val="C00000"/>
                </a:solidFill>
                <a:latin typeface="Arial" panose="020B0604020202020204" pitchFamily="34" charset="0"/>
              </a:rPr>
              <a:t>/mm/</a:t>
            </a:r>
            <a:r>
              <a:rPr lang="ca-ES" sz="900" b="1" dirty="0" err="1">
                <a:solidFill>
                  <a:srgbClr val="C00000"/>
                </a:solidFill>
                <a:latin typeface="Arial" panose="020B0604020202020204" pitchFamily="34" charset="0"/>
              </a:rPr>
              <a:t>aaaa</a:t>
            </a:r>
            <a:r>
              <a:rPr lang="ca-ES" sz="900" dirty="0">
                <a:solidFill>
                  <a:srgbClr val="C00000"/>
                </a:solidFill>
                <a:latin typeface="Arial" panose="020B0604020202020204" pitchFamily="34" charset="0"/>
              </a:rPr>
              <a:t> </a:t>
            </a:r>
          </a:p>
        </p:txBody>
      </p:sp>
    </p:spTree>
    <p:extLst>
      <p:ext uri="{BB962C8B-B14F-4D97-AF65-F5344CB8AC3E}">
        <p14:creationId xmlns:p14="http://schemas.microsoft.com/office/powerpoint/2010/main" val="832048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4"/>
          </p:nvPr>
        </p:nvSpPr>
        <p:spPr/>
        <p:txBody>
          <a:bodyPr/>
          <a:lstStyle/>
          <a:p>
            <a:pPr>
              <a:defRPr/>
            </a:pPr>
            <a:fld id="{C7FA838A-C26A-4BE1-93FE-2EFE85DC030B}" type="slidenum">
              <a:rPr lang="ca-ES" smtClean="0"/>
              <a:pPr>
                <a:defRPr/>
              </a:pPr>
              <a:t>9</a:t>
            </a:fld>
            <a:endParaRPr lang="ca-ES" dirty="0"/>
          </a:p>
        </p:txBody>
      </p:sp>
      <p:sp>
        <p:nvSpPr>
          <p:cNvPr id="4" name="Título 3"/>
          <p:cNvSpPr>
            <a:spLocks noGrp="1"/>
          </p:cNvSpPr>
          <p:nvPr>
            <p:ph type="title"/>
          </p:nvPr>
        </p:nvSpPr>
        <p:spPr>
          <a:xfrm>
            <a:off x="601816" y="199790"/>
            <a:ext cx="11160338" cy="647700"/>
          </a:xfrm>
        </p:spPr>
        <p:txBody>
          <a:bodyPr/>
          <a:lstStyle/>
          <a:p>
            <a:r>
              <a:rPr lang="ca-ES" dirty="0"/>
              <a:t>5. Risc de posada a Producció</a:t>
            </a:r>
          </a:p>
        </p:txBody>
      </p:sp>
      <p:sp>
        <p:nvSpPr>
          <p:cNvPr id="5" name="2 Marcador de contenido"/>
          <p:cNvSpPr>
            <a:spLocks noGrp="1"/>
          </p:cNvSpPr>
          <p:nvPr>
            <p:ph idx="1"/>
          </p:nvPr>
        </p:nvSpPr>
        <p:spPr>
          <a:xfrm>
            <a:off x="2423592" y="1943538"/>
            <a:ext cx="9073008" cy="3644872"/>
          </a:xfrm>
        </p:spPr>
        <p:txBody>
          <a:bodyPr tIns="72000"/>
          <a:lstStyle/>
          <a:p>
            <a:pPr marL="285750" indent="-285750" algn="just">
              <a:spcBef>
                <a:spcPts val="1200"/>
              </a:spcBef>
              <a:spcAft>
                <a:spcPts val="0"/>
              </a:spcAft>
              <a:buBlip>
                <a:blip r:embed="rId2"/>
              </a:buBlip>
            </a:pPr>
            <a:r>
              <a:rPr lang="ca-ES" sz="1600" dirty="0"/>
              <a:t>Les proves no han superat els criteris d’acceptació</a:t>
            </a:r>
            <a:r>
              <a:rPr lang="ca-ES" sz="1600" dirty="0">
                <a:solidFill>
                  <a:srgbClr val="C00000"/>
                </a:solidFill>
              </a:rPr>
              <a:t> </a:t>
            </a:r>
            <a:r>
              <a:rPr lang="ca-ES" sz="1600" dirty="0"/>
              <a:t>(PDDq = xx% i proves </a:t>
            </a:r>
            <a:r>
              <a:rPr lang="ca-ES" sz="1600" i="1" dirty="0" err="1"/>
              <a:t>Passed</a:t>
            </a:r>
            <a:r>
              <a:rPr lang="ca-ES" sz="1600" i="1" dirty="0"/>
              <a:t> = </a:t>
            </a:r>
            <a:r>
              <a:rPr lang="ca-ES" sz="1600" dirty="0"/>
              <a:t>xx%) definits al Pla de QA.</a:t>
            </a:r>
          </a:p>
          <a:p>
            <a:pPr marL="285750" indent="-285750" algn="just">
              <a:spcBef>
                <a:spcPts val="1200"/>
              </a:spcBef>
              <a:spcAft>
                <a:spcPts val="0"/>
              </a:spcAft>
              <a:buBlip>
                <a:blip r:embed="rId2"/>
              </a:buBlip>
            </a:pPr>
            <a:r>
              <a:rPr lang="ca-ES" sz="1600" dirty="0" smtClean="0"/>
              <a:t>El </a:t>
            </a:r>
            <a:r>
              <a:rPr lang="ca-ES" sz="1600" dirty="0"/>
              <a:t>resultat de la darrera execució de les proves indica que l’eficiència de l’aplicació té un alt marge de millora als submòduls </a:t>
            </a:r>
            <a:r>
              <a:rPr lang="ca-ES" sz="1600" dirty="0" err="1"/>
              <a:t>d’xxxxxxxxxxxxxx</a:t>
            </a:r>
            <a:r>
              <a:rPr lang="ca-ES" sz="1600" dirty="0"/>
              <a:t> i </a:t>
            </a:r>
            <a:r>
              <a:rPr lang="ca-ES" sz="1600" dirty="0" err="1"/>
              <a:t>xxxxxxxxxxxxxx</a:t>
            </a:r>
            <a:r>
              <a:rPr lang="ca-ES" sz="1600" dirty="0"/>
              <a:t>.</a:t>
            </a:r>
          </a:p>
          <a:p>
            <a:pPr marL="285750" indent="-285750" algn="just">
              <a:spcBef>
                <a:spcPts val="1200"/>
              </a:spcBef>
              <a:spcAft>
                <a:spcPts val="0"/>
              </a:spcAft>
              <a:buBlip>
                <a:blip r:embed="rId2"/>
              </a:buBlip>
            </a:pPr>
            <a:r>
              <a:rPr lang="ca-ES" sz="1600" dirty="0" smtClean="0"/>
              <a:t>Existeixen </a:t>
            </a:r>
            <a:r>
              <a:rPr lang="ca-ES" sz="1600" dirty="0"/>
              <a:t>defectes</a:t>
            </a:r>
            <a:r>
              <a:rPr lang="ca-ES" sz="1600" dirty="0">
                <a:solidFill>
                  <a:srgbClr val="C00000"/>
                </a:solidFill>
              </a:rPr>
              <a:t> </a:t>
            </a:r>
            <a:r>
              <a:rPr lang="ca-ES" sz="1600" dirty="0"/>
              <a:t>Bloquejants (1), Crítics (1) i Majors (4) pendents de resoldre</a:t>
            </a:r>
            <a:r>
              <a:rPr lang="ca-ES" sz="1600" dirty="0">
                <a:solidFill>
                  <a:srgbClr val="C00000"/>
                </a:solidFill>
              </a:rPr>
              <a:t> </a:t>
            </a:r>
            <a:r>
              <a:rPr lang="ca-ES" sz="1600" dirty="0"/>
              <a:t>als mòduls de </a:t>
            </a:r>
            <a:r>
              <a:rPr lang="ca-ES" sz="1600" dirty="0" err="1"/>
              <a:t>xxxxxxxxxx</a:t>
            </a:r>
            <a:r>
              <a:rPr lang="ca-ES" sz="1600" dirty="0"/>
              <a:t> i </a:t>
            </a:r>
            <a:r>
              <a:rPr lang="ca-ES" sz="1600" dirty="0" err="1"/>
              <a:t>xxxxxxxxxxxx</a:t>
            </a:r>
            <a:r>
              <a:rPr lang="ca-ES" sz="1600" dirty="0"/>
              <a:t>.</a:t>
            </a:r>
          </a:p>
          <a:p>
            <a:pPr marL="285750" indent="-285750" algn="just">
              <a:buBlip>
                <a:blip r:embed="rId2"/>
              </a:buBlip>
            </a:pPr>
            <a:endParaRPr lang="ca-ES" sz="1800" dirty="0"/>
          </a:p>
          <a:p>
            <a:pPr algn="just"/>
            <a:endParaRPr lang="ca-ES" sz="1800" dirty="0"/>
          </a:p>
          <a:p>
            <a:pPr marL="0" indent="0" algn="just">
              <a:buNone/>
            </a:pPr>
            <a:endParaRPr lang="ca-ES" sz="1800" dirty="0"/>
          </a:p>
        </p:txBody>
      </p:sp>
      <p:sp>
        <p:nvSpPr>
          <p:cNvPr id="41" name="Rectángulo 40"/>
          <p:cNvSpPr/>
          <p:nvPr/>
        </p:nvSpPr>
        <p:spPr>
          <a:xfrm>
            <a:off x="2072913" y="1233928"/>
            <a:ext cx="9689241" cy="646331"/>
          </a:xfrm>
          <a:prstGeom prst="rect">
            <a:avLst/>
          </a:prstGeom>
        </p:spPr>
        <p:txBody>
          <a:bodyPr wrap="square">
            <a:spAutoFit/>
          </a:bodyPr>
          <a:lstStyle/>
          <a:p>
            <a:r>
              <a:rPr lang="ca-ES" dirty="0">
                <a:latin typeface="Arial" panose="020B0604020202020204" pitchFamily="34" charset="0"/>
              </a:rPr>
              <a:t>Un cop realitzat l’anàlisi de Qualitat de la </a:t>
            </a:r>
            <a:r>
              <a:rPr lang="ca-ES" b="1" dirty="0">
                <a:solidFill>
                  <a:srgbClr val="C00000"/>
                </a:solidFill>
                <a:latin typeface="Arial" panose="020B0604020202020204" pitchFamily="34" charset="0"/>
              </a:rPr>
              <a:t>versió xx </a:t>
            </a:r>
            <a:r>
              <a:rPr lang="ca-ES" dirty="0">
                <a:latin typeface="Arial" panose="020B0604020202020204" pitchFamily="34" charset="0"/>
              </a:rPr>
              <a:t>entregada, s’estableix que el </a:t>
            </a:r>
            <a:r>
              <a:rPr lang="ca-ES" b="1" dirty="0">
                <a:solidFill>
                  <a:srgbClr val="C00000"/>
                </a:solidFill>
                <a:latin typeface="Arial" panose="020B0604020202020204" pitchFamily="34" charset="0"/>
              </a:rPr>
              <a:t>risc actual de pujada a producció</a:t>
            </a:r>
            <a:r>
              <a:rPr lang="ca-ES" dirty="0">
                <a:latin typeface="Arial" panose="020B0604020202020204" pitchFamily="34" charset="0"/>
              </a:rPr>
              <a:t> és </a:t>
            </a:r>
            <a:r>
              <a:rPr lang="ca-ES" b="1" dirty="0" smtClean="0">
                <a:solidFill>
                  <a:srgbClr val="C00000"/>
                </a:solidFill>
                <a:latin typeface="Arial" panose="020B0604020202020204" pitchFamily="34" charset="0"/>
              </a:rPr>
              <a:t>Alt</a:t>
            </a:r>
            <a:r>
              <a:rPr lang="ca-ES" dirty="0" smtClean="0">
                <a:latin typeface="Arial" panose="020B0604020202020204" pitchFamily="34" charset="0"/>
              </a:rPr>
              <a:t>:</a:t>
            </a:r>
            <a:endParaRPr lang="ca-ES" dirty="0">
              <a:latin typeface="Arial" panose="020B0604020202020204" pitchFamily="34" charset="0"/>
            </a:endParaRPr>
          </a:p>
        </p:txBody>
      </p:sp>
      <p:graphicFrame>
        <p:nvGraphicFramePr>
          <p:cNvPr id="166" name="3 Tabla"/>
          <p:cNvGraphicFramePr>
            <a:graphicFrameLocks noGrp="1"/>
          </p:cNvGraphicFramePr>
          <p:nvPr>
            <p:extLst>
              <p:ext uri="{D42A27DB-BD31-4B8C-83A1-F6EECF244321}">
                <p14:modId xmlns:p14="http://schemas.microsoft.com/office/powerpoint/2010/main" val="553704808"/>
              </p:ext>
            </p:extLst>
          </p:nvPr>
        </p:nvGraphicFramePr>
        <p:xfrm>
          <a:off x="7968208" y="6502479"/>
          <a:ext cx="2409825" cy="382905"/>
        </p:xfrm>
        <a:graphic>
          <a:graphicData uri="http://schemas.openxmlformats.org/drawingml/2006/table">
            <a:tbl>
              <a:tblPr>
                <a:tableStyleId>{5C22544A-7EE6-4342-B048-85BDC9FD1C3A}</a:tableStyleId>
              </a:tblPr>
              <a:tblGrid>
                <a:gridCol w="803275">
                  <a:extLst>
                    <a:ext uri="{9D8B030D-6E8A-4147-A177-3AD203B41FA5}">
                      <a16:colId xmlns:a16="http://schemas.microsoft.com/office/drawing/2014/main" val="20000"/>
                    </a:ext>
                  </a:extLst>
                </a:gridCol>
                <a:gridCol w="803275">
                  <a:extLst>
                    <a:ext uri="{9D8B030D-6E8A-4147-A177-3AD203B41FA5}">
                      <a16:colId xmlns:a16="http://schemas.microsoft.com/office/drawing/2014/main" val="20004"/>
                    </a:ext>
                  </a:extLst>
                </a:gridCol>
                <a:gridCol w="803275">
                  <a:extLst>
                    <a:ext uri="{9D8B030D-6E8A-4147-A177-3AD203B41FA5}">
                      <a16:colId xmlns:a16="http://schemas.microsoft.com/office/drawing/2014/main" val="20008"/>
                    </a:ext>
                  </a:extLst>
                </a:gridCol>
              </a:tblGrid>
              <a:tr h="382905">
                <a:tc>
                  <a:txBody>
                    <a:bodyPr/>
                    <a:lstStyle/>
                    <a:p>
                      <a:pPr algn="ctr">
                        <a:spcAft>
                          <a:spcPts val="600"/>
                        </a:spcAft>
                      </a:pPr>
                      <a:r>
                        <a:rPr lang="ca-ES" sz="1000" noProof="0" dirty="0">
                          <a:effectLst/>
                        </a:rPr>
                        <a:t>Risc baix</a:t>
                      </a:r>
                      <a:endParaRPr lang="ca-ES" sz="1000" noProof="0" dirty="0">
                        <a:effectLst/>
                        <a:latin typeface="Arial"/>
                        <a:ea typeface="Times New Roman"/>
                        <a:cs typeface="Times New Roman"/>
                      </a:endParaRPr>
                    </a:p>
                  </a:txBody>
                  <a:tcPr marL="74295" marR="74295" marT="0" marB="0" anchor="ctr">
                    <a:noFill/>
                  </a:tcPr>
                </a:tc>
                <a:tc>
                  <a:txBody>
                    <a:bodyPr/>
                    <a:lstStyle/>
                    <a:p>
                      <a:pPr algn="ctr">
                        <a:spcAft>
                          <a:spcPts val="600"/>
                        </a:spcAft>
                      </a:pPr>
                      <a:r>
                        <a:rPr lang="ca-ES" sz="1000" noProof="0" dirty="0">
                          <a:effectLst/>
                        </a:rPr>
                        <a:t>Risc mig</a:t>
                      </a:r>
                      <a:endParaRPr lang="ca-ES" sz="1000" noProof="0" dirty="0">
                        <a:effectLst/>
                        <a:latin typeface="Arial"/>
                        <a:ea typeface="Times New Roman"/>
                        <a:cs typeface="Times New Roman"/>
                      </a:endParaRPr>
                    </a:p>
                  </a:txBody>
                  <a:tcPr marL="74295" marR="74295" marT="0" marB="0" anchor="ctr">
                    <a:noFill/>
                  </a:tcPr>
                </a:tc>
                <a:tc>
                  <a:txBody>
                    <a:bodyPr/>
                    <a:lstStyle/>
                    <a:p>
                      <a:pPr algn="ctr">
                        <a:spcAft>
                          <a:spcPts val="600"/>
                        </a:spcAft>
                      </a:pPr>
                      <a:r>
                        <a:rPr lang="ca-ES" sz="1000" noProof="0" dirty="0">
                          <a:effectLst/>
                        </a:rPr>
                        <a:t>Risc alt</a:t>
                      </a:r>
                      <a:endParaRPr lang="ca-ES" sz="1000" noProof="0" dirty="0">
                        <a:effectLst/>
                        <a:latin typeface="Arial"/>
                        <a:ea typeface="Times New Roman"/>
                        <a:cs typeface="Times New Roman"/>
                      </a:endParaRPr>
                    </a:p>
                  </a:txBody>
                  <a:tcPr marL="74295" marR="74295" marT="0" marB="0" anchor="ctr">
                    <a:noFill/>
                  </a:tcPr>
                </a:tc>
                <a:extLst>
                  <a:ext uri="{0D108BD9-81ED-4DB2-BD59-A6C34878D82A}">
                    <a16:rowId xmlns:a16="http://schemas.microsoft.com/office/drawing/2014/main" val="10000"/>
                  </a:ext>
                </a:extLst>
              </a:tr>
            </a:tbl>
          </a:graphicData>
        </a:graphic>
      </p:graphicFrame>
      <p:sp>
        <p:nvSpPr>
          <p:cNvPr id="167" name="Oval 21"/>
          <p:cNvSpPr/>
          <p:nvPr/>
        </p:nvSpPr>
        <p:spPr bwMode="auto">
          <a:xfrm>
            <a:off x="7912565" y="6607531"/>
            <a:ext cx="170182" cy="172800"/>
          </a:xfrm>
          <a:prstGeom prst="ellipse">
            <a:avLst/>
          </a:prstGeom>
          <a:solidFill>
            <a:srgbClr val="00B05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0" tIns="0" rIns="0" bIns="0" numCol="1" rtlCol="0" anchor="ctr" anchorCtr="0" compatLnSpc="1">
            <a:prstTxWarp prst="textNoShape">
              <a:avLst/>
            </a:prstTxWarp>
          </a:bodyPr>
          <a:lstStyle/>
          <a:p>
            <a:pPr algn="ctr"/>
            <a:endParaRPr lang="ca-ES" sz="900" dirty="0">
              <a:solidFill>
                <a:schemeClr val="tx1"/>
              </a:solidFill>
              <a:latin typeface="+mj-lt"/>
            </a:endParaRPr>
          </a:p>
        </p:txBody>
      </p:sp>
      <p:sp>
        <p:nvSpPr>
          <p:cNvPr id="168" name="Oval 21"/>
          <p:cNvSpPr/>
          <p:nvPr/>
        </p:nvSpPr>
        <p:spPr bwMode="auto">
          <a:xfrm>
            <a:off x="8712246" y="6607531"/>
            <a:ext cx="187200" cy="172800"/>
          </a:xfrm>
          <a:prstGeom prst="ellipse">
            <a:avLst/>
          </a:prstGeom>
          <a:solidFill>
            <a:srgbClr val="FFFF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0" tIns="0" rIns="0" bIns="0" numCol="1" rtlCol="0" anchor="ctr" anchorCtr="0" compatLnSpc="1">
            <a:prstTxWarp prst="textNoShape">
              <a:avLst/>
            </a:prstTxWarp>
          </a:bodyPr>
          <a:lstStyle/>
          <a:p>
            <a:pPr algn="ctr"/>
            <a:endParaRPr lang="ca-ES" sz="900" dirty="0">
              <a:solidFill>
                <a:schemeClr val="tx1"/>
              </a:solidFill>
              <a:latin typeface="+mj-lt"/>
            </a:endParaRPr>
          </a:p>
        </p:txBody>
      </p:sp>
      <p:sp>
        <p:nvSpPr>
          <p:cNvPr id="169" name="Oval 21"/>
          <p:cNvSpPr/>
          <p:nvPr/>
        </p:nvSpPr>
        <p:spPr bwMode="auto">
          <a:xfrm>
            <a:off x="9549359" y="6607531"/>
            <a:ext cx="187200" cy="172800"/>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0" tIns="0" rIns="0" bIns="0" numCol="1" rtlCol="0" anchor="ctr" anchorCtr="0" compatLnSpc="1">
            <a:prstTxWarp prst="textNoShape">
              <a:avLst/>
            </a:prstTxWarp>
          </a:bodyPr>
          <a:lstStyle/>
          <a:p>
            <a:pPr algn="ctr"/>
            <a:endParaRPr lang="ca-ES" sz="900" dirty="0">
              <a:solidFill>
                <a:schemeClr val="bg1"/>
              </a:solidFill>
              <a:latin typeface="+mj-lt"/>
            </a:endParaRPr>
          </a:p>
        </p:txBody>
      </p:sp>
      <p:grpSp>
        <p:nvGrpSpPr>
          <p:cNvPr id="6" name="Grupo 5"/>
          <p:cNvGrpSpPr/>
          <p:nvPr/>
        </p:nvGrpSpPr>
        <p:grpSpPr>
          <a:xfrm>
            <a:off x="510601" y="1340768"/>
            <a:ext cx="1656184" cy="1656184"/>
            <a:chOff x="419844" y="1324330"/>
            <a:chExt cx="1656184" cy="1656184"/>
          </a:xfrm>
        </p:grpSpPr>
        <p:sp>
          <p:nvSpPr>
            <p:cNvPr id="165" name="Oval 21"/>
            <p:cNvSpPr/>
            <p:nvPr/>
          </p:nvSpPr>
          <p:spPr bwMode="auto">
            <a:xfrm>
              <a:off x="949854" y="1396267"/>
              <a:ext cx="596164" cy="550306"/>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0" tIns="0" rIns="0" bIns="0" numCol="1" rtlCol="0" anchor="ctr" anchorCtr="0" compatLnSpc="1">
              <a:prstTxWarp prst="textNoShape">
                <a:avLst/>
              </a:prstTxWarp>
            </a:bodyPr>
            <a:lstStyle/>
            <a:p>
              <a:pPr algn="ctr"/>
              <a:endParaRPr lang="ca-ES" sz="900" dirty="0">
                <a:solidFill>
                  <a:schemeClr val="bg1"/>
                </a:solidFill>
                <a:latin typeface="+mj-lt"/>
              </a:endParaRPr>
            </a:p>
          </p:txBody>
        </p:sp>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844" y="1324330"/>
              <a:ext cx="1656184" cy="1656184"/>
            </a:xfrm>
            <a:prstGeom prst="rect">
              <a:avLst/>
            </a:prstGeom>
          </p:spPr>
        </p:pic>
      </p:grpSp>
      <p:sp>
        <p:nvSpPr>
          <p:cNvPr id="15" name="Rectángulo 14"/>
          <p:cNvSpPr/>
          <p:nvPr/>
        </p:nvSpPr>
        <p:spPr>
          <a:xfrm>
            <a:off x="9709625" y="828416"/>
            <a:ext cx="1858201" cy="230832"/>
          </a:xfrm>
          <a:prstGeom prst="rect">
            <a:avLst/>
          </a:prstGeom>
        </p:spPr>
        <p:txBody>
          <a:bodyPr wrap="none">
            <a:spAutoFit/>
          </a:bodyPr>
          <a:lstStyle/>
          <a:p>
            <a:r>
              <a:rPr lang="ca-ES" sz="900" i="1" dirty="0">
                <a:solidFill>
                  <a:srgbClr val="C00000"/>
                </a:solidFill>
                <a:latin typeface="Arial" panose="020B0604020202020204" pitchFamily="34" charset="0"/>
              </a:rPr>
              <a:t>Data prevista </a:t>
            </a:r>
            <a:r>
              <a:rPr lang="ca-ES" sz="900" i="1" dirty="0" err="1">
                <a:solidFill>
                  <a:srgbClr val="C00000"/>
                </a:solidFill>
                <a:latin typeface="Arial" panose="020B0604020202020204" pitchFamily="34" charset="0"/>
              </a:rPr>
              <a:t>vXX</a:t>
            </a:r>
            <a:r>
              <a:rPr lang="ca-ES" sz="900" i="1" dirty="0">
                <a:solidFill>
                  <a:srgbClr val="C00000"/>
                </a:solidFill>
                <a:latin typeface="Arial" panose="020B0604020202020204" pitchFamily="34" charset="0"/>
              </a:rPr>
              <a:t>: </a:t>
            </a:r>
            <a:r>
              <a:rPr lang="ca-ES" sz="900" i="1" dirty="0" err="1">
                <a:solidFill>
                  <a:srgbClr val="C00000"/>
                </a:solidFill>
                <a:latin typeface="Arial" panose="020B0604020202020204" pitchFamily="34" charset="0"/>
              </a:rPr>
              <a:t>dd</a:t>
            </a:r>
            <a:r>
              <a:rPr lang="ca-ES" sz="900" b="1" dirty="0">
                <a:solidFill>
                  <a:srgbClr val="C00000"/>
                </a:solidFill>
                <a:latin typeface="Arial" panose="020B0604020202020204" pitchFamily="34" charset="0"/>
              </a:rPr>
              <a:t>/mm/</a:t>
            </a:r>
            <a:r>
              <a:rPr lang="ca-ES" sz="900" b="1" dirty="0" err="1">
                <a:solidFill>
                  <a:srgbClr val="C00000"/>
                </a:solidFill>
                <a:latin typeface="Arial" panose="020B0604020202020204" pitchFamily="34" charset="0"/>
              </a:rPr>
              <a:t>aaaa</a:t>
            </a:r>
            <a:r>
              <a:rPr lang="ca-ES" sz="900" dirty="0">
                <a:solidFill>
                  <a:srgbClr val="C00000"/>
                </a:solidFill>
                <a:latin typeface="Arial" panose="020B0604020202020204" pitchFamily="34" charset="0"/>
              </a:rPr>
              <a:t> </a:t>
            </a:r>
          </a:p>
        </p:txBody>
      </p:sp>
      <p:sp>
        <p:nvSpPr>
          <p:cNvPr id="14" name="QuadreDeText 48"/>
          <p:cNvSpPr txBox="1"/>
          <p:nvPr/>
        </p:nvSpPr>
        <p:spPr>
          <a:xfrm>
            <a:off x="542990" y="5699229"/>
            <a:ext cx="3505036" cy="369332"/>
          </a:xfrm>
          <a:prstGeom prst="rect">
            <a:avLst/>
          </a:prstGeom>
          <a:noFill/>
        </p:spPr>
        <p:txBody>
          <a:bodyPr wrap="square" numCol="1" rtlCol="0">
            <a:spAutoFit/>
          </a:bodyPr>
          <a:lstStyle/>
          <a:p>
            <a:pPr eaLnBrk="1" hangingPunct="1">
              <a:spcBef>
                <a:spcPts val="0"/>
              </a:spcBef>
              <a:spcAft>
                <a:spcPts val="0"/>
              </a:spcAft>
            </a:pPr>
            <a:r>
              <a:rPr lang="ca-ES" sz="900" b="1" i="1" dirty="0" smtClean="0">
                <a:solidFill>
                  <a:srgbClr val="800000"/>
                </a:solidFill>
                <a:latin typeface="+mj-lt"/>
                <a:cs typeface="+mn-cs"/>
              </a:rPr>
              <a:t>PDDq: </a:t>
            </a:r>
            <a:r>
              <a:rPr lang="ca-ES" sz="900" dirty="0" smtClean="0">
                <a:solidFill>
                  <a:srgbClr val="000000"/>
                </a:solidFill>
                <a:latin typeface="+mj-lt"/>
                <a:cs typeface="+mn-cs"/>
              </a:rPr>
              <a:t>Percentatge de detecció de defectes a les proves de qualificació en relació als defectes detectats a les proves d’acceptació</a:t>
            </a:r>
            <a:endParaRPr lang="ca-ES" sz="900" b="1" dirty="0">
              <a:solidFill>
                <a:srgbClr val="000000"/>
              </a:solidFill>
              <a:latin typeface="+mj-lt"/>
              <a:cs typeface="+mn-cs"/>
            </a:endParaRPr>
          </a:p>
        </p:txBody>
      </p:sp>
    </p:spTree>
    <p:extLst>
      <p:ext uri="{BB962C8B-B14F-4D97-AF65-F5344CB8AC3E}">
        <p14:creationId xmlns:p14="http://schemas.microsoft.com/office/powerpoint/2010/main" val="149014455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Tema de l'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l'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881D76E832727C4896DCD041F45075EB" ma:contentTypeVersion="7" ma:contentTypeDescription="Crea un document nou" ma:contentTypeScope="" ma:versionID="3c5dbb6c47e8dbd443aa37151724cd50">
  <xsd:schema xmlns:xsd="http://www.w3.org/2001/XMLSchema" xmlns:xs="http://www.w3.org/2001/XMLSchema" xmlns:p="http://schemas.microsoft.com/office/2006/metadata/properties" xmlns:ns2="1ef81f19-cf85-4969-882d-e6a4ea0150e1" xmlns:ns3="c07a89e8-4733-4b5d-8b8a-f94b86cdb07b" targetNamespace="http://schemas.microsoft.com/office/2006/metadata/properties" ma:root="true" ma:fieldsID="5be8a0a891ed1363e072123671ab3075" ns2:_="" ns3:_="">
    <xsd:import namespace="1ef81f19-cf85-4969-882d-e6a4ea0150e1"/>
    <xsd:import namespace="c07a89e8-4733-4b5d-8b8a-f94b86cdb07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f81f19-cf85-4969-882d-e6a4ea0150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07a89e8-4733-4b5d-8b8a-f94b86cdb07b" elementFormDefault="qualified">
    <xsd:import namespace="http://schemas.microsoft.com/office/2006/documentManagement/types"/>
    <xsd:import namespace="http://schemas.microsoft.com/office/infopath/2007/PartnerControls"/>
    <xsd:element name="SharedWithUsers" ma:index="13" nillable="true" ma:displayName="Compartit amb"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 compartit amb detal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us de contingut"/>
        <xsd:element ref="dc:title" minOccurs="0" maxOccurs="1" ma:index="4" ma:displayName="Títo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62F8BB-4F6C-483C-A4DD-76728C08BDFD}">
  <ds:schemaRefs>
    <ds:schemaRef ds:uri="http://schemas.microsoft.com/sharepoint/v3/contenttype/forms"/>
  </ds:schemaRefs>
</ds:datastoreItem>
</file>

<file path=customXml/itemProps2.xml><?xml version="1.0" encoding="utf-8"?>
<ds:datastoreItem xmlns:ds="http://schemas.openxmlformats.org/officeDocument/2006/customXml" ds:itemID="{6F8F9ACB-26AA-406E-A7FF-B441727E6819}">
  <ds:schemaRefs>
    <ds:schemaRef ds:uri="http://schemas.microsoft.com/office/2006/metadata/longProperties"/>
  </ds:schemaRefs>
</ds:datastoreItem>
</file>

<file path=customXml/itemProps3.xml><?xml version="1.0" encoding="utf-8"?>
<ds:datastoreItem xmlns:ds="http://schemas.openxmlformats.org/officeDocument/2006/customXml" ds:itemID="{418DA142-F6D0-410F-9D0F-C0EED4C7EC49}">
  <ds:schemaRefs>
    <ds:schemaRef ds:uri="c07a89e8-4733-4b5d-8b8a-f94b86cdb07b"/>
    <ds:schemaRef ds:uri="1ef81f19-cf85-4969-882d-e6a4ea0150e1"/>
    <ds:schemaRef ds:uri="http://purl.org/dc/elements/1.1/"/>
    <ds:schemaRef ds:uri="http://schemas.microsoft.com/office/infopath/2007/PartnerControls"/>
    <ds:schemaRef ds:uri="http://schemas.microsoft.com/office/2006/metadata/properties"/>
    <ds:schemaRef ds:uri="http://www.w3.org/XML/1998/namespace"/>
    <ds:schemaRef ds:uri="http://purl.org/dc/terms/"/>
    <ds:schemaRef ds:uri="http://schemas.microsoft.com/office/2006/documentManagement/types"/>
    <ds:schemaRef ds:uri="http://schemas.openxmlformats.org/package/2006/metadata/core-properties"/>
    <ds:schemaRef ds:uri="http://purl.org/dc/dcmitype/"/>
  </ds:schemaRefs>
</ds:datastoreItem>
</file>

<file path=customXml/itemProps4.xml><?xml version="1.0" encoding="utf-8"?>
<ds:datastoreItem xmlns:ds="http://schemas.openxmlformats.org/officeDocument/2006/customXml" ds:itemID="{C9DCCCE2-1A74-4358-9131-21FB0ABB75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f81f19-cf85-4969-882d-e6a4ea0150e1"/>
    <ds:schemaRef ds:uri="c07a89e8-4733-4b5d-8b8a-f94b86cdb0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20180</TotalTime>
  <Words>1496</Words>
  <Application>Microsoft Office PowerPoint</Application>
  <PresentationFormat>Panorámica</PresentationFormat>
  <Paragraphs>433</Paragraphs>
  <Slides>10</Slides>
  <Notes>6</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1</vt:i4>
      </vt:variant>
      <vt:variant>
        <vt:lpstr>Títulos de diapositiva</vt:lpstr>
      </vt:variant>
      <vt:variant>
        <vt:i4>10</vt:i4>
      </vt:variant>
    </vt:vector>
  </HeadingPairs>
  <TitlesOfParts>
    <vt:vector size="18" baseType="lpstr">
      <vt:lpstr>Arial</vt:lpstr>
      <vt:lpstr>Calibri</vt:lpstr>
      <vt:lpstr>Helvetica Neue</vt:lpstr>
      <vt:lpstr>Times New Roman</vt:lpstr>
      <vt:lpstr>Wingdings</vt:lpstr>
      <vt:lpstr>Wingdings 2</vt:lpstr>
      <vt:lpstr>Tema de l'Office</vt:lpstr>
      <vt:lpstr>Diapositiva de think-cell</vt:lpstr>
      <vt:lpstr>Informe de Qualitat Resum Executiu xxxx - xxxxxxx</vt:lpstr>
      <vt:lpstr>Índex</vt:lpstr>
      <vt:lpstr>1. Qualitat de la nova versió a publicar Resum executiu     </vt:lpstr>
      <vt:lpstr>2. Qualitat de l’aplicació en producció Resum executiu</vt:lpstr>
      <vt:lpstr>3. Riscos i accions de millora</vt:lpstr>
      <vt:lpstr>4. Detall estat qualitat nova versió a publicar Defectes oberts* més importants**</vt:lpstr>
      <vt:lpstr>4. Detall estat qualitat nova versió a publicar Evolució de l’estat dels defectes</vt:lpstr>
      <vt:lpstr>Presentación de PowerPoint</vt:lpstr>
      <vt:lpstr>5. Risc de posada a Producció</vt:lpstr>
      <vt:lpstr>Annex: Matriu de Probabilitat per Impacte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 PowerPoint</dc:title>
  <dc:creator>antoni.lunar@gencat.cat</dc:creator>
  <cp:lastModifiedBy>TREPAT CASTILLO Anna</cp:lastModifiedBy>
  <cp:revision>374</cp:revision>
  <cp:lastPrinted>2011-04-20T15:22:35Z</cp:lastPrinted>
  <dcterms:created xsi:type="dcterms:W3CDTF">2011-04-15T10:08:09Z</dcterms:created>
  <dcterms:modified xsi:type="dcterms:W3CDTF">2019-12-20T08:19:03Z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aticaDoc">
    <vt:lpwstr>6;#Organització|3a0baa1a-7fe8-42a5-9b4c-70f41451b2a0</vt:lpwstr>
  </property>
  <property fmtid="{D5CDD505-2E9C-101B-9397-08002B2CF9AE}" pid="3" name="PublicObjectiuDoc">
    <vt:lpwstr>44;#CTTI|ba1d1ce9-998c-46e6-a87f-04e07fd6e879</vt:lpwstr>
  </property>
  <property fmtid="{D5CDD505-2E9C-101B-9397-08002B2CF9AE}" pid="4" name="TipusContingutDoc">
    <vt:lpwstr>64;#Presentació|a3083dd0-a305-43f6-8a5a-81412d427f41</vt:lpwstr>
  </property>
  <property fmtid="{D5CDD505-2E9C-101B-9397-08002B2CF9AE}" pid="5" name="ContentTypeId">
    <vt:lpwstr>0x010100881D76E832727C4896DCD041F45075EB</vt:lpwstr>
  </property>
</Properties>
</file>