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3" r:id="rId4"/>
  </p:sldMasterIdLst>
  <p:notesMasterIdLst>
    <p:notesMasterId r:id="rId16"/>
  </p:notesMasterIdLst>
  <p:handoutMasterIdLst>
    <p:handoutMasterId r:id="rId17"/>
  </p:handoutMasterIdLst>
  <p:sldIdLst>
    <p:sldId id="696" r:id="rId5"/>
    <p:sldId id="824" r:id="rId6"/>
    <p:sldId id="866" r:id="rId7"/>
    <p:sldId id="858" r:id="rId8"/>
    <p:sldId id="860" r:id="rId9"/>
    <p:sldId id="865" r:id="rId10"/>
    <p:sldId id="861" r:id="rId11"/>
    <p:sldId id="862" r:id="rId12"/>
    <p:sldId id="863" r:id="rId13"/>
    <p:sldId id="864" r:id="rId14"/>
    <p:sldId id="840" r:id="rId15"/>
  </p:sldIdLst>
  <p:sldSz cx="9906000" cy="6858000" type="A4"/>
  <p:notesSz cx="6797675" cy="9872663"/>
  <p:custDataLst>
    <p:tags r:id="rId18"/>
  </p:custDataLst>
  <p:defaultTextStyle>
    <a:defPPr>
      <a:defRPr lang="ca-ES"/>
    </a:defPPr>
    <a:lvl1pPr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158" userDrawn="1">
          <p15:clr>
            <a:srgbClr val="A4A3A4"/>
          </p15:clr>
        </p15:guide>
        <p15:guide id="4" pos="6020">
          <p15:clr>
            <a:srgbClr val="A4A3A4"/>
          </p15:clr>
        </p15:guide>
        <p15:guide id="6" pos="512" userDrawn="1">
          <p15:clr>
            <a:srgbClr val="A4A3A4"/>
          </p15:clr>
        </p15:guide>
        <p15:guide id="7" orient="horz">
          <p15:clr>
            <a:srgbClr val="A4A3A4"/>
          </p15:clr>
        </p15:guide>
        <p15:guide id="8" orient="horz" pos="3884" userDrawn="1">
          <p15:clr>
            <a:srgbClr val="A4A3A4"/>
          </p15:clr>
        </p15:guide>
        <p15:guide id="9" orient="horz" pos="4247" userDrawn="1">
          <p15:clr>
            <a:srgbClr val="A4A3A4"/>
          </p15:clr>
        </p15:guide>
        <p15:guide id="10" pos="1038">
          <p15:clr>
            <a:srgbClr val="A4A3A4"/>
          </p15:clr>
        </p15:guide>
        <p15:guide id="11" pos="3755" userDrawn="1">
          <p15:clr>
            <a:srgbClr val="A4A3A4"/>
          </p15:clr>
        </p15:guide>
        <p15:guide id="12" pos="3852" userDrawn="1">
          <p15:clr>
            <a:srgbClr val="A4A3A4"/>
          </p15:clr>
        </p15:guide>
        <p15:guide id="13" pos="4889" userDrawn="1">
          <p15:clr>
            <a:srgbClr val="A4A3A4"/>
          </p15:clr>
        </p15:guide>
        <p15:guide id="14" pos="4998" userDrawn="1">
          <p15:clr>
            <a:srgbClr val="A4A3A4"/>
          </p15:clr>
        </p15:guide>
        <p15:guide id="15" orient="horz" pos="323" userDrawn="1">
          <p15:clr>
            <a:srgbClr val="A4A3A4"/>
          </p15:clr>
        </p15:guide>
        <p15:guide id="16" pos="240" userDrawn="1">
          <p15:clr>
            <a:srgbClr val="A4A3A4"/>
          </p15:clr>
        </p15:guide>
        <p15:guide id="17" userDrawn="1">
          <p15:clr>
            <a:srgbClr val="A4A3A4"/>
          </p15:clr>
        </p15:guide>
        <p15:guide id="18" orient="horz" pos="753">
          <p15:clr>
            <a:srgbClr val="A4A3A4"/>
          </p15:clr>
        </p15:guide>
        <p15:guide id="19" pos="3643">
          <p15:clr>
            <a:srgbClr val="A4A3A4"/>
          </p15:clr>
        </p15:guide>
        <p15:guide id="20" pos="3691">
          <p15:clr>
            <a:srgbClr val="A4A3A4"/>
          </p15:clr>
        </p15:guide>
        <p15:guide id="21" pos="5114">
          <p15:clr>
            <a:srgbClr val="A4A3A4"/>
          </p15:clr>
        </p15:guide>
        <p15:guide id="22" orient="horz" pos="1026" userDrawn="1">
          <p15:clr>
            <a:srgbClr val="A4A3A4"/>
          </p15:clr>
        </p15:guide>
        <p15:guide id="23" orient="horz" pos="572">
          <p15:clr>
            <a:srgbClr val="A4A3A4"/>
          </p15:clr>
        </p15:guide>
        <p15:guide id="24" orient="horz" pos="7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gio Aguilar Sanchez" initials="SAS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C0392B"/>
    <a:srgbClr val="F49D15"/>
    <a:srgbClr val="9BBC57"/>
    <a:srgbClr val="297F9D"/>
    <a:srgbClr val="006600"/>
    <a:srgbClr val="D8CBCB"/>
    <a:srgbClr val="EDE7E7"/>
    <a:srgbClr val="9AAE04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44" autoAdjust="0"/>
    <p:restoredTop sz="94434" autoAdjust="0"/>
  </p:normalViewPr>
  <p:slideViewPr>
    <p:cSldViewPr snapToGrid="0" snapToObjects="1">
      <p:cViewPr varScale="1">
        <p:scale>
          <a:sx n="112" d="100"/>
          <a:sy n="112" d="100"/>
        </p:scale>
        <p:origin x="1080" y="102"/>
      </p:cViewPr>
      <p:guideLst>
        <p:guide pos="1158"/>
        <p:guide pos="6020"/>
        <p:guide pos="512"/>
        <p:guide orient="horz"/>
        <p:guide orient="horz" pos="3884"/>
        <p:guide orient="horz" pos="4247"/>
        <p:guide pos="1038"/>
        <p:guide pos="3755"/>
        <p:guide pos="3852"/>
        <p:guide pos="4889"/>
        <p:guide pos="4998"/>
        <p:guide orient="horz" pos="323"/>
        <p:guide pos="240"/>
        <p:guide/>
        <p:guide orient="horz" pos="753"/>
        <p:guide pos="3643"/>
        <p:guide pos="3691"/>
        <p:guide pos="5114"/>
        <p:guide orient="horz" pos="1026"/>
        <p:guide orient="horz" pos="572"/>
        <p:guide orient="horz" pos="7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532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800083-7FB8-4174-B388-01F8EA834CDF}" type="doc">
      <dgm:prSet loTypeId="urn:microsoft.com/office/officeart/2005/8/layout/chevron1" loCatId="process" qsTypeId="urn:microsoft.com/office/officeart/2005/8/quickstyle/simple3" qsCatId="simple" csTypeId="urn:microsoft.com/office/officeart/2005/8/colors/accent2_5" csCatId="accent2" phldr="1"/>
      <dgm:spPr/>
    </dgm:pt>
    <dgm:pt modelId="{8989CF19-872E-4FF0-8782-ED4166859FD7}">
      <dgm:prSet phldrT="[Texto]" custT="1"/>
      <dgm:spPr/>
      <dgm:t>
        <a:bodyPr/>
        <a:lstStyle/>
        <a:p>
          <a:r>
            <a:rPr lang="ca-ES" sz="1500" noProof="0" dirty="0" smtClean="0"/>
            <a:t>Entrevista preliminar</a:t>
          </a:r>
          <a:endParaRPr lang="ca-ES" sz="1500" noProof="0" dirty="0"/>
        </a:p>
      </dgm:t>
    </dgm:pt>
    <dgm:pt modelId="{21368A4A-95F6-4222-948C-E69C65BF6CE6}" type="parTrans" cxnId="{0C0F0CC7-839C-40EC-8B4F-FB236ACABD67}">
      <dgm:prSet/>
      <dgm:spPr/>
      <dgm:t>
        <a:bodyPr/>
        <a:lstStyle/>
        <a:p>
          <a:endParaRPr lang="ca-ES" sz="1500" noProof="0" dirty="0"/>
        </a:p>
      </dgm:t>
    </dgm:pt>
    <dgm:pt modelId="{0AFF435B-6708-46E2-A27A-329E70FC5378}" type="sibTrans" cxnId="{0C0F0CC7-839C-40EC-8B4F-FB236ACABD67}">
      <dgm:prSet/>
      <dgm:spPr/>
      <dgm:t>
        <a:bodyPr/>
        <a:lstStyle/>
        <a:p>
          <a:endParaRPr lang="ca-ES" sz="1500" noProof="0" dirty="0"/>
        </a:p>
      </dgm:t>
    </dgm:pt>
    <dgm:pt modelId="{7E075C96-A700-486B-9DAA-BEEFC5C02A84}">
      <dgm:prSet phldrT="[Texto]" custT="1"/>
      <dgm:spPr/>
      <dgm:t>
        <a:bodyPr/>
        <a:lstStyle/>
        <a:p>
          <a:r>
            <a:rPr lang="ca-ES" sz="1500" noProof="0" dirty="0" smtClean="0"/>
            <a:t>Conclusions</a:t>
          </a:r>
          <a:endParaRPr lang="ca-ES" sz="1500" noProof="0" dirty="0"/>
        </a:p>
      </dgm:t>
    </dgm:pt>
    <dgm:pt modelId="{D14BAD42-55FA-45E6-8156-91B8F210599C}" type="parTrans" cxnId="{DF5E02EC-C265-4E1D-85FA-0B60BBEFBEE5}">
      <dgm:prSet/>
      <dgm:spPr/>
      <dgm:t>
        <a:bodyPr/>
        <a:lstStyle/>
        <a:p>
          <a:endParaRPr lang="ca-ES" sz="1500" noProof="0" dirty="0"/>
        </a:p>
      </dgm:t>
    </dgm:pt>
    <dgm:pt modelId="{2BB7F0C4-72BB-4EB6-8615-2DF040D60AE9}" type="sibTrans" cxnId="{DF5E02EC-C265-4E1D-85FA-0B60BBEFBEE5}">
      <dgm:prSet/>
      <dgm:spPr/>
      <dgm:t>
        <a:bodyPr/>
        <a:lstStyle/>
        <a:p>
          <a:endParaRPr lang="ca-ES" sz="1500" noProof="0" dirty="0"/>
        </a:p>
      </dgm:t>
    </dgm:pt>
    <dgm:pt modelId="{D23A8B07-3626-429B-BD7A-9212261867B9}">
      <dgm:prSet phldrT="[Texto]" custT="1"/>
      <dgm:spPr/>
      <dgm:t>
        <a:bodyPr/>
        <a:lstStyle/>
        <a:p>
          <a:r>
            <a:rPr lang="ca-ES" sz="1500" noProof="0" dirty="0" smtClean="0"/>
            <a:t>Anàlisi de la informació</a:t>
          </a:r>
          <a:endParaRPr lang="ca-ES" sz="1500" noProof="0" dirty="0"/>
        </a:p>
      </dgm:t>
    </dgm:pt>
    <dgm:pt modelId="{53CD30F4-CA6B-47C5-ADC8-51D00E5CDAC4}" type="parTrans" cxnId="{DD734A13-4C31-4159-9ABE-2169749597D4}">
      <dgm:prSet/>
      <dgm:spPr/>
      <dgm:t>
        <a:bodyPr/>
        <a:lstStyle/>
        <a:p>
          <a:endParaRPr lang="ca-ES" sz="1500" noProof="0" dirty="0"/>
        </a:p>
      </dgm:t>
    </dgm:pt>
    <dgm:pt modelId="{0B805177-1389-4482-A17C-8F9E6E52449D}" type="sibTrans" cxnId="{DD734A13-4C31-4159-9ABE-2169749597D4}">
      <dgm:prSet/>
      <dgm:spPr/>
      <dgm:t>
        <a:bodyPr/>
        <a:lstStyle/>
        <a:p>
          <a:endParaRPr lang="ca-ES" sz="1500" noProof="0" dirty="0"/>
        </a:p>
      </dgm:t>
    </dgm:pt>
    <dgm:pt modelId="{7F23B36E-B15B-486F-A5F3-9B0F750B8551}">
      <dgm:prSet phldrT="[Texto]" custT="1"/>
      <dgm:spPr/>
      <dgm:t>
        <a:bodyPr/>
        <a:lstStyle/>
        <a:p>
          <a:r>
            <a:rPr lang="ca-ES" sz="1500" noProof="0" dirty="0" smtClean="0"/>
            <a:t>Recomanacions</a:t>
          </a:r>
          <a:endParaRPr lang="ca-ES" sz="1500" noProof="0" dirty="0"/>
        </a:p>
      </dgm:t>
    </dgm:pt>
    <dgm:pt modelId="{4BCDDD55-7D53-46B1-9A68-C3DDC734F128}" type="parTrans" cxnId="{24C1EE27-D208-42AD-A9A5-7AFE5CAC7817}">
      <dgm:prSet/>
      <dgm:spPr/>
      <dgm:t>
        <a:bodyPr/>
        <a:lstStyle/>
        <a:p>
          <a:endParaRPr lang="ca-ES" sz="1500" noProof="0" dirty="0"/>
        </a:p>
      </dgm:t>
    </dgm:pt>
    <dgm:pt modelId="{120E1F3D-AD85-48F6-A7C3-4BCC28A37E2D}" type="sibTrans" cxnId="{24C1EE27-D208-42AD-A9A5-7AFE5CAC7817}">
      <dgm:prSet/>
      <dgm:spPr/>
      <dgm:t>
        <a:bodyPr/>
        <a:lstStyle/>
        <a:p>
          <a:endParaRPr lang="ca-ES" sz="1500" noProof="0" dirty="0"/>
        </a:p>
      </dgm:t>
    </dgm:pt>
    <dgm:pt modelId="{6BA6FDF3-7838-4034-AE18-8ECF2D745879}" type="pres">
      <dgm:prSet presAssocID="{AD800083-7FB8-4174-B388-01F8EA834CDF}" presName="Name0" presStyleCnt="0">
        <dgm:presLayoutVars>
          <dgm:dir/>
          <dgm:animLvl val="lvl"/>
          <dgm:resizeHandles val="exact"/>
        </dgm:presLayoutVars>
      </dgm:prSet>
      <dgm:spPr/>
    </dgm:pt>
    <dgm:pt modelId="{435D247B-06FC-4CEC-9D04-40A99BA1608D}" type="pres">
      <dgm:prSet presAssocID="{8989CF19-872E-4FF0-8782-ED4166859FD7}" presName="parTxOnly" presStyleLbl="node1" presStyleIdx="0" presStyleCnt="4" custLinFactNeighborY="22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049EBD-6F30-442E-B6C7-A4CD4E4D0C7A}" type="pres">
      <dgm:prSet presAssocID="{0AFF435B-6708-46E2-A27A-329E70FC5378}" presName="parTxOnlySpace" presStyleCnt="0"/>
      <dgm:spPr/>
    </dgm:pt>
    <dgm:pt modelId="{03CC7626-DAA5-48B3-91D7-07C76B40599B}" type="pres">
      <dgm:prSet presAssocID="{D23A8B07-3626-429B-BD7A-9212261867B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6A8357-AB23-4A7D-BC29-F1F386CABF20}" type="pres">
      <dgm:prSet presAssocID="{0B805177-1389-4482-A17C-8F9E6E52449D}" presName="parTxOnlySpace" presStyleCnt="0"/>
      <dgm:spPr/>
    </dgm:pt>
    <dgm:pt modelId="{E7223948-B3A5-46A6-B059-6B67FF10327A}" type="pres">
      <dgm:prSet presAssocID="{7E075C96-A700-486B-9DAA-BEEFC5C02A84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561F5F-B416-4ACC-8514-A48060440EB5}" type="pres">
      <dgm:prSet presAssocID="{2BB7F0C4-72BB-4EB6-8615-2DF040D60AE9}" presName="parTxOnlySpace" presStyleCnt="0"/>
      <dgm:spPr/>
    </dgm:pt>
    <dgm:pt modelId="{5BCCE1C3-E9C3-48BA-8408-FA6343C56960}" type="pres">
      <dgm:prSet presAssocID="{7F23B36E-B15B-486F-A5F3-9B0F750B8551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4C1EE27-D208-42AD-A9A5-7AFE5CAC7817}" srcId="{AD800083-7FB8-4174-B388-01F8EA834CDF}" destId="{7F23B36E-B15B-486F-A5F3-9B0F750B8551}" srcOrd="3" destOrd="0" parTransId="{4BCDDD55-7D53-46B1-9A68-C3DDC734F128}" sibTransId="{120E1F3D-AD85-48F6-A7C3-4BCC28A37E2D}"/>
    <dgm:cxn modelId="{0C0F0CC7-839C-40EC-8B4F-FB236ACABD67}" srcId="{AD800083-7FB8-4174-B388-01F8EA834CDF}" destId="{8989CF19-872E-4FF0-8782-ED4166859FD7}" srcOrd="0" destOrd="0" parTransId="{21368A4A-95F6-4222-948C-E69C65BF6CE6}" sibTransId="{0AFF435B-6708-46E2-A27A-329E70FC5378}"/>
    <dgm:cxn modelId="{CDEE9710-E04B-4EAA-A3D6-68A5BCFC1E04}" type="presOf" srcId="{8989CF19-872E-4FF0-8782-ED4166859FD7}" destId="{435D247B-06FC-4CEC-9D04-40A99BA1608D}" srcOrd="0" destOrd="0" presId="urn:microsoft.com/office/officeart/2005/8/layout/chevron1"/>
    <dgm:cxn modelId="{1A50949C-F3DA-4288-B666-2DCBDD8E3FBD}" type="presOf" srcId="{7E075C96-A700-486B-9DAA-BEEFC5C02A84}" destId="{E7223948-B3A5-46A6-B059-6B67FF10327A}" srcOrd="0" destOrd="0" presId="urn:microsoft.com/office/officeart/2005/8/layout/chevron1"/>
    <dgm:cxn modelId="{DD734A13-4C31-4159-9ABE-2169749597D4}" srcId="{AD800083-7FB8-4174-B388-01F8EA834CDF}" destId="{D23A8B07-3626-429B-BD7A-9212261867B9}" srcOrd="1" destOrd="0" parTransId="{53CD30F4-CA6B-47C5-ADC8-51D00E5CDAC4}" sibTransId="{0B805177-1389-4482-A17C-8F9E6E52449D}"/>
    <dgm:cxn modelId="{6ED9274B-5A6B-4403-AA1B-258040A1930D}" type="presOf" srcId="{D23A8B07-3626-429B-BD7A-9212261867B9}" destId="{03CC7626-DAA5-48B3-91D7-07C76B40599B}" srcOrd="0" destOrd="0" presId="urn:microsoft.com/office/officeart/2005/8/layout/chevron1"/>
    <dgm:cxn modelId="{DF5E02EC-C265-4E1D-85FA-0B60BBEFBEE5}" srcId="{AD800083-7FB8-4174-B388-01F8EA834CDF}" destId="{7E075C96-A700-486B-9DAA-BEEFC5C02A84}" srcOrd="2" destOrd="0" parTransId="{D14BAD42-55FA-45E6-8156-91B8F210599C}" sibTransId="{2BB7F0C4-72BB-4EB6-8615-2DF040D60AE9}"/>
    <dgm:cxn modelId="{2FF38504-32E2-480A-965C-FBA4583F69AD}" type="presOf" srcId="{AD800083-7FB8-4174-B388-01F8EA834CDF}" destId="{6BA6FDF3-7838-4034-AE18-8ECF2D745879}" srcOrd="0" destOrd="0" presId="urn:microsoft.com/office/officeart/2005/8/layout/chevron1"/>
    <dgm:cxn modelId="{20B6A925-AA96-45A6-9F83-7E37B6480452}" type="presOf" srcId="{7F23B36E-B15B-486F-A5F3-9B0F750B8551}" destId="{5BCCE1C3-E9C3-48BA-8408-FA6343C56960}" srcOrd="0" destOrd="0" presId="urn:microsoft.com/office/officeart/2005/8/layout/chevron1"/>
    <dgm:cxn modelId="{51936ACF-D6CA-47DF-8537-B92B4AFB1C5A}" type="presParOf" srcId="{6BA6FDF3-7838-4034-AE18-8ECF2D745879}" destId="{435D247B-06FC-4CEC-9D04-40A99BA1608D}" srcOrd="0" destOrd="0" presId="urn:microsoft.com/office/officeart/2005/8/layout/chevron1"/>
    <dgm:cxn modelId="{AD950509-5FDE-4CF1-BBA2-A832CEEE333B}" type="presParOf" srcId="{6BA6FDF3-7838-4034-AE18-8ECF2D745879}" destId="{E0049EBD-6F30-442E-B6C7-A4CD4E4D0C7A}" srcOrd="1" destOrd="0" presId="urn:microsoft.com/office/officeart/2005/8/layout/chevron1"/>
    <dgm:cxn modelId="{57A1F70D-4939-4F06-BED4-A3A33F35AD44}" type="presParOf" srcId="{6BA6FDF3-7838-4034-AE18-8ECF2D745879}" destId="{03CC7626-DAA5-48B3-91D7-07C76B40599B}" srcOrd="2" destOrd="0" presId="urn:microsoft.com/office/officeart/2005/8/layout/chevron1"/>
    <dgm:cxn modelId="{56C2C403-F328-4EC6-B857-197950F5EB2B}" type="presParOf" srcId="{6BA6FDF3-7838-4034-AE18-8ECF2D745879}" destId="{C16A8357-AB23-4A7D-BC29-F1F386CABF20}" srcOrd="3" destOrd="0" presId="urn:microsoft.com/office/officeart/2005/8/layout/chevron1"/>
    <dgm:cxn modelId="{3ACC02EC-4A9F-4145-8039-8BCB6A898561}" type="presParOf" srcId="{6BA6FDF3-7838-4034-AE18-8ECF2D745879}" destId="{E7223948-B3A5-46A6-B059-6B67FF10327A}" srcOrd="4" destOrd="0" presId="urn:microsoft.com/office/officeart/2005/8/layout/chevron1"/>
    <dgm:cxn modelId="{8FFECC0D-4DBF-4F9E-AE50-FE469CB9E26A}" type="presParOf" srcId="{6BA6FDF3-7838-4034-AE18-8ECF2D745879}" destId="{71561F5F-B416-4ACC-8514-A48060440EB5}" srcOrd="5" destOrd="0" presId="urn:microsoft.com/office/officeart/2005/8/layout/chevron1"/>
    <dgm:cxn modelId="{3D751E2E-5129-4A7A-A800-544DE54155DC}" type="presParOf" srcId="{6BA6FDF3-7838-4034-AE18-8ECF2D745879}" destId="{5BCCE1C3-E9C3-48BA-8408-FA6343C56960}" srcOrd="6" destOrd="0" presId="urn:microsoft.com/office/officeart/2005/8/layout/chevron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D247B-06FC-4CEC-9D04-40A99BA1608D}">
      <dsp:nvSpPr>
        <dsp:cNvPr id="0" name=""/>
        <dsp:cNvSpPr/>
      </dsp:nvSpPr>
      <dsp:spPr>
        <a:xfrm>
          <a:off x="3719" y="0"/>
          <a:ext cx="2165074" cy="609468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dirty="0" smtClean="0"/>
            <a:t>Entrevista preliminar</a:t>
          </a:r>
          <a:endParaRPr lang="ca-ES" sz="1500" kern="1200" noProof="0" dirty="0"/>
        </a:p>
      </dsp:txBody>
      <dsp:txXfrm>
        <a:off x="308453" y="0"/>
        <a:ext cx="1555606" cy="609468"/>
      </dsp:txXfrm>
    </dsp:sp>
    <dsp:sp modelId="{03CC7626-DAA5-48B3-91D7-07C76B40599B}">
      <dsp:nvSpPr>
        <dsp:cNvPr id="0" name=""/>
        <dsp:cNvSpPr/>
      </dsp:nvSpPr>
      <dsp:spPr>
        <a:xfrm>
          <a:off x="1952286" y="0"/>
          <a:ext cx="2165074" cy="609468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13333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dirty="0" smtClean="0"/>
            <a:t>Anàlisi de la informació</a:t>
          </a:r>
          <a:endParaRPr lang="ca-ES" sz="1500" kern="1200" noProof="0" dirty="0"/>
        </a:p>
      </dsp:txBody>
      <dsp:txXfrm>
        <a:off x="2257020" y="0"/>
        <a:ext cx="1555606" cy="609468"/>
      </dsp:txXfrm>
    </dsp:sp>
    <dsp:sp modelId="{E7223948-B3A5-46A6-B059-6B67FF10327A}">
      <dsp:nvSpPr>
        <dsp:cNvPr id="0" name=""/>
        <dsp:cNvSpPr/>
      </dsp:nvSpPr>
      <dsp:spPr>
        <a:xfrm>
          <a:off x="3900853" y="0"/>
          <a:ext cx="2165074" cy="609468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6667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dirty="0" smtClean="0"/>
            <a:t>Conclusions</a:t>
          </a:r>
          <a:endParaRPr lang="ca-ES" sz="1500" kern="1200" noProof="0" dirty="0"/>
        </a:p>
      </dsp:txBody>
      <dsp:txXfrm>
        <a:off x="4205587" y="0"/>
        <a:ext cx="1555606" cy="609468"/>
      </dsp:txXfrm>
    </dsp:sp>
    <dsp:sp modelId="{5BCCE1C3-E9C3-48BA-8408-FA6343C56960}">
      <dsp:nvSpPr>
        <dsp:cNvPr id="0" name=""/>
        <dsp:cNvSpPr/>
      </dsp:nvSpPr>
      <dsp:spPr>
        <a:xfrm>
          <a:off x="5849420" y="0"/>
          <a:ext cx="2165074" cy="609468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dirty="0" smtClean="0"/>
            <a:t>Recomanacions</a:t>
          </a:r>
          <a:endParaRPr lang="ca-ES" sz="1500" kern="1200" noProof="0" dirty="0"/>
        </a:p>
      </dsp:txBody>
      <dsp:txXfrm>
        <a:off x="6154154" y="0"/>
        <a:ext cx="1555606" cy="609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 dirty="0">
                <a:latin typeface="Arial" charset="0"/>
              </a:defRPr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 dirty="0">
                <a:latin typeface="Arial" charset="0"/>
              </a:defRPr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20" tIns="45560" rIns="91120" bIns="4556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 dirty="0">
                <a:latin typeface="Arial" charset="0"/>
              </a:defRPr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20" tIns="45560" rIns="91120" bIns="455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46C0899F-7F67-4A65-9F5F-765D8604AFA2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505826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 dirty="0">
                <a:latin typeface="Arial" charset="0"/>
              </a:defRPr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 dirty="0">
                <a:latin typeface="Arial" charset="0"/>
              </a:defRPr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3900" y="739775"/>
            <a:ext cx="534987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noProof="0" dirty="0" smtClean="0"/>
              <a:t>Feu clic aquí per editar els estils de text del patró</a:t>
            </a:r>
          </a:p>
          <a:p>
            <a:pPr lvl="1"/>
            <a:r>
              <a:rPr lang="ca-ES" noProof="0" dirty="0" smtClean="0"/>
              <a:t>Segon nivell</a:t>
            </a:r>
          </a:p>
          <a:p>
            <a:pPr lvl="2"/>
            <a:r>
              <a:rPr lang="ca-ES" noProof="0" dirty="0" smtClean="0"/>
              <a:t>Tercer nivell</a:t>
            </a:r>
          </a:p>
          <a:p>
            <a:pPr lvl="3"/>
            <a:r>
              <a:rPr lang="ca-ES" noProof="0" dirty="0" smtClean="0"/>
              <a:t>Quart nivell</a:t>
            </a:r>
          </a:p>
          <a:p>
            <a:pPr lvl="4"/>
            <a:r>
              <a:rPr lang="ca-ES" noProof="0" dirty="0" smtClean="0"/>
              <a:t>Cinquè nivell</a:t>
            </a:r>
            <a:endParaRPr lang="ca-ES" noProof="0" dirty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20" tIns="45560" rIns="91120" bIns="4556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 dirty="0">
                <a:latin typeface="Arial" charset="0"/>
              </a:defRPr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20" tIns="45560" rIns="91120" bIns="455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65D261DF-5B5F-4183-AE16-5EDE8E9366F0}" type="slidenum">
              <a:rPr lang="ca-ES" smtClean="0"/>
              <a:pPr>
                <a:defRPr/>
              </a:pPr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291331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61DF-5B5F-4183-AE16-5EDE8E9366F0}" type="slidenum">
              <a:rPr lang="ca-ES" smtClean="0"/>
              <a:pPr>
                <a:defRPr/>
              </a:pPr>
              <a:t>1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612140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261DF-5B5F-4183-AE16-5EDE8E9366F0}" type="slidenum">
              <a:rPr lang="ca-ES" smtClean="0"/>
              <a:pPr>
                <a:defRPr/>
              </a:pPr>
              <a:t>2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89426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6442" indent="-287093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8372" indent="-229674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7721" indent="-229674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67070" indent="-229674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26419" indent="-229674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85767" indent="-229674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45116" indent="-229674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904465" indent="-229674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59F9B1-0932-4103-8522-9A5A850AD19F}" type="slidenum">
              <a:rPr lang="ca-ES" altLang="ca-ES" sz="1200" b="0"/>
              <a:pPr eaLnBrk="1" hangingPunct="1"/>
              <a:t>11</a:t>
            </a:fld>
            <a:endParaRPr lang="ca-ES" altLang="ca-ES" sz="1200" b="0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ca-ES" dirty="0"/>
          </a:p>
        </p:txBody>
      </p:sp>
    </p:spTree>
    <p:extLst>
      <p:ext uri="{BB962C8B-B14F-4D97-AF65-F5344CB8AC3E}">
        <p14:creationId xmlns:p14="http://schemas.microsoft.com/office/powerpoint/2010/main" val="393722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3246349"/>
            <a:ext cx="8420100" cy="1200329"/>
          </a:xfrm>
        </p:spPr>
        <p:txBody>
          <a:bodyPr anchor="ctr">
            <a:spAutoFit/>
          </a:bodyPr>
          <a:lstStyle>
            <a:lvl1pPr algn="ctr">
              <a:defRPr sz="3600"/>
            </a:lvl1pPr>
          </a:lstStyle>
          <a:p>
            <a:r>
              <a:rPr lang="ca-ES" dirty="0" err="1" smtClean="0"/>
              <a:t>Haga</a:t>
            </a:r>
            <a:r>
              <a:rPr lang="ca-ES" dirty="0" smtClean="0"/>
              <a:t> clic para modificar el estilo de </a:t>
            </a:r>
            <a:r>
              <a:rPr lang="ca-ES" dirty="0" err="1" smtClean="0"/>
              <a:t>título</a:t>
            </a:r>
            <a:r>
              <a:rPr lang="ca-ES" dirty="0" smtClean="0"/>
              <a:t> del </a:t>
            </a:r>
            <a:r>
              <a:rPr lang="ca-ES" dirty="0" err="1" smtClean="0"/>
              <a:t>patrón</a:t>
            </a:r>
            <a:endParaRPr lang="ca-E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875213"/>
            <a:ext cx="6934200" cy="7620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 sz="2200" b="1"/>
            </a:lvl1pPr>
          </a:lstStyle>
          <a:p>
            <a:r>
              <a:rPr lang="ca-ES" dirty="0" err="1" smtClean="0"/>
              <a:t>Haga</a:t>
            </a:r>
            <a:r>
              <a:rPr lang="ca-ES" dirty="0" smtClean="0"/>
              <a:t> clic para modificar el estilo de </a:t>
            </a:r>
            <a:r>
              <a:rPr lang="ca-ES" dirty="0" err="1" smtClean="0"/>
              <a:t>subtítulo</a:t>
            </a:r>
            <a:r>
              <a:rPr lang="ca-ES" dirty="0" smtClean="0"/>
              <a:t> del </a:t>
            </a:r>
            <a:r>
              <a:rPr lang="ca-ES" dirty="0" err="1" smtClean="0"/>
              <a:t>patrón</a:t>
            </a:r>
            <a:endParaRPr lang="ca-E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453189"/>
            <a:ext cx="2311400" cy="268287"/>
          </a:xfrm>
          <a:prstGeom prst="rect">
            <a:avLst/>
          </a:prstGeom>
        </p:spPr>
        <p:txBody>
          <a:bodyPr/>
          <a:lstStyle>
            <a:lvl1pPr eaLnBrk="1">
              <a:defRPr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453189"/>
            <a:ext cx="3136900" cy="268287"/>
          </a:xfrm>
          <a:prstGeom prst="rect">
            <a:avLst/>
          </a:prstGeom>
        </p:spPr>
        <p:txBody>
          <a:bodyPr/>
          <a:lstStyle>
            <a:lvl1pPr eaLnBrk="1">
              <a:defRPr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78834" y="6579314"/>
            <a:ext cx="2311400" cy="268287"/>
          </a:xfrm>
          <a:prstGeom prst="rect">
            <a:avLst/>
          </a:prstGeom>
          <a:ln/>
        </p:spPr>
        <p:txBody>
          <a:bodyPr/>
          <a:lstStyle>
            <a:lvl1pPr algn="r">
              <a:defRPr sz="900"/>
            </a:lvl1pPr>
          </a:lstStyle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590981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bas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0496038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308" name="Diapositiva de think-cell" r:id="rId4" imgW="270" imgH="270" progId="TCLayout.ActiveDocument.1">
                  <p:embed/>
                </p:oleObj>
              </mc:Choice>
              <mc:Fallback>
                <p:oleObj name="Diapositiva de think-cell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124" y="992168"/>
            <a:ext cx="9013171" cy="307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a-ES" dirty="0" err="1" smtClean="0"/>
              <a:t>Haga</a:t>
            </a:r>
            <a:r>
              <a:rPr lang="ca-ES" dirty="0" smtClean="0"/>
              <a:t> clic para modificar el estilo de </a:t>
            </a:r>
            <a:r>
              <a:rPr lang="ca-ES" dirty="0" err="1" smtClean="0"/>
              <a:t>texto</a:t>
            </a:r>
            <a:r>
              <a:rPr lang="ca-ES" dirty="0" smtClean="0"/>
              <a:t> del </a:t>
            </a:r>
            <a:r>
              <a:rPr lang="ca-ES" dirty="0" err="1" smtClean="0"/>
              <a:t>patrón</a:t>
            </a:r>
            <a:endParaRPr lang="ca-ES" dirty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78834" y="6579314"/>
            <a:ext cx="2311400" cy="268287"/>
          </a:xfrm>
          <a:prstGeom prst="rect">
            <a:avLst/>
          </a:prstGeom>
          <a:ln/>
        </p:spPr>
        <p:txBody>
          <a:bodyPr/>
          <a:lstStyle>
            <a:lvl1pPr algn="r">
              <a:defRPr sz="900"/>
            </a:lvl1pPr>
          </a:lstStyle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‹Nº›</a:t>
            </a:fld>
            <a:endParaRPr lang="ca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88975" y="228818"/>
            <a:ext cx="9067775" cy="647700"/>
          </a:xfrm>
        </p:spPr>
        <p:txBody>
          <a:bodyPr anchor="ctr"/>
          <a:lstStyle>
            <a:lvl1pPr>
              <a:defRPr sz="2000"/>
            </a:lvl1pPr>
          </a:lstStyle>
          <a:p>
            <a:r>
              <a:rPr lang="ca-ES" dirty="0" err="1" smtClean="0"/>
              <a:t>Haga</a:t>
            </a:r>
            <a:r>
              <a:rPr lang="ca-ES" dirty="0" smtClean="0"/>
              <a:t> clic para modificar el estilo de </a:t>
            </a:r>
            <a:r>
              <a:rPr lang="ca-ES" dirty="0" err="1" smtClean="0"/>
              <a:t>título</a:t>
            </a:r>
            <a:r>
              <a:rPr lang="ca-ES" dirty="0" smtClean="0"/>
              <a:t> del </a:t>
            </a:r>
            <a:r>
              <a:rPr lang="ca-ES" dirty="0" err="1" smtClean="0"/>
              <a:t>patrón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46991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EX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779903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63" name="Diapositiva de think-cell" r:id="rId4" imgW="270" imgH="270" progId="TCLayout.ActiveDocument.1">
                  <p:embed/>
                </p:oleObj>
              </mc:Choice>
              <mc:Fallback>
                <p:oleObj name="Diapositiva de think-cell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78834" y="6579314"/>
            <a:ext cx="2311400" cy="268287"/>
          </a:xfrm>
          <a:prstGeom prst="rect">
            <a:avLst/>
          </a:prstGeom>
          <a:ln/>
        </p:spPr>
        <p:txBody>
          <a:bodyPr/>
          <a:lstStyle>
            <a:lvl1pPr algn="r">
              <a:defRPr sz="900"/>
            </a:lvl1pPr>
          </a:lstStyle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‹Nº›</a:t>
            </a:fld>
            <a:endParaRPr lang="ca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88975" y="228818"/>
            <a:ext cx="9067775" cy="647700"/>
          </a:xfrm>
        </p:spPr>
        <p:txBody>
          <a:bodyPr anchor="ctr"/>
          <a:lstStyle>
            <a:lvl1pPr>
              <a:defRPr sz="2000"/>
            </a:lvl1pPr>
          </a:lstStyle>
          <a:p>
            <a:r>
              <a:rPr lang="ca-ES" dirty="0" err="1" smtClean="0"/>
              <a:t>Haga</a:t>
            </a:r>
            <a:r>
              <a:rPr lang="ca-ES" dirty="0" smtClean="0"/>
              <a:t> clic para modificar el estilo de </a:t>
            </a:r>
            <a:r>
              <a:rPr lang="ca-ES" dirty="0" err="1" smtClean="0"/>
              <a:t>título</a:t>
            </a:r>
            <a:r>
              <a:rPr lang="ca-ES" dirty="0" smtClean="0"/>
              <a:t> del </a:t>
            </a:r>
            <a:r>
              <a:rPr lang="ca-ES" dirty="0" err="1" smtClean="0"/>
              <a:t>patrón</a:t>
            </a:r>
            <a:endParaRPr lang="ca-ES" dirty="0"/>
          </a:p>
        </p:txBody>
      </p:sp>
      <p:sp>
        <p:nvSpPr>
          <p:cNvPr id="2" name="1 Rectángulo"/>
          <p:cNvSpPr/>
          <p:nvPr userDrawn="1"/>
        </p:nvSpPr>
        <p:spPr bwMode="auto">
          <a:xfrm>
            <a:off x="236483" y="923816"/>
            <a:ext cx="9669517" cy="24585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148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10" Type="http://schemas.openxmlformats.org/officeDocument/2006/relationships/image" Target="../media/image3.jpeg"/><Relationship Id="rId4" Type="http://schemas.openxmlformats.org/officeDocument/2006/relationships/theme" Target="../theme/theme1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Objeto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7764506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90" name="Diapositiva de think-cell" r:id="rId8" imgW="270" imgH="270" progId="TCLayout.ActiveDocument.1">
                  <p:embed/>
                </p:oleObj>
              </mc:Choice>
              <mc:Fallback>
                <p:oleObj name="Diapositiva de think-cell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975" y="228818"/>
            <a:ext cx="90677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 dirty="0" smtClean="0"/>
              <a:t>Feu clic aquí per editar l'estil de títol del patró</a:t>
            </a:r>
            <a:endParaRPr lang="ca-ES" altLang="es-E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74650" y="949543"/>
            <a:ext cx="9028372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defRPr/>
            </a:pPr>
            <a:endParaRPr lang="ca-ES" sz="2200" dirty="0">
              <a:latin typeface="Arial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78834" y="6579314"/>
            <a:ext cx="2311400" cy="268287"/>
          </a:xfrm>
          <a:prstGeom prst="rect">
            <a:avLst/>
          </a:prstGeom>
          <a:ln/>
        </p:spPr>
        <p:txBody>
          <a:bodyPr/>
          <a:lstStyle>
            <a:lvl1pPr algn="r">
              <a:defRPr sz="900"/>
            </a:lvl1pPr>
          </a:lstStyle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‹Nº›</a:t>
            </a:fld>
            <a:endParaRPr lang="ca-ES" dirty="0"/>
          </a:p>
        </p:txBody>
      </p:sp>
      <p:pic>
        <p:nvPicPr>
          <p:cNvPr id="7" name="Picture 8" descr="http://www.gencat.cat/piv/descarregues/arxius/dpt/COLOR/Empresa/ctti_h3.jp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487" y="99854"/>
            <a:ext cx="1196314" cy="207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59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o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2.emf"/><Relationship Id="rId4" Type="http://schemas.openxmlformats.org/officeDocument/2006/relationships/image" Target="../media/image7.png"/><Relationship Id="rId9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2900" y="2711440"/>
            <a:ext cx="9563100" cy="954107"/>
          </a:xfrm>
        </p:spPr>
        <p:txBody>
          <a:bodyPr/>
          <a:lstStyle/>
          <a:p>
            <a:r>
              <a:rPr lang="ca-ES" sz="2800" dirty="0" smtClean="0"/>
              <a:t>Model de Maduresa </a:t>
            </a:r>
            <a:r>
              <a:rPr lang="ca-ES" sz="2800" dirty="0" err="1" smtClean="0"/>
              <a:t>Scrum</a:t>
            </a:r>
            <a:r>
              <a:rPr lang="ca-ES" sz="2800" dirty="0" smtClean="0"/>
              <a:t/>
            </a:r>
            <a:br>
              <a:rPr lang="ca-ES" sz="2800" dirty="0" smtClean="0"/>
            </a:br>
            <a:r>
              <a:rPr lang="ca-ES" sz="2800" dirty="0" smtClean="0"/>
              <a:t>&lt;nom de la solució&gt;</a:t>
            </a:r>
            <a:endParaRPr lang="ca-ES" sz="2000" dirty="0"/>
          </a:p>
        </p:txBody>
      </p:sp>
      <p:pic>
        <p:nvPicPr>
          <p:cNvPr id="6" name="Picture 8" descr="http://www.gencat.cat/piv/descarregues/arxius/dpt/COLOR/Empresa/ctti_h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2" y="677863"/>
            <a:ext cx="47529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/>
              <a:t>&lt;data de lliurament&gt;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7946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10</a:t>
            </a:fld>
            <a:endParaRPr lang="ca-ES" dirty="0"/>
          </a:p>
        </p:txBody>
      </p:sp>
      <p:sp>
        <p:nvSpPr>
          <p:cNvPr id="8" name="Título 3"/>
          <p:cNvSpPr>
            <a:spLocks noGrp="1"/>
          </p:cNvSpPr>
          <p:nvPr>
            <p:ph type="title"/>
          </p:nvPr>
        </p:nvSpPr>
        <p:spPr>
          <a:xfrm>
            <a:off x="488975" y="228818"/>
            <a:ext cx="9067775" cy="647700"/>
          </a:xfrm>
        </p:spPr>
        <p:txBody>
          <a:bodyPr/>
          <a:lstStyle/>
          <a:p>
            <a:r>
              <a:rPr lang="ca-ES" dirty="0" smtClean="0"/>
              <a:t>4. </a:t>
            </a:r>
            <a:r>
              <a:rPr lang="ca-ES" dirty="0" smtClean="0">
                <a:latin typeface="Arial" charset="0"/>
              </a:rPr>
              <a:t>Annex</a:t>
            </a:r>
            <a:r>
              <a:rPr lang="ca-ES" dirty="0" smtClean="0"/>
              <a:t/>
            </a:r>
            <a:br>
              <a:rPr lang="ca-ES" dirty="0" smtClean="0"/>
            </a:br>
            <a:r>
              <a:rPr lang="ca-ES" sz="1800" dirty="0" smtClean="0"/>
              <a:t>Checklist d’avaluació</a:t>
            </a:r>
            <a:endParaRPr lang="ca-ES" dirty="0"/>
          </a:p>
        </p:txBody>
      </p:sp>
      <p:sp>
        <p:nvSpPr>
          <p:cNvPr id="9" name="Marcador de contenido 1"/>
          <p:cNvSpPr txBox="1">
            <a:spLocks/>
          </p:cNvSpPr>
          <p:nvPr/>
        </p:nvSpPr>
        <p:spPr>
          <a:xfrm>
            <a:off x="492123" y="1131868"/>
            <a:ext cx="9064627" cy="81976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ca-ES" sz="1600" b="0" dirty="0" smtClean="0"/>
              <a:t>S'adjunta la </a:t>
            </a:r>
            <a:r>
              <a:rPr lang="ca-ES" sz="1600" b="0" dirty="0" err="1" smtClean="0"/>
              <a:t>checklist</a:t>
            </a:r>
            <a:r>
              <a:rPr lang="ca-ES" sz="1600" b="0" dirty="0" smtClean="0"/>
              <a:t> utilitzada en l'avaluació del projecte de </a:t>
            </a:r>
            <a:r>
              <a:rPr lang="ca-ES" sz="1600" dirty="0" smtClean="0"/>
              <a:t>&lt;nom de la solució&gt;</a:t>
            </a:r>
            <a:r>
              <a:rPr lang="ca-ES" sz="1600" b="0" dirty="0" smtClean="0"/>
              <a:t>, </a:t>
            </a:r>
            <a:r>
              <a:rPr lang="ca-ES" sz="1600" b="0" dirty="0" smtClean="0"/>
              <a:t>amb les valoracions, puntuacions i pesos aplicats en aquest estudi.​</a:t>
            </a:r>
            <a:endParaRPr lang="ca-ES" sz="1600" b="0" kern="0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432973"/>
              </p:ext>
            </p:extLst>
          </p:nvPr>
        </p:nvGraphicFramePr>
        <p:xfrm>
          <a:off x="4372242" y="2938986"/>
          <a:ext cx="1161516" cy="980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2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72242" y="2938986"/>
                        <a:ext cx="1161516" cy="9800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02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http://www.gencat.cat/piv/descarregues/arxius/dpt/COLOR/Empresa/ctti_h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13" y="908050"/>
            <a:ext cx="373856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08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2</a:t>
            </a:fld>
            <a:endParaRPr lang="ca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Índex</a:t>
            </a:r>
            <a:endParaRPr lang="ca-ES" dirty="0"/>
          </a:p>
        </p:txBody>
      </p:sp>
      <p:sp>
        <p:nvSpPr>
          <p:cNvPr id="5" name="Rectángulo 4"/>
          <p:cNvSpPr/>
          <p:nvPr/>
        </p:nvSpPr>
        <p:spPr bwMode="auto">
          <a:xfrm>
            <a:off x="1085614" y="1362076"/>
            <a:ext cx="6940785" cy="47099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ca-ES" sz="1600" dirty="0" smtClean="0">
                <a:solidFill>
                  <a:srgbClr val="C00000"/>
                </a:solidFill>
                <a:latin typeface="Arial" charset="0"/>
              </a:rPr>
              <a:t>Introducció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ca-ES" sz="1600" dirty="0" smtClean="0">
                <a:solidFill>
                  <a:srgbClr val="C00000"/>
                </a:solidFill>
                <a:latin typeface="Arial" charset="0"/>
              </a:rPr>
              <a:t>Maduresa de la solució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ca-ES" sz="1600" dirty="0" smtClean="0">
                <a:solidFill>
                  <a:srgbClr val="C00000"/>
                </a:solidFill>
                <a:latin typeface="Arial" charset="0"/>
              </a:rPr>
              <a:t>Recomanacions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ca-ES" sz="1600" dirty="0" smtClean="0">
                <a:solidFill>
                  <a:srgbClr val="C00000"/>
                </a:solidFill>
                <a:latin typeface="Arial" charset="0"/>
              </a:rPr>
              <a:t>Annex</a:t>
            </a:r>
          </a:p>
        </p:txBody>
      </p:sp>
    </p:spTree>
    <p:extLst>
      <p:ext uri="{BB962C8B-B14F-4D97-AF65-F5344CB8AC3E}">
        <p14:creationId xmlns:p14="http://schemas.microsoft.com/office/powerpoint/2010/main" val="122077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3</a:t>
            </a:fld>
            <a:endParaRPr lang="ca-ES" dirty="0"/>
          </a:p>
        </p:txBody>
      </p:sp>
      <p:sp>
        <p:nvSpPr>
          <p:cNvPr id="8" name="Título 3"/>
          <p:cNvSpPr>
            <a:spLocks noGrp="1"/>
          </p:cNvSpPr>
          <p:nvPr>
            <p:ph type="title"/>
          </p:nvPr>
        </p:nvSpPr>
        <p:spPr>
          <a:xfrm>
            <a:off x="488975" y="228818"/>
            <a:ext cx="9067775" cy="647700"/>
          </a:xfrm>
        </p:spPr>
        <p:txBody>
          <a:bodyPr/>
          <a:lstStyle/>
          <a:p>
            <a:r>
              <a:rPr lang="ca-ES" dirty="0"/>
              <a:t>1</a:t>
            </a:r>
            <a:r>
              <a:rPr lang="ca-ES" dirty="0" smtClean="0"/>
              <a:t>. Introducció</a:t>
            </a:r>
            <a:br>
              <a:rPr lang="ca-ES" dirty="0" smtClean="0"/>
            </a:br>
            <a:r>
              <a:rPr lang="ca-ES" sz="1800" dirty="0" smtClean="0"/>
              <a:t>Model de maduresa</a:t>
            </a:r>
            <a:endParaRPr lang="ca-ES" dirty="0"/>
          </a:p>
        </p:txBody>
      </p:sp>
      <p:sp>
        <p:nvSpPr>
          <p:cNvPr id="66" name="Marcador de contenido 1"/>
          <p:cNvSpPr>
            <a:spLocks noGrp="1"/>
          </p:cNvSpPr>
          <p:nvPr>
            <p:ph idx="1"/>
          </p:nvPr>
        </p:nvSpPr>
        <p:spPr>
          <a:xfrm>
            <a:off x="492123" y="1131868"/>
            <a:ext cx="9064627" cy="1556741"/>
          </a:xfrm>
        </p:spPr>
        <p:txBody>
          <a:bodyPr/>
          <a:lstStyle/>
          <a:p>
            <a:pPr algn="just"/>
            <a:r>
              <a:rPr lang="ca-ES" sz="1600" dirty="0" smtClean="0"/>
              <a:t>L’Oficina de Gestió de la Qualitat del CTTI posa a disposició de l’Organització el present model de maduresa en </a:t>
            </a:r>
            <a:r>
              <a:rPr lang="ca-ES" sz="1600" dirty="0" err="1" smtClean="0"/>
              <a:t>scrum</a:t>
            </a:r>
            <a:r>
              <a:rPr lang="ca-ES" sz="1600" dirty="0" smtClean="0"/>
              <a:t>, com a eina </a:t>
            </a:r>
            <a:r>
              <a:rPr lang="ca-ES" sz="1600" dirty="0"/>
              <a:t>de suport </a:t>
            </a:r>
            <a:r>
              <a:rPr lang="ca-ES" sz="1600" dirty="0" smtClean="0"/>
              <a:t>a </a:t>
            </a:r>
            <a:r>
              <a:rPr lang="ca-ES" sz="1600" dirty="0"/>
              <a:t>la millora continua i també </a:t>
            </a:r>
            <a:r>
              <a:rPr lang="ca-ES" sz="1600" dirty="0" smtClean="0"/>
              <a:t>com a recurs </a:t>
            </a:r>
            <a:r>
              <a:rPr lang="ca-ES" sz="1600" dirty="0"/>
              <a:t>per </a:t>
            </a:r>
            <a:r>
              <a:rPr lang="ca-ES" sz="1600" dirty="0" smtClean="0"/>
              <a:t>a la identificació de punts </a:t>
            </a:r>
            <a:r>
              <a:rPr lang="ca-ES" sz="1600" dirty="0"/>
              <a:t>febles en l’aplicació </a:t>
            </a:r>
            <a:r>
              <a:rPr lang="ca-ES" sz="1600" dirty="0" smtClean="0"/>
              <a:t>del </a:t>
            </a:r>
            <a:r>
              <a:rPr lang="ca-ES" sz="1600" dirty="0" err="1" smtClean="0"/>
              <a:t>framework</a:t>
            </a:r>
            <a:r>
              <a:rPr lang="ca-ES" sz="1600" dirty="0" smtClean="0"/>
              <a:t> durant l’execució </a:t>
            </a:r>
            <a:r>
              <a:rPr lang="ca-ES" sz="1600" dirty="0"/>
              <a:t>de projectes.</a:t>
            </a:r>
            <a:endParaRPr lang="ca-ES" sz="1600" dirty="0" smtClean="0"/>
          </a:p>
          <a:p>
            <a:pPr algn="just"/>
            <a:endParaRPr lang="ca-ES" sz="1600" dirty="0" smtClean="0"/>
          </a:p>
          <a:p>
            <a:pPr algn="just"/>
            <a:r>
              <a:rPr lang="ca-ES" sz="1600" dirty="0" smtClean="0"/>
              <a:t>El </a:t>
            </a:r>
            <a:r>
              <a:rPr lang="ca-ES" sz="1600" dirty="0" smtClean="0"/>
              <a:t>procés d’avaluació consisteix en l’execució les següents activitats:</a:t>
            </a:r>
          </a:p>
        </p:txBody>
      </p:sp>
      <p:graphicFrame>
        <p:nvGraphicFramePr>
          <p:cNvPr id="7" name="Diagrama 6"/>
          <p:cNvGraphicFramePr/>
          <p:nvPr>
            <p:extLst/>
          </p:nvPr>
        </p:nvGraphicFramePr>
        <p:xfrm>
          <a:off x="943893" y="3026171"/>
          <a:ext cx="8018214" cy="609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Marcador de contenido 1"/>
          <p:cNvSpPr txBox="1">
            <a:spLocks/>
          </p:cNvSpPr>
          <p:nvPr/>
        </p:nvSpPr>
        <p:spPr>
          <a:xfrm>
            <a:off x="466101" y="4136977"/>
            <a:ext cx="9064627" cy="155674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ca-ES" sz="1600" b="0" kern="0" dirty="0" smtClean="0"/>
              <a:t>L’objectiu final d’aquesta anàlisi és:</a:t>
            </a:r>
          </a:p>
          <a:p>
            <a:pPr algn="just"/>
            <a:endParaRPr lang="ca-ES" sz="1600" b="0" kern="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1600" b="0" kern="0" dirty="0" smtClean="0"/>
              <a:t>Identificar </a:t>
            </a:r>
            <a:r>
              <a:rPr lang="ca-ES" sz="1600" b="0" kern="0" dirty="0"/>
              <a:t>àrees de millora en l’aplicació de </a:t>
            </a:r>
            <a:r>
              <a:rPr lang="ca-ES" sz="1600" b="0" kern="0" dirty="0" err="1"/>
              <a:t>scrum</a:t>
            </a:r>
            <a:r>
              <a:rPr lang="ca-ES" sz="1600" b="0" kern="0" dirty="0"/>
              <a:t> durant l’execució d’un projecte o SI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1600" b="0" kern="0" dirty="0" smtClean="0"/>
              <a:t>Recomanar </a:t>
            </a:r>
            <a:r>
              <a:rPr lang="ca-ES" sz="1600" b="0" kern="0" dirty="0"/>
              <a:t>accions de millora per tal d’evolucionar el nivell de maduresa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1600" b="0" kern="0" dirty="0" smtClean="0"/>
              <a:t>Proposar </a:t>
            </a:r>
            <a:r>
              <a:rPr lang="ca-ES" sz="1600" b="0" kern="0" dirty="0"/>
              <a:t>plans d’acció per tal de mitigar riscos o reduir l’impacte dels problemes identificats</a:t>
            </a:r>
          </a:p>
        </p:txBody>
      </p:sp>
    </p:spTree>
    <p:extLst>
      <p:ext uri="{BB962C8B-B14F-4D97-AF65-F5344CB8AC3E}">
        <p14:creationId xmlns:p14="http://schemas.microsoft.com/office/powerpoint/2010/main" val="5390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4</a:t>
            </a:fld>
            <a:endParaRPr lang="ca-ES" dirty="0"/>
          </a:p>
        </p:txBody>
      </p:sp>
      <p:sp>
        <p:nvSpPr>
          <p:cNvPr id="8" name="Título 3"/>
          <p:cNvSpPr>
            <a:spLocks noGrp="1"/>
          </p:cNvSpPr>
          <p:nvPr>
            <p:ph type="title"/>
          </p:nvPr>
        </p:nvSpPr>
        <p:spPr>
          <a:xfrm>
            <a:off x="488975" y="228818"/>
            <a:ext cx="9067775" cy="647700"/>
          </a:xfrm>
        </p:spPr>
        <p:txBody>
          <a:bodyPr/>
          <a:lstStyle/>
          <a:p>
            <a:r>
              <a:rPr lang="ca-ES" dirty="0" smtClean="0"/>
              <a:t>1. Introducció</a:t>
            </a:r>
            <a:br>
              <a:rPr lang="ca-ES" dirty="0" smtClean="0"/>
            </a:br>
            <a:r>
              <a:rPr lang="ca-ES" sz="1800" dirty="0" smtClean="0"/>
              <a:t>Model de maduresa</a:t>
            </a:r>
            <a:endParaRPr lang="ca-ES" dirty="0"/>
          </a:p>
        </p:txBody>
      </p:sp>
      <p:sp>
        <p:nvSpPr>
          <p:cNvPr id="54" name="16 Flecha derecha"/>
          <p:cNvSpPr/>
          <p:nvPr/>
        </p:nvSpPr>
        <p:spPr>
          <a:xfrm rot="16200000">
            <a:off x="-1379005" y="4462359"/>
            <a:ext cx="4032448" cy="360040"/>
          </a:xfrm>
          <a:prstGeom prst="rightArrow">
            <a:avLst>
              <a:gd name="adj1" fmla="val 45969"/>
              <a:gd name="adj2" fmla="val 30603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a-E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Nivell de maduresa</a:t>
            </a:r>
            <a:endParaRPr lang="ca-E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5" name="2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857280"/>
              </p:ext>
            </p:extLst>
          </p:nvPr>
        </p:nvGraphicFramePr>
        <p:xfrm>
          <a:off x="806892" y="2138866"/>
          <a:ext cx="8289482" cy="4537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156"/>
                <a:gridCol w="1292152"/>
                <a:gridCol w="1381125"/>
                <a:gridCol w="1339886"/>
                <a:gridCol w="1337721"/>
                <a:gridCol w="1337721"/>
                <a:gridCol w="1337721"/>
              </a:tblGrid>
              <a:tr h="682533">
                <a:tc>
                  <a:txBody>
                    <a:bodyPr/>
                    <a:lstStyle/>
                    <a:p>
                      <a:pPr algn="ctr" fontAlgn="ctr"/>
                      <a:endParaRPr lang="ca-ES" sz="900" b="1" i="0" u="none" strike="noStrike" noProof="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a-ES" sz="900" b="1" kern="1200" noProof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ca-ES" sz="900" b="1" kern="1200" noProof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Equip</a:t>
                      </a:r>
                    </a:p>
                    <a:p>
                      <a:pPr algn="ctr" fontAlgn="ctr"/>
                      <a:endParaRPr lang="ca-ES" sz="900" b="1" kern="1200" noProof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endParaRPr lang="ca-ES" sz="900" b="1" kern="1200" noProof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a-ES" sz="900" b="1" kern="1200" noProof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ca-ES" sz="900" b="1" kern="1200" noProof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Cerimònies Scrum</a:t>
                      </a:r>
                    </a:p>
                    <a:p>
                      <a:pPr algn="ctr" fontAlgn="ctr"/>
                      <a:endParaRPr lang="ca-ES" sz="900" b="1" kern="1200" noProof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a-ES" sz="900" b="1" kern="1200" noProof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ca-ES" sz="900" b="1" kern="1200" noProof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Artefactes</a:t>
                      </a:r>
                    </a:p>
                    <a:p>
                      <a:pPr algn="ctr" fontAlgn="ctr"/>
                      <a:endParaRPr lang="ca-ES" sz="900" b="1" kern="1200" noProof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a-ES" sz="900" b="1" kern="1200" noProof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ca-ES" sz="900" b="1" kern="1200" noProof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Procés Scrum</a:t>
                      </a:r>
                    </a:p>
                    <a:p>
                      <a:pPr algn="ctr" fontAlgn="ctr"/>
                      <a:endParaRPr lang="ca-ES" sz="900" b="1" kern="1200" noProof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a-ES" sz="900" b="1" kern="1200" noProof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ca-ES" sz="900" b="1" kern="1200" noProof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Mètriques</a:t>
                      </a:r>
                    </a:p>
                    <a:p>
                      <a:pPr algn="ctr" fontAlgn="ctr"/>
                      <a:endParaRPr lang="ca-ES" sz="900" b="1" kern="1200" noProof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a-ES" sz="900" b="1" kern="1200" noProof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ca-ES" sz="900" b="1" kern="1200" noProof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Excel·lència</a:t>
                      </a:r>
                      <a:r>
                        <a:rPr lang="ca-ES" sz="900" b="1" kern="1200" baseline="0" noProof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 Tècnica</a:t>
                      </a:r>
                      <a:endParaRPr lang="ca-ES" sz="900" b="1" kern="1200" noProof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endParaRPr lang="ca-ES" sz="900" b="1" kern="1200" noProof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</a:tr>
              <a:tr h="813214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1" i="0" u="none" strike="noStrike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Nivell 5</a:t>
                      </a:r>
                      <a:endParaRPr lang="ca-ES" sz="900" b="1" i="0" u="none" strike="noStrike" noProof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392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Equip expert que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treballa com a unitat estable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Participació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de  tots els </a:t>
                      </a:r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stakeholders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que poden aportar feedback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Cada increment aporta valor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amb noves funcionalitats plenament operatives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L’equip assumeix els compromisos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de cada Sprint</a:t>
                      </a:r>
                      <a:endParaRPr lang="ca-ES" sz="900" b="0" i="0" u="none" strike="noStrike" noProof="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Mesura del Time to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Market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Equip Devops amb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monitoratge i operació d’entorns continuat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3214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Nivell 4</a:t>
                      </a:r>
                      <a:endParaRPr lang="ca-ES" sz="900" b="1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9D1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Estabilitat en l’equip sense interferències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externes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S’assoleix el focus i l’objectiu de totes les cerimònies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S’estableixen mecanismes per assegurar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la qualitat del PB i els PBI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Objectius de cada Sprint definits, clars i compartits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Utilització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 de Dashboards per al seguiment d’indicadors globals.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Desplegament continuat i automatització de tests de rendiment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8581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Nivell 3</a:t>
                      </a:r>
                      <a:endParaRPr lang="ca-ES" sz="900" b="1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C5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Dedicació exclusiva al projecte de tots els membres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La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durada de les sessions és l’adequada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Equip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i Product Owner visualitzen el seguiment del progrés del producte i de l’Sprint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L’equip de desenvolupament és madur i està empoderat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Visualització dels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indicadors principals i utilització per l’equip de Desenvolupament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Entrega continua i automatització de testing funcional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139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1" i="0" u="none" strike="noStrike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Nivell 2</a:t>
                      </a:r>
                      <a:endParaRPr lang="ca-ES" sz="900" b="1" i="0" u="none" strike="noStrike" noProof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Perfils clau per a reforçar els àmbits crítics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Els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 assistents son els que han de ser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Els artefactes principals son visibles i accessibles per l’equip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Elements de treball 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ben definits que compleixen els formats establerts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Seguiment del compromís, estabilitat dels requeriments i mida dels Sprints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Integració continua i aplicació d’eines d’anàlisi de fonts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8628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1" i="0" u="none" strike="noStrike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Nivell 1</a:t>
                      </a:r>
                      <a:endParaRPr lang="ca-ES" sz="900" b="1" i="0" u="none" strike="noStrike" noProof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7F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Estructura bàsica d’equip d’Scrum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Es realitzen les cerimònies necessàries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95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S’estableixen els acords DoD i DoR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i es defineix el Product Backlog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La relació dels Sprints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i les releases son adequades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Utilització d’eina per a l’obtenció de mètriques bàsiques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Repositori de documentació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i proves unitàries automatitzades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6" name="Picture 4" descr="http://www.cedarlearning.org/udutuwordpress/wp-content/uploads/2014/11/GroupSilouette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5797" y="2509826"/>
            <a:ext cx="433030" cy="28139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" descr="https://cdn4.iconfinder.com/data/icons/time-line/512/grid_timetable-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83092" y="2478561"/>
            <a:ext cx="343923" cy="34392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8" descr="https://cdn4.iconfinder.com/data/icons/city-life/500/developer-5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3059" y="2439464"/>
            <a:ext cx="422116" cy="42211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2" descr="http://extremeintegration.net/wp-content/uploads/2015/11/icon-monitori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7786" y="2481733"/>
            <a:ext cx="578588" cy="33757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4" descr="https://cdn4.iconfinder.com/data/icons/line-system/512/cloud_computing-51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62194" y="2447295"/>
            <a:ext cx="406455" cy="40645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6" descr="https://cdn3.iconfinder.com/data/icons/business-metaphors/64/10_operation_process-51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7283" y="2494193"/>
            <a:ext cx="312658" cy="31265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Marcador de contenido 1"/>
          <p:cNvSpPr>
            <a:spLocks noGrp="1"/>
          </p:cNvSpPr>
          <p:nvPr>
            <p:ph idx="1"/>
          </p:nvPr>
        </p:nvSpPr>
        <p:spPr>
          <a:xfrm>
            <a:off x="492123" y="1131868"/>
            <a:ext cx="9064627" cy="805338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ca-ES" sz="1600" dirty="0" smtClean="0"/>
              <a:t>El model de maduresa defineix els sis eixos sobre els quals s’avalua de forma independent el grau d’implementació de pràctiques </a:t>
            </a:r>
            <a:r>
              <a:rPr lang="ca-ES" sz="1600" dirty="0" err="1" smtClean="0"/>
              <a:t>Scrum</a:t>
            </a:r>
            <a:r>
              <a:rPr lang="ca-ES" sz="1600" dirty="0" smtClean="0"/>
              <a:t> en els projectes: </a:t>
            </a:r>
            <a:r>
              <a:rPr lang="ca-ES" sz="1600" u="sng" dirty="0" smtClean="0"/>
              <a:t>Equip</a:t>
            </a:r>
            <a:r>
              <a:rPr lang="ca-ES" sz="1600" dirty="0" smtClean="0"/>
              <a:t>, </a:t>
            </a:r>
            <a:r>
              <a:rPr lang="ca-ES" sz="1600" u="sng" dirty="0" smtClean="0"/>
              <a:t>Cerimònies Scrum</a:t>
            </a:r>
            <a:r>
              <a:rPr lang="ca-ES" sz="1600" dirty="0" smtClean="0"/>
              <a:t>, </a:t>
            </a:r>
            <a:r>
              <a:rPr lang="ca-ES" sz="1600" u="sng" dirty="0" smtClean="0"/>
              <a:t>Artefactes</a:t>
            </a:r>
            <a:r>
              <a:rPr lang="ca-ES" sz="1600" dirty="0" smtClean="0"/>
              <a:t>, </a:t>
            </a:r>
            <a:r>
              <a:rPr lang="ca-ES" sz="1600" u="sng" dirty="0" smtClean="0"/>
              <a:t>Procés Scrum</a:t>
            </a:r>
            <a:r>
              <a:rPr lang="ca-ES" sz="1600" dirty="0" smtClean="0"/>
              <a:t>, </a:t>
            </a:r>
            <a:r>
              <a:rPr lang="ca-ES" sz="1600" u="sng" dirty="0" smtClean="0"/>
              <a:t>Mètriques</a:t>
            </a:r>
            <a:r>
              <a:rPr lang="ca-ES" sz="1600" dirty="0" smtClean="0"/>
              <a:t> i </a:t>
            </a:r>
            <a:r>
              <a:rPr lang="ca-ES" sz="1600" u="sng" dirty="0" smtClean="0"/>
              <a:t>Excel·lència tècnica</a:t>
            </a:r>
            <a:r>
              <a:rPr lang="ca-ES" sz="16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5977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5</a:t>
            </a:fld>
            <a:endParaRPr lang="ca-ES" dirty="0"/>
          </a:p>
        </p:txBody>
      </p:sp>
      <p:sp>
        <p:nvSpPr>
          <p:cNvPr id="8" name="Título 3"/>
          <p:cNvSpPr>
            <a:spLocks noGrp="1"/>
          </p:cNvSpPr>
          <p:nvPr>
            <p:ph type="title"/>
          </p:nvPr>
        </p:nvSpPr>
        <p:spPr>
          <a:xfrm>
            <a:off x="488975" y="228818"/>
            <a:ext cx="9067775" cy="647700"/>
          </a:xfrm>
        </p:spPr>
        <p:txBody>
          <a:bodyPr/>
          <a:lstStyle/>
          <a:p>
            <a:r>
              <a:rPr lang="ca-ES" dirty="0" smtClean="0"/>
              <a:t>2. Maduresa de la solució</a:t>
            </a:r>
            <a:br>
              <a:rPr lang="ca-ES" dirty="0" smtClean="0"/>
            </a:br>
            <a:r>
              <a:rPr lang="ca-ES" sz="1800" dirty="0" smtClean="0"/>
              <a:t>Nota global</a:t>
            </a:r>
            <a:endParaRPr lang="ca-ES" dirty="0"/>
          </a:p>
        </p:txBody>
      </p:sp>
      <p:sp>
        <p:nvSpPr>
          <p:cNvPr id="54" name="16 Flecha derecha"/>
          <p:cNvSpPr/>
          <p:nvPr/>
        </p:nvSpPr>
        <p:spPr>
          <a:xfrm rot="16200000">
            <a:off x="-1379005" y="4462359"/>
            <a:ext cx="4032448" cy="360040"/>
          </a:xfrm>
          <a:prstGeom prst="rightArrow">
            <a:avLst>
              <a:gd name="adj1" fmla="val 45969"/>
              <a:gd name="adj2" fmla="val 30603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a-E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Nivell de maduresa</a:t>
            </a:r>
            <a:endParaRPr lang="ca-E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5" name="2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220771"/>
              </p:ext>
            </p:extLst>
          </p:nvPr>
        </p:nvGraphicFramePr>
        <p:xfrm>
          <a:off x="806892" y="2138866"/>
          <a:ext cx="8289482" cy="4537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156"/>
                <a:gridCol w="1292152"/>
                <a:gridCol w="1381125"/>
                <a:gridCol w="1339886"/>
                <a:gridCol w="1337721"/>
                <a:gridCol w="1337721"/>
                <a:gridCol w="1337721"/>
              </a:tblGrid>
              <a:tr h="682533">
                <a:tc>
                  <a:txBody>
                    <a:bodyPr/>
                    <a:lstStyle/>
                    <a:p>
                      <a:pPr algn="ctr" fontAlgn="ctr"/>
                      <a:endParaRPr lang="ca-ES" sz="900" b="1" i="0" u="none" strike="noStrike" noProof="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a-ES" sz="900" b="1" kern="1200" noProof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ca-ES" sz="900" b="1" kern="1200" noProof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Equip</a:t>
                      </a:r>
                    </a:p>
                    <a:p>
                      <a:pPr algn="ctr" fontAlgn="ctr"/>
                      <a:endParaRPr lang="ca-ES" sz="900" b="1" kern="1200" noProof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endParaRPr lang="ca-ES" sz="900" b="1" kern="1200" noProof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a-ES" sz="900" b="1" kern="1200" noProof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ca-ES" sz="900" b="1" kern="1200" noProof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Cerimònies Scrum</a:t>
                      </a:r>
                    </a:p>
                    <a:p>
                      <a:pPr algn="ctr" fontAlgn="ctr"/>
                      <a:endParaRPr lang="ca-ES" sz="900" b="1" kern="1200" noProof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a-ES" sz="900" b="1" kern="1200" noProof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ca-ES" sz="900" b="1" kern="1200" noProof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Artefactes</a:t>
                      </a:r>
                    </a:p>
                    <a:p>
                      <a:pPr algn="ctr" fontAlgn="ctr"/>
                      <a:endParaRPr lang="ca-ES" sz="900" b="1" kern="1200" noProof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a-ES" sz="900" b="1" kern="1200" noProof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ca-ES" sz="900" b="1" kern="1200" noProof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Procés Scrum</a:t>
                      </a:r>
                    </a:p>
                    <a:p>
                      <a:pPr algn="ctr" fontAlgn="ctr"/>
                      <a:endParaRPr lang="ca-ES" sz="900" b="1" kern="1200" noProof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a-ES" sz="900" b="1" kern="1200" noProof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ca-ES" sz="900" b="1" kern="1200" noProof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Mètriques</a:t>
                      </a:r>
                    </a:p>
                    <a:p>
                      <a:pPr algn="ctr" fontAlgn="ctr"/>
                      <a:endParaRPr lang="ca-ES" sz="900" b="1" kern="1200" noProof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a-ES" sz="900" b="1" kern="1200" noProof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ca-ES" sz="900" b="1" kern="1200" noProof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Excel·lència</a:t>
                      </a:r>
                      <a:r>
                        <a:rPr lang="ca-ES" sz="900" b="1" kern="1200" baseline="0" noProof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 Tècnica</a:t>
                      </a:r>
                      <a:endParaRPr lang="ca-ES" sz="900" b="1" kern="1200" noProof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endParaRPr lang="ca-ES" sz="900" b="1" kern="1200" noProof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</a:tr>
              <a:tr h="813214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1" i="0" u="none" strike="noStrike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Nivell 5</a:t>
                      </a:r>
                      <a:endParaRPr lang="ca-ES" sz="900" b="1" i="0" u="none" strike="noStrike" noProof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392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Equip expert que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treballa com a unitat estable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Participació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de  tots els </a:t>
                      </a:r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stakeholders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que poden aportar feedback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Cada increment aporta valor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amb noves funcionalitats plenament operatives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L’equip assumeix els compromisos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de cada Sprint</a:t>
                      </a:r>
                      <a:endParaRPr lang="ca-ES" sz="900" b="0" i="0" u="none" strike="noStrike" noProof="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Mesura del Time to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Market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Equip Devops amb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monitoratge i operació d’entorns continuat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3214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Nivell 4</a:t>
                      </a:r>
                      <a:endParaRPr lang="ca-ES" sz="900" b="1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9D1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Estabilitat en l’equip sense interferències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externes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S’assoleix el focus i l’objectiu de totes les cerimònies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S’estableixen mecanismes per assegurar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la qualitat del PB i els PBI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Objectius de cada Sprint definits, clars i compartits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Utilització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 de Dashboards per al seguiment d’indicadors globals.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Desplegament continuat i automatització de tests de rendiment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8581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Nivell 3</a:t>
                      </a:r>
                      <a:endParaRPr lang="ca-ES" sz="900" b="1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C5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Dedicació exclusiva al projecte de tots els membres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La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durada de les sessions és l’adequada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Equip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i Product Owner visualitzen el seguiment del progrés del producte i de l’Sprint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L’equip de desenvolupament és madur i està empoderat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Visualització dels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indicadors principals i utilització per l’equip de Desenvolupament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Entrega continua i automatització de testing funcional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139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1" i="0" u="none" strike="noStrike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Nivell 2</a:t>
                      </a:r>
                      <a:endParaRPr lang="ca-ES" sz="900" b="1" i="0" u="none" strike="noStrike" noProof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Perfils clau per a reforçar els àmbits crítics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Els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 assistents son els que han de ser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Els artefactes principals son visibles i accessibles per l’equip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Elements de treball 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ben definits que compleixen els formats establerts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Seguiment del compromís, estabilitat dels requeriments i mida dels Sprints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Integració continua i aplicació d’eines d’anàlisi de fonts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8628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1" i="0" u="none" strike="noStrike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Nivell 1</a:t>
                      </a:r>
                      <a:endParaRPr lang="ca-ES" sz="900" b="1" i="0" u="none" strike="noStrike" noProof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7F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Estructura bàsica d’equip d’Scrum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Es realitzen les cerimònies necessàries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95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S’estableixen els acords DoD i DoR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i es defineix el Product Backlog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La relació dels Sprints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i les releases son adequades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Utilització d’eina per a l’obtenció de mètriques bàsiques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Repositori de documentació</a:t>
                      </a:r>
                      <a:r>
                        <a:rPr lang="ca-ES" sz="9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i proves unitàries automatitzades</a:t>
                      </a:r>
                      <a:endParaRPr lang="ca-ES" sz="9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pic>
        <p:nvPicPr>
          <p:cNvPr id="56" name="Picture 4" descr="http://www.cedarlearning.org/udutuwordpress/wp-content/uploads/2014/11/GroupSilouette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5797" y="2509826"/>
            <a:ext cx="433030" cy="28139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" descr="https://cdn4.iconfinder.com/data/icons/time-line/512/grid_timetable-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83092" y="2478561"/>
            <a:ext cx="343923" cy="34392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8" descr="https://cdn4.iconfinder.com/data/icons/city-life/500/developer-5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3059" y="2439464"/>
            <a:ext cx="422116" cy="42211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2" descr="http://extremeintegration.net/wp-content/uploads/2015/11/icon-monitori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7786" y="2481733"/>
            <a:ext cx="578588" cy="33757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4" descr="https://cdn4.iconfinder.com/data/icons/line-system/512/cloud_computing-51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62194" y="2447295"/>
            <a:ext cx="406455" cy="40645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6" descr="https://cdn3.iconfinder.com/data/icons/business-metaphors/64/10_operation_process-51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7283" y="2494193"/>
            <a:ext cx="312658" cy="31265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Marcador de contenido 1"/>
          <p:cNvSpPr>
            <a:spLocks noGrp="1"/>
          </p:cNvSpPr>
          <p:nvPr>
            <p:ph idx="1"/>
          </p:nvPr>
        </p:nvSpPr>
        <p:spPr>
          <a:xfrm>
            <a:off x="492123" y="1131868"/>
            <a:ext cx="9064627" cy="819762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a-ES" sz="1600" dirty="0" smtClean="0"/>
              <a:t>Un cop avaluats els indicadors de cada àmbit, s’han obtingut els següents nivells de maduresa.</a:t>
            </a:r>
          </a:p>
          <a:p>
            <a:pPr algn="just">
              <a:spcBef>
                <a:spcPts val="0"/>
              </a:spcBef>
            </a:pPr>
            <a:r>
              <a:rPr lang="ca-ES" sz="1600" dirty="0" smtClean="0"/>
              <a:t>Es constata un </a:t>
            </a:r>
            <a:r>
              <a:rPr lang="ca-ES" sz="1600" dirty="0"/>
              <a:t>ample marge de </a:t>
            </a:r>
            <a:r>
              <a:rPr lang="ca-ES" sz="1600" dirty="0" smtClean="0"/>
              <a:t>millora a totes les àrees a excepció de l’apartat “Equip”.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89544" y="1732278"/>
            <a:ext cx="1107514" cy="18651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89544" y="1929381"/>
            <a:ext cx="1107514" cy="186516"/>
          </a:xfrm>
          <a:prstGeom prst="rect">
            <a:avLst/>
          </a:prstGeom>
        </p:spPr>
      </p:pic>
      <p:sp>
        <p:nvSpPr>
          <p:cNvPr id="16" name="Rectángulo redondeado 15"/>
          <p:cNvSpPr/>
          <p:nvPr/>
        </p:nvSpPr>
        <p:spPr bwMode="auto">
          <a:xfrm rot="20213509">
            <a:off x="2347124" y="3505587"/>
            <a:ext cx="5351476" cy="1804123"/>
          </a:xfrm>
          <a:prstGeom prst="roundRect">
            <a:avLst>
              <a:gd name="adj" fmla="val 10132"/>
            </a:avLst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Exemple il·lustratiu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dirty="0" smtClean="0">
                <a:latin typeface="Arial" charset="0"/>
              </a:rPr>
              <a:t>Cal marcar els nivells assolits com a resultat de l’avaluació</a:t>
            </a:r>
            <a:endParaRPr kumimoji="0" lang="ca-E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35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ángulo 123"/>
          <p:cNvSpPr/>
          <p:nvPr/>
        </p:nvSpPr>
        <p:spPr bwMode="auto">
          <a:xfrm>
            <a:off x="2502028" y="1101584"/>
            <a:ext cx="6983166" cy="90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a-ES" sz="1200" b="0" dirty="0" smtClean="0">
                <a:latin typeface="Arial" charset="0"/>
              </a:rPr>
              <a:t>L’equip té la dimensió adequada per a un projecte gestionat amb </a:t>
            </a:r>
            <a:r>
              <a:rPr lang="ca-ES" sz="1200" b="0" dirty="0" err="1" smtClean="0">
                <a:latin typeface="Arial" charset="0"/>
              </a:rPr>
              <a:t>Scrum</a:t>
            </a:r>
            <a:r>
              <a:rPr lang="ca-ES" sz="1200" b="0" dirty="0" smtClean="0">
                <a:latin typeface="Arial" charset="0"/>
              </a:rPr>
              <a:t>, i es disposa de tots els perfils necessaris (PO, SM, </a:t>
            </a:r>
            <a:r>
              <a:rPr lang="ca-ES" sz="1200" b="0" dirty="0" err="1" smtClean="0">
                <a:latin typeface="Arial" charset="0"/>
              </a:rPr>
              <a:t>Dev</a:t>
            </a:r>
            <a:r>
              <a:rPr lang="ca-ES" sz="1200" b="0" dirty="0" smtClean="0">
                <a:latin typeface="Arial" charset="0"/>
              </a:rPr>
              <a:t>. Team) amb dedicacions adequades.</a:t>
            </a:r>
            <a:endParaRPr lang="ca-ES" sz="1200" b="0" dirty="0">
              <a:latin typeface="Arial" charset="0"/>
            </a:endParaRPr>
          </a:p>
        </p:txBody>
      </p:sp>
      <p:sp>
        <p:nvSpPr>
          <p:cNvPr id="129" name="Rectángulo 128"/>
          <p:cNvSpPr/>
          <p:nvPr/>
        </p:nvSpPr>
        <p:spPr bwMode="auto">
          <a:xfrm>
            <a:off x="2502024" y="3893438"/>
            <a:ext cx="6983166" cy="90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ca-ES" sz="1200" b="0" dirty="0"/>
              <a:t>Es planifiquen </a:t>
            </a:r>
            <a:r>
              <a:rPr lang="ca-ES" sz="1200" b="0" dirty="0" err="1"/>
              <a:t>sprints</a:t>
            </a:r>
            <a:r>
              <a:rPr lang="ca-ES" sz="1200" b="0" dirty="0"/>
              <a:t>  de menys de quatre setmanes de duració, es treballen les històries d’usuari amb un format </a:t>
            </a:r>
            <a:r>
              <a:rPr lang="ca-ES" sz="1200" b="0" dirty="0" smtClean="0"/>
              <a:t>definit però sense criteris d’acceptació</a:t>
            </a:r>
            <a:r>
              <a:rPr lang="ca-ES" sz="1200" b="0" dirty="0" smtClean="0"/>
              <a:t>.</a:t>
            </a:r>
            <a:endParaRPr lang="ca-ES" sz="1200" b="0" dirty="0"/>
          </a:p>
        </p:txBody>
      </p:sp>
      <p:sp>
        <p:nvSpPr>
          <p:cNvPr id="130" name="Rectángulo 129"/>
          <p:cNvSpPr/>
          <p:nvPr/>
        </p:nvSpPr>
        <p:spPr bwMode="auto">
          <a:xfrm>
            <a:off x="2502024" y="4824056"/>
            <a:ext cx="6983166" cy="90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a-ES" sz="1200" b="0" dirty="0" smtClean="0"/>
              <a:t>No s’estan utilitzant mètriques per a mesurar el procés i per a la millora contínua (</a:t>
            </a:r>
            <a:r>
              <a:rPr lang="ca-ES" sz="1200" b="0" dirty="0" err="1" smtClean="0"/>
              <a:t>lead</a:t>
            </a:r>
            <a:r>
              <a:rPr lang="ca-ES" sz="1200" b="0" dirty="0" smtClean="0"/>
              <a:t> </a:t>
            </a:r>
            <a:r>
              <a:rPr lang="ca-ES" sz="1200" b="0" dirty="0" err="1" smtClean="0"/>
              <a:t>time</a:t>
            </a:r>
            <a:r>
              <a:rPr lang="ca-ES" sz="1200" b="0" dirty="0" smtClean="0"/>
              <a:t>, velocitat, seguiment de </a:t>
            </a:r>
            <a:r>
              <a:rPr lang="ca-ES" sz="1200" b="0" dirty="0" err="1" smtClean="0"/>
              <a:t>l’sprint</a:t>
            </a:r>
            <a:r>
              <a:rPr lang="ca-ES" sz="1200" b="0" dirty="0" smtClean="0"/>
              <a:t> amb </a:t>
            </a:r>
            <a:r>
              <a:rPr lang="ca-ES" sz="1200" b="0" dirty="0" err="1" smtClean="0"/>
              <a:t>burndown</a:t>
            </a:r>
            <a:r>
              <a:rPr lang="ca-ES" sz="1200" b="0" dirty="0" smtClean="0"/>
              <a:t> </a:t>
            </a:r>
            <a:r>
              <a:rPr lang="ca-ES" sz="1200" b="0" dirty="0" err="1" smtClean="0"/>
              <a:t>chart</a:t>
            </a:r>
            <a:r>
              <a:rPr lang="ca-ES" sz="1200" b="0" dirty="0" smtClean="0"/>
              <a:t>, factor de focus, </a:t>
            </a:r>
            <a:r>
              <a:rPr lang="ca-ES" sz="1200" b="0" dirty="0" err="1" smtClean="0"/>
              <a:t>etc</a:t>
            </a:r>
            <a:r>
              <a:rPr lang="ca-ES" sz="1200" b="0" dirty="0" smtClean="0"/>
              <a:t>)</a:t>
            </a:r>
            <a:endParaRPr lang="ca-ES" sz="1200" b="0" dirty="0"/>
          </a:p>
        </p:txBody>
      </p:sp>
      <p:sp>
        <p:nvSpPr>
          <p:cNvPr id="131" name="Rectángulo 130"/>
          <p:cNvSpPr/>
          <p:nvPr/>
        </p:nvSpPr>
        <p:spPr bwMode="auto">
          <a:xfrm>
            <a:off x="2502028" y="5754528"/>
            <a:ext cx="6983166" cy="90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a-ES" sz="1200" b="0" dirty="0" smtClean="0"/>
              <a:t>No es contempla l’automatització </a:t>
            </a:r>
            <a:r>
              <a:rPr lang="ca-ES" sz="1200" b="0" dirty="0" smtClean="0"/>
              <a:t>de proves unitàries o funcionals amb aplicació de tècniques àgils de desenvolupament dirigit per proves (TDD, BDD, </a:t>
            </a:r>
            <a:r>
              <a:rPr lang="ca-ES" sz="1200" b="0" dirty="0" err="1" smtClean="0"/>
              <a:t>etc</a:t>
            </a:r>
            <a:r>
              <a:rPr lang="ca-ES" sz="1200" b="0" dirty="0" smtClean="0"/>
              <a:t>)</a:t>
            </a:r>
            <a:endParaRPr lang="ca-ES" sz="1200" b="0" dirty="0"/>
          </a:p>
        </p:txBody>
      </p:sp>
      <p:sp>
        <p:nvSpPr>
          <p:cNvPr id="126" name="Rectángulo 125"/>
          <p:cNvSpPr/>
          <p:nvPr/>
        </p:nvSpPr>
        <p:spPr bwMode="auto">
          <a:xfrm>
            <a:off x="2502024" y="2962820"/>
            <a:ext cx="6983166" cy="90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a-ES" sz="1200" b="0" dirty="0"/>
              <a:t>No s’han definit artefactes mínims recomanables, com l’acord de terminat (</a:t>
            </a:r>
            <a:r>
              <a:rPr lang="ca-ES" sz="1200" b="0" dirty="0" err="1"/>
              <a:t>definition</a:t>
            </a:r>
            <a:r>
              <a:rPr lang="ca-ES" sz="1200" b="0" dirty="0"/>
              <a:t> of </a:t>
            </a:r>
            <a:r>
              <a:rPr lang="ca-ES" sz="1200" b="0" dirty="0" err="1"/>
              <a:t>done</a:t>
            </a:r>
            <a:r>
              <a:rPr lang="ca-ES" sz="1200" b="0" dirty="0"/>
              <a:t>) o de disponible (</a:t>
            </a:r>
            <a:r>
              <a:rPr lang="ca-ES" sz="1200" b="0" dirty="0" err="1"/>
              <a:t>definition</a:t>
            </a:r>
            <a:r>
              <a:rPr lang="ca-ES" sz="1200" b="0" dirty="0"/>
              <a:t> of </a:t>
            </a:r>
            <a:r>
              <a:rPr lang="ca-ES" sz="1200" b="0" dirty="0" err="1"/>
              <a:t>ready</a:t>
            </a:r>
            <a:r>
              <a:rPr lang="ca-ES" sz="1200" b="0" dirty="0"/>
              <a:t>). </a:t>
            </a:r>
            <a:r>
              <a:rPr lang="ca-ES" sz="1200" b="0" dirty="0" smtClean="0"/>
              <a:t>El </a:t>
            </a:r>
            <a:r>
              <a:rPr lang="ca-ES" sz="1200" b="0" dirty="0" err="1" smtClean="0"/>
              <a:t>product</a:t>
            </a:r>
            <a:r>
              <a:rPr lang="ca-ES" sz="1200" b="0" dirty="0" smtClean="0"/>
              <a:t> </a:t>
            </a:r>
            <a:r>
              <a:rPr lang="ca-ES" sz="1200" b="0" dirty="0" err="1" smtClean="0"/>
              <a:t>backlog</a:t>
            </a:r>
            <a:r>
              <a:rPr lang="ca-ES" sz="1200" b="0" dirty="0" smtClean="0"/>
              <a:t> es va treballar en una fase inicial del projecte, però no es fa de manera específica el refinament del </a:t>
            </a:r>
            <a:r>
              <a:rPr lang="ca-ES" sz="1200" b="0" dirty="0" err="1" smtClean="0"/>
              <a:t>backlog</a:t>
            </a:r>
            <a:r>
              <a:rPr lang="ca-ES" sz="1200" b="0" dirty="0" smtClean="0"/>
              <a:t>.</a:t>
            </a:r>
            <a:endParaRPr lang="ca-ES" sz="1200" b="0" dirty="0"/>
          </a:p>
        </p:txBody>
      </p:sp>
      <p:sp>
        <p:nvSpPr>
          <p:cNvPr id="125" name="Rectángulo 124"/>
          <p:cNvSpPr/>
          <p:nvPr/>
        </p:nvSpPr>
        <p:spPr bwMode="auto">
          <a:xfrm>
            <a:off x="2502028" y="2032202"/>
            <a:ext cx="6983166" cy="900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ca-ES" sz="1200" b="0" dirty="0"/>
              <a:t>No es realitzen totes les cerimònies </a:t>
            </a:r>
            <a:r>
              <a:rPr lang="ca-ES" sz="1200" b="0" dirty="0" err="1"/>
              <a:t>d’scrum</a:t>
            </a:r>
            <a:r>
              <a:rPr lang="ca-ES" sz="1200" b="0" dirty="0"/>
              <a:t>, </a:t>
            </a:r>
            <a:r>
              <a:rPr lang="ca-ES" sz="1200" b="0" dirty="0" smtClean="0"/>
              <a:t>o es realitzen modificant de manera substancial la durada i </a:t>
            </a:r>
            <a:r>
              <a:rPr lang="ca-ES" sz="1200" b="0" dirty="0" smtClean="0"/>
              <a:t>l’objectiu. </a:t>
            </a:r>
            <a:r>
              <a:rPr lang="ca-ES" sz="1200" b="0" dirty="0" smtClean="0"/>
              <a:t>No es fa refinament del </a:t>
            </a:r>
            <a:r>
              <a:rPr lang="ca-ES" sz="1200" b="0" dirty="0" err="1" smtClean="0"/>
              <a:t>backlog</a:t>
            </a:r>
            <a:r>
              <a:rPr lang="ca-ES" sz="1200" b="0" dirty="0" smtClean="0"/>
              <a:t> de forma específica durant els </a:t>
            </a:r>
            <a:r>
              <a:rPr lang="ca-ES" sz="1200" b="0" dirty="0" err="1" smtClean="0"/>
              <a:t>sprints</a:t>
            </a:r>
            <a:r>
              <a:rPr lang="ca-ES" sz="1200" b="0" dirty="0" smtClean="0"/>
              <a:t> i no es té constància de com treballen o si es realitzen </a:t>
            </a:r>
            <a:r>
              <a:rPr lang="ca-ES" sz="1200" b="0" dirty="0" err="1" smtClean="0"/>
              <a:t>daily</a:t>
            </a:r>
            <a:r>
              <a:rPr lang="ca-ES" sz="1200" b="0" dirty="0" smtClean="0"/>
              <a:t> </a:t>
            </a:r>
            <a:r>
              <a:rPr lang="ca-ES" sz="1200" b="0" dirty="0" err="1" smtClean="0"/>
              <a:t>meetings</a:t>
            </a:r>
            <a:r>
              <a:rPr lang="ca-ES" sz="1200" b="0" dirty="0" smtClean="0"/>
              <a:t>.</a:t>
            </a:r>
            <a:endParaRPr lang="ca-ES" sz="1200" b="0" dirty="0"/>
          </a:p>
        </p:txBody>
      </p:sp>
      <p:sp>
        <p:nvSpPr>
          <p:cNvPr id="100" name="Rectangle 8"/>
          <p:cNvSpPr/>
          <p:nvPr/>
        </p:nvSpPr>
        <p:spPr>
          <a:xfrm>
            <a:off x="488975" y="5754528"/>
            <a:ext cx="1981200" cy="900000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>
          <a:xfrm>
            <a:off x="7578834" y="6579314"/>
            <a:ext cx="2311400" cy="900000"/>
          </a:xfrm>
        </p:spPr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6</a:t>
            </a:fld>
            <a:endParaRPr lang="ca-ES" dirty="0"/>
          </a:p>
        </p:txBody>
      </p:sp>
      <p:sp>
        <p:nvSpPr>
          <p:cNvPr id="8" name="Título 3"/>
          <p:cNvSpPr>
            <a:spLocks noGrp="1"/>
          </p:cNvSpPr>
          <p:nvPr>
            <p:ph type="title"/>
          </p:nvPr>
        </p:nvSpPr>
        <p:spPr>
          <a:xfrm>
            <a:off x="488975" y="228818"/>
            <a:ext cx="9067775" cy="647700"/>
          </a:xfrm>
        </p:spPr>
        <p:txBody>
          <a:bodyPr/>
          <a:lstStyle/>
          <a:p>
            <a:r>
              <a:rPr lang="ca-ES" dirty="0" smtClean="0"/>
              <a:t>2. Maduresa de la solució</a:t>
            </a:r>
            <a:br>
              <a:rPr lang="ca-ES" dirty="0" smtClean="0"/>
            </a:br>
            <a:r>
              <a:rPr lang="ca-ES" sz="1800" dirty="0" smtClean="0"/>
              <a:t>Resum Executiu</a:t>
            </a:r>
            <a:endParaRPr lang="ca-ES" dirty="0"/>
          </a:p>
        </p:txBody>
      </p:sp>
      <p:sp>
        <p:nvSpPr>
          <p:cNvPr id="75" name="Rectangle 3"/>
          <p:cNvSpPr/>
          <p:nvPr/>
        </p:nvSpPr>
        <p:spPr>
          <a:xfrm>
            <a:off x="488975" y="1101584"/>
            <a:ext cx="1981200" cy="900000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3891DE"/>
              </a:solidFill>
            </a:endParaRPr>
          </a:p>
        </p:txBody>
      </p:sp>
      <p:sp>
        <p:nvSpPr>
          <p:cNvPr id="76" name="Rectangle 5"/>
          <p:cNvSpPr/>
          <p:nvPr/>
        </p:nvSpPr>
        <p:spPr>
          <a:xfrm>
            <a:off x="488975" y="2032202"/>
            <a:ext cx="1981200" cy="900000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77" name="Rectangle 6"/>
          <p:cNvSpPr/>
          <p:nvPr/>
        </p:nvSpPr>
        <p:spPr>
          <a:xfrm>
            <a:off x="488975" y="2962820"/>
            <a:ext cx="1981200" cy="900000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78" name="Rectangle 7"/>
          <p:cNvSpPr/>
          <p:nvPr/>
        </p:nvSpPr>
        <p:spPr>
          <a:xfrm>
            <a:off x="488975" y="3893438"/>
            <a:ext cx="1981200" cy="900000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79" name="Rectangle 8"/>
          <p:cNvSpPr/>
          <p:nvPr/>
        </p:nvSpPr>
        <p:spPr>
          <a:xfrm>
            <a:off x="488975" y="4824056"/>
            <a:ext cx="1981200" cy="900000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81" name="TextBox 11"/>
          <p:cNvSpPr txBox="1"/>
          <p:nvPr/>
        </p:nvSpPr>
        <p:spPr>
          <a:xfrm>
            <a:off x="1157205" y="1382307"/>
            <a:ext cx="1312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smtClean="0">
                <a:solidFill>
                  <a:schemeClr val="bg1"/>
                </a:solidFill>
              </a:rPr>
              <a:t>Equip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83" name="TextBox 13"/>
          <p:cNvSpPr txBox="1"/>
          <p:nvPr/>
        </p:nvSpPr>
        <p:spPr>
          <a:xfrm>
            <a:off x="1157205" y="2312925"/>
            <a:ext cx="1312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smtClean="0">
                <a:solidFill>
                  <a:schemeClr val="bg1"/>
                </a:solidFill>
              </a:rPr>
              <a:t>Cerimònies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85" name="TextBox 15"/>
          <p:cNvSpPr txBox="1"/>
          <p:nvPr/>
        </p:nvSpPr>
        <p:spPr>
          <a:xfrm>
            <a:off x="1157205" y="3243543"/>
            <a:ext cx="1312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smtClean="0">
                <a:solidFill>
                  <a:schemeClr val="bg1"/>
                </a:solidFill>
              </a:rPr>
              <a:t>Artefactes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87" name="TextBox 17"/>
          <p:cNvSpPr txBox="1"/>
          <p:nvPr/>
        </p:nvSpPr>
        <p:spPr>
          <a:xfrm>
            <a:off x="1157205" y="4174161"/>
            <a:ext cx="1312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smtClean="0">
                <a:solidFill>
                  <a:schemeClr val="bg1"/>
                </a:solidFill>
              </a:rPr>
              <a:t>Procés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89" name="TextBox 19"/>
          <p:cNvSpPr txBox="1"/>
          <p:nvPr/>
        </p:nvSpPr>
        <p:spPr>
          <a:xfrm>
            <a:off x="1157205" y="5104779"/>
            <a:ext cx="1312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smtClean="0">
                <a:solidFill>
                  <a:schemeClr val="bg1"/>
                </a:solidFill>
              </a:rPr>
              <a:t>Mètriques</a:t>
            </a:r>
            <a:endParaRPr lang="ca-ES" sz="1400" dirty="0">
              <a:solidFill>
                <a:schemeClr val="bg1"/>
              </a:solidFill>
            </a:endParaRPr>
          </a:p>
        </p:txBody>
      </p:sp>
      <p:sp>
        <p:nvSpPr>
          <p:cNvPr id="101" name="TextBox 19"/>
          <p:cNvSpPr txBox="1"/>
          <p:nvPr/>
        </p:nvSpPr>
        <p:spPr>
          <a:xfrm>
            <a:off x="1038997" y="5866021"/>
            <a:ext cx="1431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dirty="0" smtClean="0">
                <a:solidFill>
                  <a:schemeClr val="bg1"/>
                </a:solidFill>
              </a:rPr>
              <a:t>Excel·lència tècnica</a:t>
            </a:r>
            <a:endParaRPr lang="ca-ES" sz="1400" dirty="0">
              <a:solidFill>
                <a:schemeClr val="bg1"/>
              </a:solidFill>
            </a:endParaRPr>
          </a:p>
        </p:txBody>
      </p:sp>
      <p:pic>
        <p:nvPicPr>
          <p:cNvPr id="103" name="Picture 4" descr="http://www.cedarlearning.org/udutuwordpress/wp-content/uploads/2014/11/GroupSilouette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077" y="1410888"/>
            <a:ext cx="433030" cy="28139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6" descr="https://cdn4.iconfinder.com/data/icons/time-line/512/grid_timetable-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631" y="2310241"/>
            <a:ext cx="343923" cy="34392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4" descr="https://cdn4.iconfinder.com/data/icons/line-system/512/cloud_computing-5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365" y="3209593"/>
            <a:ext cx="406455" cy="40645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26" descr="https://cdn3.iconfinder.com/data/icons/business-metaphors/64/10_operation_process-51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263" y="4187109"/>
            <a:ext cx="312658" cy="31265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22" descr="http://extremeintegration.net/wp-content/uploads/2015/11/icon-monitori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298" y="5105267"/>
            <a:ext cx="578588" cy="33757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8" descr="https://cdn4.iconfinder.com/data/icons/city-life/500/developer-51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534" y="5947350"/>
            <a:ext cx="422116" cy="42211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ángulo redondeado 27"/>
          <p:cNvSpPr/>
          <p:nvPr/>
        </p:nvSpPr>
        <p:spPr bwMode="auto">
          <a:xfrm rot="20213509">
            <a:off x="1687225" y="3098685"/>
            <a:ext cx="6682746" cy="1500929"/>
          </a:xfrm>
          <a:prstGeom prst="roundRect">
            <a:avLst>
              <a:gd name="adj" fmla="val 10132"/>
            </a:avLst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Exemple il·lustratiu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dirty="0" smtClean="0">
                <a:latin typeface="Arial" charset="0"/>
              </a:rPr>
              <a:t>En aquest apartat es mostren </a:t>
            </a:r>
            <a:r>
              <a:rPr lang="ca-ES" dirty="0" smtClean="0">
                <a:latin typeface="Arial" charset="0"/>
              </a:rPr>
              <a:t>un resum executiu per a cada àmbit d’avaluació</a:t>
            </a:r>
            <a:endParaRPr kumimoji="0" lang="ca-E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73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7</a:t>
            </a:fld>
            <a:endParaRPr lang="ca-ES" dirty="0"/>
          </a:p>
        </p:txBody>
      </p:sp>
      <p:sp>
        <p:nvSpPr>
          <p:cNvPr id="8" name="Título 3"/>
          <p:cNvSpPr>
            <a:spLocks noGrp="1"/>
          </p:cNvSpPr>
          <p:nvPr>
            <p:ph type="title"/>
          </p:nvPr>
        </p:nvSpPr>
        <p:spPr>
          <a:xfrm>
            <a:off x="488975" y="228818"/>
            <a:ext cx="9067775" cy="647700"/>
          </a:xfrm>
        </p:spPr>
        <p:txBody>
          <a:bodyPr/>
          <a:lstStyle/>
          <a:p>
            <a:r>
              <a:rPr lang="ca-ES" dirty="0" smtClean="0"/>
              <a:t>3. </a:t>
            </a:r>
            <a:r>
              <a:rPr lang="ca-ES" dirty="0">
                <a:latin typeface="Arial" charset="0"/>
              </a:rPr>
              <a:t>Recomanacions</a:t>
            </a:r>
            <a:r>
              <a:rPr lang="ca-ES" dirty="0" smtClean="0"/>
              <a:t/>
            </a:r>
            <a:br>
              <a:rPr lang="ca-ES" dirty="0" smtClean="0"/>
            </a:br>
            <a:r>
              <a:rPr lang="ca-ES" sz="1800" dirty="0" smtClean="0"/>
              <a:t>Accions de millora</a:t>
            </a:r>
            <a:endParaRPr lang="ca-ES" dirty="0"/>
          </a:p>
        </p:txBody>
      </p:sp>
      <p:sp>
        <p:nvSpPr>
          <p:cNvPr id="14" name="Marcador de contenido 1"/>
          <p:cNvSpPr>
            <a:spLocks noGrp="1"/>
          </p:cNvSpPr>
          <p:nvPr>
            <p:ph idx="1"/>
          </p:nvPr>
        </p:nvSpPr>
        <p:spPr>
          <a:xfrm>
            <a:off x="492123" y="1661870"/>
            <a:ext cx="6365876" cy="153853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a-ES" sz="1600" dirty="0" smtClean="0"/>
              <a:t>nivells mínims en els àmbits de: </a:t>
            </a:r>
            <a:r>
              <a:rPr lang="ca-ES" sz="1600" u="sng" dirty="0" smtClean="0"/>
              <a:t>Cerimònies</a:t>
            </a:r>
            <a:r>
              <a:rPr lang="ca-ES" sz="1600" dirty="0" smtClean="0"/>
              <a:t>, </a:t>
            </a:r>
            <a:r>
              <a:rPr lang="ca-ES" sz="1600" u="sng" dirty="0" smtClean="0"/>
              <a:t>Artefactes</a:t>
            </a:r>
            <a:r>
              <a:rPr lang="ca-ES" sz="1600" dirty="0" smtClean="0"/>
              <a:t>, </a:t>
            </a:r>
            <a:r>
              <a:rPr lang="ca-ES" sz="1600" u="sng" dirty="0" smtClean="0"/>
              <a:t>Procés</a:t>
            </a:r>
            <a:r>
              <a:rPr lang="ca-ES" sz="1600" dirty="0" smtClean="0"/>
              <a:t> i </a:t>
            </a:r>
            <a:r>
              <a:rPr lang="ca-ES" sz="1600" u="sng" dirty="0" smtClean="0"/>
              <a:t>Mètriques</a:t>
            </a:r>
            <a:r>
              <a:rPr lang="ca-ES" sz="1600" dirty="0" smtClean="0"/>
              <a:t>.</a:t>
            </a:r>
          </a:p>
          <a:p>
            <a:pPr algn="just">
              <a:spcBef>
                <a:spcPts val="0"/>
              </a:spcBef>
            </a:pPr>
            <a:endParaRPr lang="ca-ES" sz="1600" dirty="0"/>
          </a:p>
          <a:p>
            <a:pPr algn="just">
              <a:spcBef>
                <a:spcPts val="0"/>
              </a:spcBef>
            </a:pPr>
            <a:r>
              <a:rPr lang="ca-ES" sz="1600" dirty="0" smtClean="0"/>
              <a:t>A continuació proposem algunes accions a tenir en compte per tal de millorar el grau de maduresa en els àmbits indicats: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291" y="1766752"/>
            <a:ext cx="2460459" cy="1360107"/>
          </a:xfrm>
          <a:prstGeom prst="rect">
            <a:avLst/>
          </a:prstGeom>
        </p:spPr>
      </p:pic>
      <p:sp>
        <p:nvSpPr>
          <p:cNvPr id="6" name="Rectángulo redondeado 5"/>
          <p:cNvSpPr/>
          <p:nvPr/>
        </p:nvSpPr>
        <p:spPr bwMode="auto">
          <a:xfrm>
            <a:off x="7565186" y="2913165"/>
            <a:ext cx="1597864" cy="194495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Marcador de contenido 1"/>
          <p:cNvSpPr txBox="1">
            <a:spLocks/>
          </p:cNvSpPr>
          <p:nvPr/>
        </p:nvSpPr>
        <p:spPr>
          <a:xfrm>
            <a:off x="492123" y="1131868"/>
            <a:ext cx="9064627" cy="81976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ca-ES" sz="1600" b="0" kern="0" dirty="0"/>
              <a:t>A partir dels resultats obtinguts en l’estudi, es fa molt recomanable posar mitjans per tal de formalitzar aspectes fonamentals de la metodologia </a:t>
            </a:r>
            <a:r>
              <a:rPr lang="ca-ES" sz="1600" b="0" kern="0" dirty="0" err="1"/>
              <a:t>Scrum</a:t>
            </a:r>
            <a:r>
              <a:rPr lang="ca-ES" sz="1600" b="0" kern="0" dirty="0"/>
              <a:t> que ens permetin consolidar uns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688623"/>
              </p:ext>
            </p:extLst>
          </p:nvPr>
        </p:nvGraphicFramePr>
        <p:xfrm>
          <a:off x="488977" y="3234835"/>
          <a:ext cx="9108413" cy="2773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2935"/>
                <a:gridCol w="403267"/>
                <a:gridCol w="6792211"/>
              </a:tblGrid>
              <a:tr h="370840">
                <a:tc>
                  <a:txBody>
                    <a:bodyPr/>
                    <a:lstStyle/>
                    <a:p>
                      <a:r>
                        <a:rPr lang="ca-ES" sz="1400" b="1" noProof="0" dirty="0" smtClean="0">
                          <a:solidFill>
                            <a:schemeClr val="accent1"/>
                          </a:solidFill>
                        </a:rPr>
                        <a:t>Àmbit</a:t>
                      </a:r>
                      <a:endParaRPr lang="ca-ES" sz="1400" b="1" noProof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a-ES" sz="1400" b="1" noProof="0" dirty="0" smtClean="0">
                          <a:solidFill>
                            <a:schemeClr val="accent1"/>
                          </a:solidFill>
                        </a:rPr>
                        <a:t>Acció</a:t>
                      </a:r>
                      <a:r>
                        <a:rPr lang="ca-ES" sz="1400" b="1" baseline="0" noProof="0" dirty="0" smtClean="0">
                          <a:solidFill>
                            <a:schemeClr val="accent1"/>
                          </a:solidFill>
                        </a:rPr>
                        <a:t> proposada</a:t>
                      </a:r>
                      <a:endParaRPr lang="ca-ES" sz="1400" b="1" noProof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400" noProof="0" dirty="0" smtClean="0"/>
                        <a:t>Cerimònies </a:t>
                      </a:r>
                      <a:r>
                        <a:rPr lang="ca-ES" sz="1400" noProof="0" dirty="0" err="1" smtClean="0"/>
                        <a:t>Scrum</a:t>
                      </a:r>
                      <a:endParaRPr lang="ca-ES" sz="1400" noProof="0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 smtClean="0"/>
                        <a:t>Aplicació formal de les cerimònies</a:t>
                      </a:r>
                      <a:r>
                        <a:rPr lang="ca-ES" sz="1400" baseline="0" noProof="0" dirty="0" smtClean="0"/>
                        <a:t> tal com es descriuen en el framework </a:t>
                      </a:r>
                      <a:r>
                        <a:rPr lang="ca-ES" sz="1400" baseline="0" noProof="0" dirty="0" err="1" smtClean="0"/>
                        <a:t>Scrum</a:t>
                      </a:r>
                      <a:endParaRPr lang="ca-ES" sz="1400" noProof="0" dirty="0"/>
                    </a:p>
                  </a:txBody>
                  <a:tcPr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ca-ES" sz="1400" b="1" noProof="0" dirty="0" smtClean="0">
                          <a:solidFill>
                            <a:schemeClr val="accent1"/>
                          </a:solidFill>
                        </a:rPr>
                        <a:t>Argumentació</a:t>
                      </a:r>
                      <a:endParaRPr lang="ca-ES" sz="1400" b="1" noProof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ca-ES" sz="1400" noProof="0" dirty="0" smtClean="0"/>
                        <a:t>En</a:t>
                      </a:r>
                      <a:r>
                        <a:rPr lang="ca-ES" sz="1400" baseline="0" noProof="0" dirty="0" smtClean="0"/>
                        <a:t> els primers </a:t>
                      </a:r>
                      <a:r>
                        <a:rPr lang="ca-ES" sz="1400" baseline="0" noProof="0" dirty="0" err="1" smtClean="0"/>
                        <a:t>sprints</a:t>
                      </a:r>
                      <a:r>
                        <a:rPr lang="ca-ES" sz="1400" baseline="0" noProof="0" dirty="0" smtClean="0"/>
                        <a:t> realitzats, s’ha fet una adaptació de les cerimònies </a:t>
                      </a:r>
                      <a:r>
                        <a:rPr lang="ca-ES" sz="1400" baseline="0" noProof="0" dirty="0" err="1" smtClean="0"/>
                        <a:t>d’scrum</a:t>
                      </a:r>
                      <a:r>
                        <a:rPr lang="ca-ES" sz="1400" baseline="0" noProof="0" dirty="0" smtClean="0"/>
                        <a:t> tant en durada com en els objectius, un exemple seria la unió de les sessions de finalització de </a:t>
                      </a:r>
                      <a:r>
                        <a:rPr lang="ca-ES" sz="1400" baseline="0" noProof="0" dirty="0" err="1" smtClean="0"/>
                        <a:t>l’sprint</a:t>
                      </a:r>
                      <a:r>
                        <a:rPr lang="ca-ES" sz="1400" baseline="0" noProof="0" dirty="0" smtClean="0"/>
                        <a:t> (</a:t>
                      </a:r>
                      <a:r>
                        <a:rPr lang="ca-ES" sz="1400" baseline="0" noProof="0" dirty="0" err="1" smtClean="0"/>
                        <a:t>review</a:t>
                      </a:r>
                      <a:r>
                        <a:rPr lang="ca-ES" sz="1400" baseline="0" noProof="0" dirty="0" smtClean="0"/>
                        <a:t> i retrospectiva) amb la d’inici </a:t>
                      </a:r>
                      <a:r>
                        <a:rPr lang="ca-ES" sz="1400" baseline="0" noProof="0" dirty="0" err="1" smtClean="0"/>
                        <a:t>d’sprint</a:t>
                      </a:r>
                      <a:r>
                        <a:rPr lang="ca-ES" sz="1400" baseline="0" noProof="0" dirty="0" smtClean="0"/>
                        <a:t> (planificació).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ca-ES" sz="1400" noProof="0" dirty="0" smtClean="0"/>
                        <a:t>Una de les males pràctiques habituals que</a:t>
                      </a:r>
                      <a:r>
                        <a:rPr lang="ca-ES" sz="1400" baseline="0" noProof="0" dirty="0" smtClean="0"/>
                        <a:t> solen tenir conseqüències negatives en l'èxit de l’aplicació de la metodologia i en conseqüència en la qualitat del producte resultant, és intentar canviar </a:t>
                      </a:r>
                      <a:r>
                        <a:rPr lang="ca-ES" sz="1400" baseline="0" noProof="0" dirty="0" err="1" smtClean="0"/>
                        <a:t>scrum</a:t>
                      </a:r>
                      <a:r>
                        <a:rPr lang="ca-ES" sz="1400" baseline="0" noProof="0" dirty="0" smtClean="0"/>
                        <a:t> o adaptar-lo a les particularitats de l’entorn. Com a conseqüència d’aquesta pràctica, s’acaba transformant </a:t>
                      </a:r>
                      <a:r>
                        <a:rPr lang="ca-ES" sz="1400" baseline="0" noProof="0" dirty="0" err="1" smtClean="0"/>
                        <a:t>scrum</a:t>
                      </a:r>
                      <a:r>
                        <a:rPr lang="ca-ES" sz="1400" baseline="0" noProof="0" dirty="0" smtClean="0"/>
                        <a:t> en una imatge de les debilitats pròpies, perdent els autèntics beneficis que aporta la </a:t>
                      </a:r>
                      <a:r>
                        <a:rPr lang="ca-ES" sz="1400" baseline="0" noProof="0" dirty="0" err="1" smtClean="0"/>
                        <a:t>metodología</a:t>
                      </a:r>
                      <a:r>
                        <a:rPr lang="ca-ES" sz="1400" baseline="0" noProof="0" dirty="0" smtClean="0"/>
                        <a:t>.</a:t>
                      </a:r>
                      <a:endParaRPr lang="ca-ES" sz="1400" noProof="0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ángulo redondeado 8"/>
          <p:cNvSpPr/>
          <p:nvPr/>
        </p:nvSpPr>
        <p:spPr bwMode="auto">
          <a:xfrm rot="20213509">
            <a:off x="1634784" y="2921809"/>
            <a:ext cx="6682746" cy="1500929"/>
          </a:xfrm>
          <a:prstGeom prst="roundRect">
            <a:avLst>
              <a:gd name="adj" fmla="val 10132"/>
            </a:avLst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Exemple il·lustratiu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dirty="0" smtClean="0">
                <a:latin typeface="Arial" charset="0"/>
              </a:rPr>
              <a:t>Detallar recomanacions i accions de millora</a:t>
            </a:r>
            <a:endParaRPr kumimoji="0" lang="ca-E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7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8</a:t>
            </a:fld>
            <a:endParaRPr lang="ca-ES" dirty="0"/>
          </a:p>
        </p:txBody>
      </p:sp>
      <p:sp>
        <p:nvSpPr>
          <p:cNvPr id="8" name="Título 3"/>
          <p:cNvSpPr>
            <a:spLocks noGrp="1"/>
          </p:cNvSpPr>
          <p:nvPr>
            <p:ph type="title"/>
          </p:nvPr>
        </p:nvSpPr>
        <p:spPr>
          <a:xfrm>
            <a:off x="488975" y="228818"/>
            <a:ext cx="9067775" cy="647700"/>
          </a:xfrm>
        </p:spPr>
        <p:txBody>
          <a:bodyPr/>
          <a:lstStyle/>
          <a:p>
            <a:r>
              <a:rPr lang="ca-ES" dirty="0" smtClean="0"/>
              <a:t>3. </a:t>
            </a:r>
            <a:r>
              <a:rPr lang="ca-ES" dirty="0">
                <a:latin typeface="Arial" charset="0"/>
              </a:rPr>
              <a:t>Recomanacions</a:t>
            </a:r>
            <a:r>
              <a:rPr lang="ca-ES" dirty="0" smtClean="0"/>
              <a:t/>
            </a:r>
            <a:br>
              <a:rPr lang="ca-ES" dirty="0" smtClean="0"/>
            </a:br>
            <a:r>
              <a:rPr lang="ca-ES" sz="1800" dirty="0" smtClean="0"/>
              <a:t>Accions de millora</a:t>
            </a:r>
            <a:endParaRPr lang="ca-ES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893138"/>
              </p:ext>
            </p:extLst>
          </p:nvPr>
        </p:nvGraphicFramePr>
        <p:xfrm>
          <a:off x="488977" y="999635"/>
          <a:ext cx="9108413" cy="299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2935"/>
                <a:gridCol w="403267"/>
                <a:gridCol w="6792211"/>
              </a:tblGrid>
              <a:tr h="370840">
                <a:tc>
                  <a:txBody>
                    <a:bodyPr/>
                    <a:lstStyle/>
                    <a:p>
                      <a:r>
                        <a:rPr lang="ca-ES" sz="1400" b="1" noProof="0" dirty="0" smtClean="0">
                          <a:solidFill>
                            <a:schemeClr val="accent1"/>
                          </a:solidFill>
                        </a:rPr>
                        <a:t>Àmbit</a:t>
                      </a:r>
                      <a:endParaRPr lang="ca-ES" sz="1400" b="1" noProof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a-ES" sz="1400" b="1" noProof="0" dirty="0" smtClean="0">
                          <a:solidFill>
                            <a:schemeClr val="accent1"/>
                          </a:solidFill>
                        </a:rPr>
                        <a:t>Acció</a:t>
                      </a:r>
                      <a:r>
                        <a:rPr lang="ca-ES" sz="1400" b="1" baseline="0" noProof="0" dirty="0" smtClean="0">
                          <a:solidFill>
                            <a:schemeClr val="accent1"/>
                          </a:solidFill>
                        </a:rPr>
                        <a:t> proposada</a:t>
                      </a:r>
                      <a:endParaRPr lang="ca-ES" sz="1400" b="1" noProof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400" noProof="0" dirty="0" smtClean="0"/>
                        <a:t>Artefactes</a:t>
                      </a:r>
                      <a:endParaRPr lang="ca-ES" sz="1400" noProof="0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 smtClean="0"/>
                        <a:t>Implementació</a:t>
                      </a:r>
                      <a:r>
                        <a:rPr lang="ca-ES" sz="1400" baseline="0" noProof="0" dirty="0" smtClean="0"/>
                        <a:t> dels artefactes mínims que proposa </a:t>
                      </a:r>
                      <a:r>
                        <a:rPr lang="ca-ES" sz="1400" baseline="0" noProof="0" dirty="0" err="1" smtClean="0"/>
                        <a:t>scrum</a:t>
                      </a:r>
                      <a:r>
                        <a:rPr lang="ca-ES" sz="1400" baseline="0" noProof="0" dirty="0" smtClean="0"/>
                        <a:t> per tal d’assegurar la transparència del procés: </a:t>
                      </a:r>
                      <a:r>
                        <a:rPr lang="ca-ES" sz="1400" baseline="0" noProof="0" dirty="0" err="1" smtClean="0"/>
                        <a:t>DoR</a:t>
                      </a:r>
                      <a:r>
                        <a:rPr lang="ca-ES" sz="1400" baseline="0" noProof="0" dirty="0" smtClean="0"/>
                        <a:t>, </a:t>
                      </a:r>
                      <a:r>
                        <a:rPr lang="ca-ES" sz="1400" baseline="0" noProof="0" dirty="0" err="1" smtClean="0"/>
                        <a:t>DoD</a:t>
                      </a:r>
                      <a:r>
                        <a:rPr lang="ca-ES" sz="1400" baseline="0" noProof="0" dirty="0" smtClean="0"/>
                        <a:t>, </a:t>
                      </a:r>
                      <a:r>
                        <a:rPr lang="ca-ES" sz="1400" baseline="0" noProof="0" dirty="0" err="1" smtClean="0"/>
                        <a:t>Burndown</a:t>
                      </a:r>
                      <a:r>
                        <a:rPr lang="ca-ES" sz="1400" baseline="0" noProof="0" dirty="0" smtClean="0"/>
                        <a:t> Chart.</a:t>
                      </a:r>
                      <a:endParaRPr lang="ca-ES" sz="1400" noProof="0" dirty="0"/>
                    </a:p>
                  </a:txBody>
                  <a:tcPr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ca-ES" sz="1400" b="1" noProof="0" dirty="0" smtClean="0">
                          <a:solidFill>
                            <a:schemeClr val="accent1"/>
                          </a:solidFill>
                        </a:rPr>
                        <a:t>Argumentació</a:t>
                      </a:r>
                      <a:endParaRPr lang="ca-ES" sz="1400" b="1" noProof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a-ES" sz="1400" noProof="0" dirty="0" smtClean="0"/>
                        <a:t>La transparència com a pilar fonamental en</a:t>
                      </a:r>
                      <a:r>
                        <a:rPr lang="ca-ES" sz="1400" baseline="0" noProof="0" dirty="0" smtClean="0"/>
                        <a:t> </a:t>
                      </a:r>
                      <a:r>
                        <a:rPr lang="ca-ES" sz="1400" baseline="0" noProof="0" dirty="0" err="1" smtClean="0"/>
                        <a:t>scrum</a:t>
                      </a:r>
                      <a:r>
                        <a:rPr lang="ca-ES" sz="1400" baseline="0" noProof="0" dirty="0" smtClean="0"/>
                        <a:t>, és un valor que serveix per a generar confiança i és especialment important per a </a:t>
                      </a:r>
                      <a:r>
                        <a:rPr lang="ca-ES" sz="1400" baseline="0" noProof="0" dirty="0" err="1" smtClean="0"/>
                        <a:t>visibilitzar</a:t>
                      </a:r>
                      <a:r>
                        <a:rPr lang="ca-ES" sz="1400" baseline="0" noProof="0" dirty="0" smtClean="0"/>
                        <a:t> els problemes, pas fonamental per a introduir millores en el sistema.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a-ES" sz="1400" baseline="0" noProof="0" dirty="0" smtClean="0"/>
                        <a:t>Alguns dels mecanismes bàsics que ajuden a mantenir la transparència, son els artefactes:</a:t>
                      </a:r>
                    </a:p>
                    <a:p>
                      <a:pPr marL="177800" indent="-17780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a-ES" sz="1400" b="1" baseline="0" noProof="0" dirty="0" err="1" smtClean="0"/>
                        <a:t>DoR</a:t>
                      </a:r>
                      <a:r>
                        <a:rPr lang="ca-ES" sz="1400" baseline="0" noProof="0" dirty="0" smtClean="0"/>
                        <a:t>: acord entre l’equip i el PO per a donar per bons els requeriments abans d'introduir-los a </a:t>
                      </a:r>
                      <a:r>
                        <a:rPr lang="ca-ES" sz="1400" baseline="0" noProof="0" dirty="0" err="1" smtClean="0"/>
                        <a:t>l’sprint</a:t>
                      </a:r>
                      <a:r>
                        <a:rPr lang="ca-ES" sz="1400" baseline="0" noProof="0" dirty="0" smtClean="0"/>
                        <a:t>.</a:t>
                      </a:r>
                    </a:p>
                    <a:p>
                      <a:pPr marL="177800" indent="-17780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a-ES" sz="1400" b="1" baseline="0" noProof="0" dirty="0" err="1" smtClean="0"/>
                        <a:t>DoD</a:t>
                      </a:r>
                      <a:r>
                        <a:rPr lang="ca-ES" sz="1400" baseline="0" noProof="0" dirty="0" smtClean="0"/>
                        <a:t> : acord entre l’equip i el PO per a garantir la qualitat de l’entrega de les històries d’usuari construïdes.</a:t>
                      </a:r>
                    </a:p>
                    <a:p>
                      <a:pPr marL="177800" indent="-17780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a-ES" sz="1400" b="1" baseline="0" noProof="0" dirty="0" smtClean="0"/>
                        <a:t>Gràfics </a:t>
                      </a:r>
                      <a:r>
                        <a:rPr lang="ca-ES" sz="1400" b="1" baseline="0" noProof="0" dirty="0" err="1" smtClean="0"/>
                        <a:t>burndown</a:t>
                      </a:r>
                      <a:r>
                        <a:rPr lang="ca-ES" sz="1400" baseline="0" noProof="0" dirty="0" smtClean="0"/>
                        <a:t>: ens mostra la salut d’un </a:t>
                      </a:r>
                      <a:r>
                        <a:rPr lang="ca-ES" sz="1400" baseline="0" noProof="0" dirty="0" err="1" smtClean="0"/>
                        <a:t>sprint</a:t>
                      </a:r>
                      <a:r>
                        <a:rPr lang="ca-ES" sz="1400" baseline="0" noProof="0" dirty="0" smtClean="0"/>
                        <a:t> i de forma colateral mostra defectes en el procés com els canvis d’abast en l’increment, requeriments poc detallats, poc realisme a l’hora de planificar </a:t>
                      </a:r>
                      <a:r>
                        <a:rPr lang="ca-ES" sz="1400" baseline="0" noProof="0" dirty="0" err="1" smtClean="0"/>
                        <a:t>l’sprint</a:t>
                      </a:r>
                      <a:r>
                        <a:rPr lang="ca-ES" sz="1400" baseline="0" noProof="0" dirty="0" smtClean="0"/>
                        <a:t>, etc.</a:t>
                      </a:r>
                      <a:endParaRPr lang="ca-ES" sz="1400" noProof="0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219599"/>
              </p:ext>
            </p:extLst>
          </p:nvPr>
        </p:nvGraphicFramePr>
        <p:xfrm>
          <a:off x="488977" y="4057795"/>
          <a:ext cx="9108413" cy="2773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2935"/>
                <a:gridCol w="403267"/>
                <a:gridCol w="6792211"/>
              </a:tblGrid>
              <a:tr h="370840">
                <a:tc>
                  <a:txBody>
                    <a:bodyPr/>
                    <a:lstStyle/>
                    <a:p>
                      <a:r>
                        <a:rPr lang="ca-ES" sz="1400" b="1" noProof="0" dirty="0" smtClean="0">
                          <a:solidFill>
                            <a:schemeClr val="accent1"/>
                          </a:solidFill>
                        </a:rPr>
                        <a:t>Àmbit</a:t>
                      </a:r>
                      <a:endParaRPr lang="ca-ES" sz="1400" b="1" noProof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a-ES" sz="1400" b="1" noProof="0" dirty="0" smtClean="0">
                          <a:solidFill>
                            <a:schemeClr val="accent1"/>
                          </a:solidFill>
                        </a:rPr>
                        <a:t>Acció</a:t>
                      </a:r>
                      <a:r>
                        <a:rPr lang="ca-ES" sz="1400" b="1" baseline="0" noProof="0" dirty="0" smtClean="0">
                          <a:solidFill>
                            <a:schemeClr val="accent1"/>
                          </a:solidFill>
                        </a:rPr>
                        <a:t> proposada</a:t>
                      </a:r>
                      <a:endParaRPr lang="ca-ES" sz="1400" b="1" noProof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400" noProof="0" dirty="0" smtClean="0"/>
                        <a:t>Procés </a:t>
                      </a:r>
                      <a:r>
                        <a:rPr lang="ca-ES" sz="1400" noProof="0" dirty="0" err="1" smtClean="0"/>
                        <a:t>Scrum</a:t>
                      </a:r>
                      <a:endParaRPr lang="ca-ES" sz="1400" noProof="0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400" noProof="0" dirty="0" smtClean="0"/>
                        <a:t>Incorporació</a:t>
                      </a:r>
                      <a:r>
                        <a:rPr lang="ca-ES" sz="1400" baseline="0" noProof="0" dirty="0" smtClean="0"/>
                        <a:t> dels criteris d’acceptació en les històries d’usuari.</a:t>
                      </a:r>
                      <a:endParaRPr lang="ca-ES" sz="1400" noProof="0" dirty="0"/>
                    </a:p>
                  </a:txBody>
                  <a:tcPr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ca-ES" sz="1400" b="1" noProof="0" dirty="0" smtClean="0">
                          <a:solidFill>
                            <a:schemeClr val="accent1"/>
                          </a:solidFill>
                        </a:rPr>
                        <a:t>Argumentació</a:t>
                      </a:r>
                      <a:endParaRPr lang="ca-ES" sz="1400" b="1" noProof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a-ES" sz="1400" noProof="0" dirty="0" smtClean="0"/>
                        <a:t>Els</a:t>
                      </a:r>
                      <a:r>
                        <a:rPr lang="ca-ES" sz="1400" baseline="0" noProof="0" dirty="0" smtClean="0"/>
                        <a:t> criteris d’acceptació són un element clau en la correcta definició d’històries d’usuari, alguns beneficis que aporten son: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a-ES" sz="1400" b="0" baseline="0" noProof="0" dirty="0" smtClean="0"/>
                        <a:t>Millora en la comprensió que el PO, els </a:t>
                      </a:r>
                      <a:r>
                        <a:rPr lang="ca-ES" sz="1400" b="0" baseline="0" noProof="0" dirty="0" err="1" smtClean="0"/>
                        <a:t>stakeholders</a:t>
                      </a:r>
                      <a:r>
                        <a:rPr lang="ca-ES" sz="1400" b="0" baseline="0" noProof="0" dirty="0" smtClean="0"/>
                        <a:t> i l’equip de desenvolupament tenen del que s’ha d’implementar.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a-ES" sz="1400" b="0" baseline="0" noProof="0" dirty="0" smtClean="0"/>
                        <a:t>Un mitjà per a que l’equip de desenvolupament sigui capaç de saber quan un PBI està finalitzat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a-ES" sz="1400" b="0" baseline="0" noProof="0" dirty="0" smtClean="0"/>
                        <a:t>Poden contenir validacions no funcionals (que no estiguin recollides en el </a:t>
                      </a:r>
                      <a:r>
                        <a:rPr lang="ca-ES" sz="1400" b="0" baseline="0" noProof="0" dirty="0" err="1" smtClean="0"/>
                        <a:t>DoD</a:t>
                      </a:r>
                      <a:r>
                        <a:rPr lang="ca-ES" sz="1400" b="0" baseline="0" noProof="0" dirty="0" smtClean="0"/>
                        <a:t>) com els aspectes de concurrència,  rendiment, etc.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ángulo redondeado 5"/>
          <p:cNvSpPr/>
          <p:nvPr/>
        </p:nvSpPr>
        <p:spPr bwMode="auto">
          <a:xfrm rot="20213509">
            <a:off x="1634784" y="2921809"/>
            <a:ext cx="6682746" cy="1500929"/>
          </a:xfrm>
          <a:prstGeom prst="roundRect">
            <a:avLst>
              <a:gd name="adj" fmla="val 10132"/>
            </a:avLst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Exemple il·lustratiu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dirty="0" smtClean="0">
                <a:latin typeface="Arial" charset="0"/>
              </a:rPr>
              <a:t>Detallar recomanacions i accions de millora</a:t>
            </a:r>
            <a:endParaRPr kumimoji="0" lang="ca-E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2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7FA838A-C26A-4BE1-93FE-2EFE85DC030B}" type="slidenum">
              <a:rPr lang="ca-ES" smtClean="0"/>
              <a:pPr>
                <a:defRPr/>
              </a:pPr>
              <a:t>9</a:t>
            </a:fld>
            <a:endParaRPr lang="ca-ES" dirty="0"/>
          </a:p>
        </p:txBody>
      </p:sp>
      <p:sp>
        <p:nvSpPr>
          <p:cNvPr id="8" name="Título 3"/>
          <p:cNvSpPr>
            <a:spLocks noGrp="1"/>
          </p:cNvSpPr>
          <p:nvPr>
            <p:ph type="title"/>
          </p:nvPr>
        </p:nvSpPr>
        <p:spPr>
          <a:xfrm>
            <a:off x="488975" y="228818"/>
            <a:ext cx="9067775" cy="647700"/>
          </a:xfrm>
        </p:spPr>
        <p:txBody>
          <a:bodyPr/>
          <a:lstStyle/>
          <a:p>
            <a:r>
              <a:rPr lang="ca-ES" dirty="0" smtClean="0"/>
              <a:t>3. </a:t>
            </a:r>
            <a:r>
              <a:rPr lang="ca-ES" dirty="0">
                <a:latin typeface="Arial" charset="0"/>
              </a:rPr>
              <a:t>Recomanacions</a:t>
            </a:r>
            <a:r>
              <a:rPr lang="ca-ES" dirty="0" smtClean="0"/>
              <a:t/>
            </a:r>
            <a:br>
              <a:rPr lang="ca-ES" dirty="0" smtClean="0"/>
            </a:br>
            <a:r>
              <a:rPr lang="ca-ES" sz="1800" dirty="0" smtClean="0"/>
              <a:t>Accions de millora</a:t>
            </a:r>
            <a:endParaRPr lang="ca-ES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637434"/>
              </p:ext>
            </p:extLst>
          </p:nvPr>
        </p:nvGraphicFramePr>
        <p:xfrm>
          <a:off x="488977" y="999635"/>
          <a:ext cx="9108413" cy="3992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2935"/>
                <a:gridCol w="403267"/>
                <a:gridCol w="6792211"/>
              </a:tblGrid>
              <a:tr h="370840">
                <a:tc>
                  <a:txBody>
                    <a:bodyPr/>
                    <a:lstStyle/>
                    <a:p>
                      <a:r>
                        <a:rPr lang="ca-ES" sz="1400" b="1" noProof="0" dirty="0" smtClean="0">
                          <a:solidFill>
                            <a:schemeClr val="accent1"/>
                          </a:solidFill>
                        </a:rPr>
                        <a:t>Àmbit</a:t>
                      </a:r>
                      <a:endParaRPr lang="ca-ES" sz="1400" b="1" noProof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a-ES" sz="1400" b="1" noProof="0" dirty="0" smtClean="0">
                          <a:solidFill>
                            <a:schemeClr val="accent1"/>
                          </a:solidFill>
                        </a:rPr>
                        <a:t>Acció</a:t>
                      </a:r>
                      <a:r>
                        <a:rPr lang="ca-ES" sz="1400" b="1" baseline="0" noProof="0" dirty="0" smtClean="0">
                          <a:solidFill>
                            <a:schemeClr val="accent1"/>
                          </a:solidFill>
                        </a:rPr>
                        <a:t> proposada</a:t>
                      </a:r>
                      <a:endParaRPr lang="ca-ES" sz="1400" b="1" noProof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400" noProof="0" dirty="0" smtClean="0"/>
                        <a:t>Mètriques</a:t>
                      </a:r>
                      <a:endParaRPr lang="ca-ES" sz="1400" noProof="0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 smtClean="0"/>
                        <a:t>Incorporar mètriques per</a:t>
                      </a:r>
                      <a:r>
                        <a:rPr lang="ca-ES" sz="1400" baseline="0" noProof="0" dirty="0" smtClean="0"/>
                        <a:t> tal d’avaluar la qualitat del procés</a:t>
                      </a:r>
                      <a:endParaRPr lang="ca-ES" sz="1400" noProof="0" dirty="0"/>
                    </a:p>
                  </a:txBody>
                  <a:tcPr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ca-ES" sz="1400" b="1" noProof="0" dirty="0" smtClean="0">
                          <a:solidFill>
                            <a:schemeClr val="accent1"/>
                          </a:solidFill>
                        </a:rPr>
                        <a:t>Argumentació</a:t>
                      </a:r>
                      <a:endParaRPr lang="ca-ES" sz="1400" b="1" noProof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a-ES" sz="1400" noProof="0" dirty="0" smtClean="0"/>
                        <a:t>Independentment de la metodologia</a:t>
                      </a:r>
                      <a:r>
                        <a:rPr lang="ca-ES" sz="1400" baseline="0" noProof="0" dirty="0" smtClean="0"/>
                        <a:t> emprada en la gestió d’un projecte, l’establiment d’indicadors i mètriques és un aspecte clau per a poder millorar el procés. </a:t>
                      </a:r>
                      <a:r>
                        <a:rPr lang="ca-ES" sz="1400" baseline="0" noProof="0" dirty="0" err="1" smtClean="0"/>
                        <a:t>Scrum</a:t>
                      </a:r>
                      <a:r>
                        <a:rPr lang="ca-ES" sz="1400" baseline="0" noProof="0" dirty="0" smtClean="0"/>
                        <a:t> aplica el control empíric per a la gestió de projectes i obtenir el màxim de valor possible.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a-ES" sz="1400" baseline="0" noProof="0" dirty="0" smtClean="0"/>
                        <a:t>El control empíric es basa en els principis d’</a:t>
                      </a:r>
                      <a:r>
                        <a:rPr lang="ca-ES" sz="1400" b="1" baseline="0" noProof="0" dirty="0" smtClean="0"/>
                        <a:t>inspecció </a:t>
                      </a:r>
                      <a:r>
                        <a:rPr lang="ca-ES" sz="1400" baseline="0" noProof="0" dirty="0" smtClean="0"/>
                        <a:t>i </a:t>
                      </a:r>
                      <a:r>
                        <a:rPr lang="ca-ES" sz="1400" b="1" baseline="0" noProof="0" dirty="0" smtClean="0"/>
                        <a:t>adaptació </a:t>
                      </a:r>
                      <a:r>
                        <a:rPr lang="ca-ES" sz="1400" baseline="0" noProof="0" dirty="0" smtClean="0"/>
                        <a:t>(pilars </a:t>
                      </a:r>
                      <a:r>
                        <a:rPr lang="ca-ES" sz="1400" baseline="0" noProof="0" dirty="0" err="1" smtClean="0"/>
                        <a:t>d’scrum</a:t>
                      </a:r>
                      <a:r>
                        <a:rPr lang="ca-ES" sz="1400" baseline="0" noProof="0" dirty="0" smtClean="0"/>
                        <a:t>) que s’apliquen en funció dels resultats obtinguts i que son la base de la millora continua.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a-ES" sz="1400" baseline="0" noProof="0" dirty="0" smtClean="0"/>
                        <a:t>Es proposa identificar en les sessions de retrospectiva les, mètriques que l’equip i el PO considerin que poden ser més útils per aquest propòsit. Algunes de les </a:t>
                      </a:r>
                      <a:r>
                        <a:rPr lang="ca-ES" sz="1400" baseline="0" noProof="0" dirty="0" err="1" smtClean="0"/>
                        <a:t>medicions</a:t>
                      </a:r>
                      <a:r>
                        <a:rPr lang="ca-ES" sz="1400" baseline="0" noProof="0" dirty="0" smtClean="0"/>
                        <a:t> fonamentals en </a:t>
                      </a:r>
                      <a:r>
                        <a:rPr lang="ca-ES" sz="1400" baseline="0" noProof="0" dirty="0" err="1" smtClean="0"/>
                        <a:t>scrum</a:t>
                      </a:r>
                      <a:r>
                        <a:rPr lang="ca-ES" sz="1400" baseline="0" noProof="0" dirty="0" smtClean="0"/>
                        <a:t> son: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a-ES" sz="1400" baseline="0" noProof="0" dirty="0" err="1" smtClean="0"/>
                        <a:t>Lead</a:t>
                      </a:r>
                      <a:r>
                        <a:rPr lang="ca-ES" sz="1400" baseline="0" noProof="0" dirty="0" smtClean="0"/>
                        <a:t> </a:t>
                      </a:r>
                      <a:r>
                        <a:rPr lang="ca-ES" sz="1400" baseline="0" noProof="0" dirty="0" err="1" smtClean="0"/>
                        <a:t>Time</a:t>
                      </a:r>
                      <a:r>
                        <a:rPr lang="ca-ES" sz="1400" baseline="0" noProof="0" dirty="0" smtClean="0"/>
                        <a:t> &amp; </a:t>
                      </a:r>
                      <a:r>
                        <a:rPr lang="ca-ES" sz="1400" baseline="0" noProof="0" dirty="0" err="1" smtClean="0"/>
                        <a:t>Customer</a:t>
                      </a:r>
                      <a:r>
                        <a:rPr lang="ca-ES" sz="1400" baseline="0" noProof="0" dirty="0" smtClean="0"/>
                        <a:t> </a:t>
                      </a:r>
                      <a:r>
                        <a:rPr lang="ca-ES" sz="1400" baseline="0" noProof="0" dirty="0" err="1" smtClean="0"/>
                        <a:t>Lead</a:t>
                      </a:r>
                      <a:r>
                        <a:rPr lang="ca-ES" sz="1400" baseline="0" noProof="0" dirty="0" smtClean="0"/>
                        <a:t> </a:t>
                      </a:r>
                      <a:r>
                        <a:rPr lang="ca-ES" sz="1400" baseline="0" noProof="0" dirty="0" err="1" smtClean="0"/>
                        <a:t>Time</a:t>
                      </a:r>
                      <a:endParaRPr lang="ca-ES" sz="1400" baseline="0" noProof="0" dirty="0" smtClean="0"/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a-ES" sz="1400" baseline="0" noProof="0" dirty="0" smtClean="0"/>
                        <a:t>Velocitat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a-ES" sz="1400" baseline="0" noProof="0" dirty="0" smtClean="0"/>
                        <a:t>Compromís (</a:t>
                      </a:r>
                      <a:r>
                        <a:rPr lang="ca-ES" sz="1400" baseline="0" noProof="0" dirty="0" err="1" smtClean="0"/>
                        <a:t>Say</a:t>
                      </a:r>
                      <a:r>
                        <a:rPr lang="ca-ES" sz="1400" baseline="0" noProof="0" dirty="0" smtClean="0"/>
                        <a:t>/Do)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a-ES" sz="1400" baseline="0" noProof="0" dirty="0" smtClean="0"/>
                        <a:t>Focus factor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ca-ES" sz="1400" baseline="0" noProof="0" dirty="0" smtClean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ángulo redondeado 4"/>
          <p:cNvSpPr/>
          <p:nvPr/>
        </p:nvSpPr>
        <p:spPr bwMode="auto">
          <a:xfrm rot="20213509">
            <a:off x="1634784" y="2921809"/>
            <a:ext cx="6682746" cy="1500929"/>
          </a:xfrm>
          <a:prstGeom prst="roundRect">
            <a:avLst>
              <a:gd name="adj" fmla="val 10132"/>
            </a:avLst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Exemple il·lustratiu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dirty="0" smtClean="0">
                <a:latin typeface="Arial" charset="0"/>
              </a:rPr>
              <a:t>Detallar recomanacions i accions de millora</a:t>
            </a:r>
            <a:endParaRPr kumimoji="0" lang="ca-E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84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3045&quot;&gt;&lt;version val=&quot;25140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%6/%y&lt;/m_strFormatTime&gt;&lt;m_yearfmt&gt;&lt;begin val=&quot;4&quot;/&gt;&lt;end val=&quot;4&quot;/&gt;&lt;/m_yearfmt&gt;&lt;/m_precDefaultQuarter&gt;&lt;m_precDefaultMonth&gt;&lt;m_bNumberIsYear val=&quot;0&quot;/&gt;&lt;m_strFormatTime&gt;%B&lt;/m_strFormatTime&gt;&lt;m_yearfmt&gt;&lt;begin val=&quot;0&quot;/&gt;&lt;end val=&quot;4&quot;/&gt;&lt;/m_yearfmt&gt;&lt;/m_precDefaultMonth&gt;&lt;m_precDefaultWeek&gt;&lt;m_bNumberIsYear val=&quot;0&quot;/&gt;&lt;m_strFormatTime&gt;%d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10&quot;&gt;&lt;elem m_fUsage=&quot;4.85751043468166532335E+00&quot;&gt;&lt;m_msothmcolidx val=&quot;0&quot;/&gt;&lt;m_rgb r=&quot;6C&quot; g=&quot;00&quot; b=&quot;00&quot;/&gt;&lt;m_nBrightness val=&quot;0&quot;/&gt;&lt;/elem&gt;&lt;elem m_fUsage=&quot;3.15381599332700224281E+00&quot;&gt;&lt;m_msothmcolidx val=&quot;0&quot;/&gt;&lt;m_rgb r=&quot;FF&quot; g=&quot;66&quot; b=&quot;00&quot;/&gt;&lt;m_nBrightness val=&quot;0&quot;/&gt;&lt;/elem&gt;&lt;elem m_fUsage=&quot;6.44911930841389646751E-01&quot;&gt;&lt;m_msothmcolidx val=&quot;0&quot;/&gt;&lt;m_rgb r=&quot;FF&quot; g=&quot;CA&quot; b=&quot;CA&quot;/&gt;&lt;m_nBrightness val=&quot;0&quot;/&gt;&lt;/elem&gt;&lt;elem m_fUsage=&quot;6.33293959135384443293E-01&quot;&gt;&lt;m_msothmcolidx val=&quot;0&quot;/&gt;&lt;m_rgb r=&quot;FF&quot; g=&quot;C0&quot; b=&quot;00&quot;/&gt;&lt;m_nBrightness val=&quot;0&quot;/&gt;&lt;/elem&gt;&lt;elem m_fUsage=&quot;4.30467210000000155556E-01&quot;&gt;&lt;m_msothmcolidx val=&quot;0&quot;/&gt;&lt;m_rgb r=&quot;EF&quot; g=&quot;EF&quot; b=&quot;EF&quot;/&gt;&lt;m_nBrightness val=&quot;0&quot;/&gt;&lt;/elem&gt;&lt;elem m_fUsage=&quot;8.55026633352550524680E-02&quot;&gt;&lt;m_msothmcolidx val=&quot;0&quot;/&gt;&lt;m_rgb r=&quot;96&quot; g=&quot;0F&quot; b=&quot;68&quot;/&gt;&lt;m_nBrightness val=&quot;0&quot;/&gt;&lt;/elem&gt;&lt;elem m_fUsage=&quot;6.72235604641365502854E-02&quot;&gt;&lt;m_msothmcolidx val=&quot;0&quot;/&gt;&lt;m_rgb r=&quot;9A&quot; g=&quot;AE&quot; b=&quot;04&quot;/&gt;&lt;m_nBrightness val=&quot;0&quot;/&gt;&lt;/elem&gt;&lt;elem m_fUsage=&quot;4.52216929378456700128E-02&quot;&gt;&lt;m_msothmcolidx val=&quot;0&quot;/&gt;&lt;m_rgb r=&quot;19&quot; g=&quot;94&quot; b=&quot;A4&quot;/&gt;&lt;m_nBrightness val=&quot;0&quot;/&gt;&lt;/elem&gt;&lt;elem m_fUsage=&quot;9.69773729787524671475E-03&quot;&gt;&lt;m_msothmcolidx val=&quot;0&quot;/&gt;&lt;m_rgb r=&quot;00&quot; g=&quot;70&quot; b=&quot;C0&quot;/&gt;&lt;m_nBrightness val=&quot;0&quot;/&gt;&lt;/elem&gt;&lt;elem m_fUsage=&quot;8.72796356808772273717E-03&quot;&gt;&lt;m_msothmcolidx val=&quot;0&quot;/&gt;&lt;m_rgb r=&quot;70&quot; g=&quot;C0&quot; b=&quot;0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01705_Diagnòstic i pla d'acció_v02">
  <a:themeElements>
    <a:clrScheme name="presentacio_departamen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0000"/>
      </a:accent1>
      <a:accent2>
        <a:srgbClr val="990033"/>
      </a:accent2>
      <a:accent3>
        <a:srgbClr val="FFFFFF"/>
      </a:accent3>
      <a:accent4>
        <a:srgbClr val="000000"/>
      </a:accent4>
      <a:accent5>
        <a:srgbClr val="C0AAAA"/>
      </a:accent5>
      <a:accent6>
        <a:srgbClr val="8A002D"/>
      </a:accent6>
      <a:hlink>
        <a:srgbClr val="FF0000"/>
      </a:hlink>
      <a:folHlink>
        <a:srgbClr val="99CC0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a-E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a-E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o_departa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eparta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eparta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eparta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eparta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eparta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0000"/>
        </a:accent1>
        <a:accent2>
          <a:srgbClr val="990033"/>
        </a:accent2>
        <a:accent3>
          <a:srgbClr val="FFFFFF"/>
        </a:accent3>
        <a:accent4>
          <a:srgbClr val="000000"/>
        </a:accent4>
        <a:accent5>
          <a:srgbClr val="C0AAAA"/>
        </a:accent5>
        <a:accent6>
          <a:srgbClr val="8A002D"/>
        </a:accent6>
        <a:hlink>
          <a:srgbClr val="FF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ción2" id="{C021B5DE-4648-421D-A843-20344820A9AB}" vid="{0F2C4CDC-0A0D-4823-9DB9-7AA2E77913D7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1D76E832727C4896DCD041F45075EB" ma:contentTypeVersion="7" ma:contentTypeDescription="Crea un document nou" ma:contentTypeScope="" ma:versionID="3c5dbb6c47e8dbd443aa37151724cd50">
  <xsd:schema xmlns:xsd="http://www.w3.org/2001/XMLSchema" xmlns:xs="http://www.w3.org/2001/XMLSchema" xmlns:p="http://schemas.microsoft.com/office/2006/metadata/properties" xmlns:ns2="1ef81f19-cf85-4969-882d-e6a4ea0150e1" xmlns:ns3="c07a89e8-4733-4b5d-8b8a-f94b86cdb07b" targetNamespace="http://schemas.microsoft.com/office/2006/metadata/properties" ma:root="true" ma:fieldsID="5be8a0a891ed1363e072123671ab3075" ns2:_="" ns3:_="">
    <xsd:import namespace="1ef81f19-cf85-4969-882d-e6a4ea0150e1"/>
    <xsd:import namespace="c07a89e8-4733-4b5d-8b8a-f94b86cdb0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f81f19-cf85-4969-882d-e6a4ea015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a89e8-4733-4b5d-8b8a-f94b86cdb07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0C94E8-8D37-49A9-9F4C-43BC9252E929}"/>
</file>

<file path=customXml/itemProps2.xml><?xml version="1.0" encoding="utf-8"?>
<ds:datastoreItem xmlns:ds="http://schemas.openxmlformats.org/officeDocument/2006/customXml" ds:itemID="{FEDD6BAD-FC0F-4516-A3FC-A1E6EEA3F46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07a89e8-4733-4b5d-8b8a-f94b86cdb07b"/>
    <ds:schemaRef ds:uri="1ef81f19-cf85-4969-882d-e6a4ea0150e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A98E53F-EA66-4BB5-BDE0-D624BB57D1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22383</TotalTime>
  <Words>1661</Words>
  <Application>Microsoft Office PowerPoint</Application>
  <PresentationFormat>A4 (210 x 297 mm)</PresentationFormat>
  <Paragraphs>203</Paragraphs>
  <Slides>11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Wingdings</vt:lpstr>
      <vt:lpstr>201705_Diagnòstic i pla d'acció_v02</vt:lpstr>
      <vt:lpstr>Diapositiva de think-cell</vt:lpstr>
      <vt:lpstr>Worksheet</vt:lpstr>
      <vt:lpstr>Model de Maduresa Scrum &lt;nom de la solució&gt;</vt:lpstr>
      <vt:lpstr>Índex</vt:lpstr>
      <vt:lpstr>1. Introducció Model de maduresa</vt:lpstr>
      <vt:lpstr>1. Introducció Model de maduresa</vt:lpstr>
      <vt:lpstr>2. Maduresa de la solució Nota global</vt:lpstr>
      <vt:lpstr>2. Maduresa de la solució Resum Executiu</vt:lpstr>
      <vt:lpstr>3. Recomanacions Accions de millora</vt:lpstr>
      <vt:lpstr>3. Recomanacions Accions de millora</vt:lpstr>
      <vt:lpstr>3. Recomanacions Accions de millora</vt:lpstr>
      <vt:lpstr>4. Annex Checklist d’avaluació</vt:lpstr>
      <vt:lpstr>Presentación de PowerPoint</vt:lpstr>
    </vt:vector>
  </TitlesOfParts>
  <Company>everis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Desenvolupament de processos CTTI 20xx</dc:title>
  <dc:creator>OQUAL</dc:creator>
  <cp:lastModifiedBy>Guillem Pallarés Barberá</cp:lastModifiedBy>
  <cp:revision>1736</cp:revision>
  <cp:lastPrinted>2017-06-09T11:28:15Z</cp:lastPrinted>
  <dcterms:created xsi:type="dcterms:W3CDTF">2017-05-26T09:07:42Z</dcterms:created>
  <dcterms:modified xsi:type="dcterms:W3CDTF">2018-06-06T17:35:18Z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0x010100881D76E832727C4896DCD041F45075EB</vt:lpwstr>
  </property>
</Properties>
</file>